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
  </p:notesMasterIdLst>
  <p:sldIdLst>
    <p:sldId id="257" r:id="rId2"/>
    <p:sldId id="256" r:id="rId3"/>
    <p:sldId id="266" r:id="rId4"/>
    <p:sldId id="259" r:id="rId5"/>
    <p:sldId id="265" r:id="rId6"/>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5455" autoAdjust="0"/>
  </p:normalViewPr>
  <p:slideViewPr>
    <p:cSldViewPr snapToGrid="0">
      <p:cViewPr varScale="1">
        <p:scale>
          <a:sx n="72" d="100"/>
          <a:sy n="72" d="100"/>
        </p:scale>
        <p:origin x="27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614A3455-1F5C-4E28-90E2-95612C8F7746}" type="datetimeFigureOut">
              <a:rPr kumimoji="1" lang="ja-JP" altLang="en-US" smtClean="0"/>
              <a:t>2026/8/11</a:t>
            </a:fld>
            <a:endParaRPr kumimoji="1" lang="ja-JP" altLang="en-US"/>
          </a:p>
        </p:txBody>
      </p:sp>
      <p:sp>
        <p:nvSpPr>
          <p:cNvPr id="4" name="スライド イメージ プレースホルダー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C23C1FFC-965C-4A3F-B805-71EDEC8556D1}" type="slidenum">
              <a:rPr kumimoji="1" lang="ja-JP" altLang="en-US" smtClean="0"/>
              <a:t>‹#›</a:t>
            </a:fld>
            <a:endParaRPr kumimoji="1" lang="ja-JP" altLang="en-US"/>
          </a:p>
        </p:txBody>
      </p:sp>
    </p:spTree>
    <p:extLst>
      <p:ext uri="{BB962C8B-B14F-4D97-AF65-F5344CB8AC3E}">
        <p14:creationId xmlns:p14="http://schemas.microsoft.com/office/powerpoint/2010/main" val="47659731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dirty="0">
                <a:solidFill>
                  <a:srgbClr val="1B1B27"/>
                </a:solidFill>
                <a:latin typeface="ＭＳ Ｐゴシック" panose="020B0600070205080204" pitchFamily="50" charset="-128"/>
                <a:ea typeface="ＭＳ Ｐゴシック" panose="020B0600070205080204" pitchFamily="50" charset="-128"/>
                <a:cs typeface="Alexandria" pitchFamily="34" charset="-120"/>
              </a:rPr>
              <a:t>Vocabulary Training</a:t>
            </a:r>
            <a:r>
              <a:rPr lang="ja-JP" altLang="en-US" sz="1200" dirty="0">
                <a:solidFill>
                  <a:srgbClr val="1B1B27"/>
                </a:solidFill>
                <a:latin typeface="ＭＳ Ｐゴシック" panose="020B0600070205080204" pitchFamily="50" charset="-128"/>
                <a:ea typeface="ＭＳ Ｐゴシック" panose="020B0600070205080204" pitchFamily="50" charset="-128"/>
                <a:cs typeface="Alexandria" pitchFamily="34" charset="-120"/>
              </a:rPr>
              <a:t>の仕方</a:t>
            </a:r>
            <a:endParaRPr lang="en-US" altLang="ja-JP" sz="1200" dirty="0">
              <a:solidFill>
                <a:srgbClr val="1B1B27"/>
              </a:solidFill>
              <a:latin typeface="ＭＳ Ｐゴシック" panose="020B0600070205080204" pitchFamily="50" charset="-128"/>
              <a:ea typeface="ＭＳ Ｐゴシック" panose="020B0600070205080204" pitchFamily="50" charset="-128"/>
              <a:cs typeface="Alexandria" pitchFamily="34" charset="-120"/>
            </a:endParaRPr>
          </a:p>
          <a:p>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en-US" altLang="ja-JP" sz="1200" dirty="0">
                <a:solidFill>
                  <a:srgbClr val="1B1B27"/>
                </a:solidFill>
                <a:latin typeface="ＭＳ Ｐゴシック" panose="020B0600070205080204" pitchFamily="50" charset="-128"/>
                <a:ea typeface="ＭＳ Ｐゴシック" panose="020B0600070205080204" pitchFamily="50" charset="-128"/>
              </a:rPr>
              <a:t>60 seconds Quiz</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について</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①エクセルシートの</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1</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ページ目と</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2</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ページ目を印刷したものを生徒に配付（最初は、</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2</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ページ目を表に印刷、裏に</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1</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ページ目がよい。ただし、ファイルに挟んで使うときには、</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3</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分間の単語練習用で書くときに</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1</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ページ目が上（表）のほうがいいので、途中から</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1</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ページ目が表、</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2</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ページ目が裏で印刷して配付しています。）</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②全体での単語の読み練習（その単語の範囲が終わるまで毎時間）</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③ペアになって、一人が日本語、もう一人がその日本語に対する英語をいうようにします。（プリントを線でおると、英語が隠れるようになります。）</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　ペアでやる前に、その日の日付、曜日と目標回数を書くようにしてください。</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　ペアで</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1</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分間行い、一番下まで言ったら、上に戻って、</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1</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分間ずっと言い続けます。</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④交代して、同じように行います。</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⑤結果を記録します。</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en-US" altLang="ja-JP" sz="1200" dirty="0">
                <a:solidFill>
                  <a:srgbClr val="1B1B27"/>
                </a:solidFill>
                <a:latin typeface="ＭＳ Ｐゴシック" panose="020B0600070205080204" pitchFamily="50" charset="-128"/>
                <a:ea typeface="ＭＳ Ｐゴシック" panose="020B0600070205080204" pitchFamily="50" charset="-128"/>
              </a:rPr>
              <a:t>※</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毎時間行うので、徐々に英語を見ないで言うように指示してください。</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en-US" altLang="ja-JP" sz="1200" dirty="0">
                <a:solidFill>
                  <a:srgbClr val="1B1B27"/>
                </a:solidFill>
                <a:latin typeface="ＭＳ Ｐゴシック" panose="020B0600070205080204" pitchFamily="50" charset="-128"/>
                <a:ea typeface="ＭＳ Ｐゴシック" panose="020B0600070205080204" pitchFamily="50" charset="-128"/>
              </a:rPr>
              <a:t>3</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　</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Minutes  Practice</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について</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その単語の範囲の最後の時間に、</a:t>
            </a:r>
            <a:r>
              <a:rPr kumimoji="1" lang="en-US" altLang="ja-JP" sz="1200" dirty="0">
                <a:solidFill>
                  <a:srgbClr val="1B1B27"/>
                </a:solidFill>
                <a:latin typeface="ＭＳ Ｐゴシック" panose="020B0600070205080204" pitchFamily="50" charset="-128"/>
                <a:ea typeface="ＭＳ Ｐゴシック" panose="020B0600070205080204" pitchFamily="50" charset="-128"/>
              </a:rPr>
              <a:t>3minutes practice</a:t>
            </a:r>
            <a:r>
              <a:rPr kumimoji="1" lang="ja-JP" altLang="en-US" sz="1200" dirty="0">
                <a:solidFill>
                  <a:srgbClr val="1B1B27"/>
                </a:solidFill>
                <a:latin typeface="ＭＳ Ｐゴシック" panose="020B0600070205080204" pitchFamily="50" charset="-128"/>
                <a:ea typeface="ＭＳ Ｐゴシック" panose="020B0600070205080204" pitchFamily="50" charset="-128"/>
              </a:rPr>
              <a:t>で、書く練習を行います。</a:t>
            </a:r>
            <a:endParaRPr kumimoji="1" lang="en-US" altLang="ja-JP" sz="1200" dirty="0">
              <a:solidFill>
                <a:srgbClr val="1B1B27"/>
              </a:solidFill>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①全体での読み練習は行います。</a:t>
            </a:r>
            <a:endParaRPr kumimoji="1" lang="en-US" altLang="ja-JP" dirty="0">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②</a:t>
            </a:r>
            <a:r>
              <a:rPr kumimoji="1" lang="en-US" altLang="ja-JP" dirty="0">
                <a:latin typeface="ＭＳ Ｐゴシック" panose="020B0600070205080204" pitchFamily="50" charset="-128"/>
                <a:ea typeface="ＭＳ Ｐゴシック" panose="020B0600070205080204" pitchFamily="50" charset="-128"/>
              </a:rPr>
              <a:t>3</a:t>
            </a:r>
            <a:r>
              <a:rPr kumimoji="1" lang="ja-JP" altLang="en-US" dirty="0">
                <a:latin typeface="ＭＳ Ｐゴシック" panose="020B0600070205080204" pitchFamily="50" charset="-128"/>
                <a:ea typeface="ＭＳ Ｐゴシック" panose="020B0600070205080204" pitchFamily="50" charset="-128"/>
              </a:rPr>
              <a:t>分間時間を計るので、上から１語づつ、英単語を書くように指示します。同じ語を３回書いて、次の語を書くということではないことを注意してください。また、一番下まで行ったら、上に戻ってとにかく３分間書き続けることも伝えてください。</a:t>
            </a:r>
            <a:endParaRPr kumimoji="1" lang="en-US" altLang="ja-JP" dirty="0">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③線の部分で、英語を隠すようにするとさらに良いと付け加えてください。</a:t>
            </a:r>
            <a:endParaRPr kumimoji="1" lang="en-US" altLang="ja-JP" dirty="0">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④結果を記入します。目標回数は</a:t>
            </a:r>
            <a:r>
              <a:rPr kumimoji="1" lang="en-US" altLang="ja-JP" dirty="0">
                <a:latin typeface="ＭＳ Ｐゴシック" panose="020B0600070205080204" pitchFamily="50" charset="-128"/>
                <a:ea typeface="ＭＳ Ｐゴシック" panose="020B0600070205080204" pitchFamily="50" charset="-128"/>
              </a:rPr>
              <a:t>45</a:t>
            </a:r>
            <a:r>
              <a:rPr kumimoji="1" lang="ja-JP" altLang="en-US" dirty="0">
                <a:latin typeface="ＭＳ Ｐゴシック" panose="020B0600070205080204" pitchFamily="50" charset="-128"/>
                <a:ea typeface="ＭＳ Ｐゴシック" panose="020B0600070205080204" pitchFamily="50" charset="-128"/>
              </a:rPr>
              <a:t>語と固定してあります。</a:t>
            </a:r>
            <a:r>
              <a:rPr kumimoji="1" lang="en-US" altLang="ja-JP" dirty="0">
                <a:latin typeface="ＭＳ Ｐゴシック" panose="020B0600070205080204" pitchFamily="50" charset="-128"/>
                <a:ea typeface="ＭＳ Ｐゴシック" panose="020B0600070205080204" pitchFamily="50" charset="-128"/>
              </a:rPr>
              <a:t>45</a:t>
            </a:r>
            <a:r>
              <a:rPr kumimoji="1" lang="ja-JP" altLang="en-US" dirty="0">
                <a:latin typeface="ＭＳ Ｐゴシック" panose="020B0600070205080204" pitchFamily="50" charset="-128"/>
                <a:ea typeface="ＭＳ Ｐゴシック" panose="020B0600070205080204" pitchFamily="50" charset="-128"/>
              </a:rPr>
              <a:t>かけるとかなりいいと思います。</a:t>
            </a:r>
            <a:endParaRPr kumimoji="1" lang="en-US" altLang="ja-JP" dirty="0">
              <a:latin typeface="ＭＳ Ｐゴシック" panose="020B0600070205080204" pitchFamily="50" charset="-128"/>
              <a:ea typeface="ＭＳ Ｐゴシック" panose="020B0600070205080204" pitchFamily="50" charset="-128"/>
            </a:endParaRPr>
          </a:p>
          <a:p>
            <a:endParaRPr kumimoji="1" lang="en-US" altLang="ja-JP" dirty="0">
              <a:latin typeface="ＭＳ Ｐゴシック" panose="020B0600070205080204" pitchFamily="50" charset="-128"/>
              <a:ea typeface="ＭＳ Ｐゴシック" panose="020B0600070205080204" pitchFamily="50" charset="-128"/>
            </a:endParaRPr>
          </a:p>
          <a:p>
            <a:r>
              <a:rPr kumimoji="1" lang="en-US" altLang="ja-JP" dirty="0">
                <a:latin typeface="ＭＳ Ｐゴシック" panose="020B0600070205080204" pitchFamily="50" charset="-128"/>
                <a:ea typeface="ＭＳ Ｐゴシック" panose="020B0600070205080204" pitchFamily="50" charset="-128"/>
              </a:rPr>
              <a:t>Vocabulary Test</a:t>
            </a:r>
            <a:r>
              <a:rPr kumimoji="1" lang="ja-JP" altLang="en-US" dirty="0">
                <a:latin typeface="ＭＳ Ｐゴシック" panose="020B0600070205080204" pitchFamily="50" charset="-128"/>
                <a:ea typeface="ＭＳ Ｐゴシック" panose="020B0600070205080204" pitchFamily="50" charset="-128"/>
              </a:rPr>
              <a:t>について</a:t>
            </a:r>
            <a:endParaRPr kumimoji="1" lang="en-US" altLang="ja-JP" dirty="0">
              <a:latin typeface="ＭＳ Ｐゴシック" panose="020B0600070205080204" pitchFamily="50" charset="-128"/>
              <a:ea typeface="ＭＳ Ｐゴシック" panose="020B0600070205080204" pitchFamily="50" charset="-128"/>
            </a:endParaRPr>
          </a:p>
          <a:p>
            <a:r>
              <a:rPr kumimoji="1" lang="ja-JP" altLang="en-US" dirty="0">
                <a:latin typeface="ＭＳ Ｐゴシック" panose="020B0600070205080204" pitchFamily="50" charset="-128"/>
                <a:ea typeface="ＭＳ Ｐゴシック" panose="020B0600070205080204" pitchFamily="50" charset="-128"/>
              </a:rPr>
              <a:t>どこかで時間を取って、適に行ってください。</a:t>
            </a:r>
          </a:p>
        </p:txBody>
      </p:sp>
      <p:sp>
        <p:nvSpPr>
          <p:cNvPr id="4" name="スライド番号プレースホルダー 3"/>
          <p:cNvSpPr>
            <a:spLocks noGrp="1"/>
          </p:cNvSpPr>
          <p:nvPr>
            <p:ph type="sldNum" sz="quarter" idx="5"/>
          </p:nvPr>
        </p:nvSpPr>
        <p:spPr/>
        <p:txBody>
          <a:bodyPr/>
          <a:lstStyle/>
          <a:p>
            <a:fld id="{C23C1FFC-965C-4A3F-B805-71EDEC8556D1}" type="slidenum">
              <a:rPr kumimoji="1" lang="ja-JP" altLang="en-US" smtClean="0"/>
              <a:t>1</a:t>
            </a:fld>
            <a:endParaRPr kumimoji="1" lang="ja-JP" altLang="en-US"/>
          </a:p>
        </p:txBody>
      </p:sp>
    </p:spTree>
    <p:extLst>
      <p:ext uri="{BB962C8B-B14F-4D97-AF65-F5344CB8AC3E}">
        <p14:creationId xmlns:p14="http://schemas.microsoft.com/office/powerpoint/2010/main" val="1212279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23C1FFC-965C-4A3F-B805-71EDEC8556D1}" type="slidenum">
              <a:rPr kumimoji="1" lang="ja-JP" altLang="en-US" smtClean="0"/>
              <a:t>3</a:t>
            </a:fld>
            <a:endParaRPr kumimoji="1" lang="ja-JP" altLang="en-US"/>
          </a:p>
        </p:txBody>
      </p:sp>
    </p:spTree>
    <p:extLst>
      <p:ext uri="{BB962C8B-B14F-4D97-AF65-F5344CB8AC3E}">
        <p14:creationId xmlns:p14="http://schemas.microsoft.com/office/powerpoint/2010/main" val="6518764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3759589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3184104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2578280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3264418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822934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750396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3410372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30615235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1807644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59258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62D3107D-5363-45C2-9816-C1E1E2B46024}" type="datetimeFigureOut">
              <a:rPr kumimoji="1" lang="ja-JP" altLang="en-US" smtClean="0"/>
              <a:t>2026/8/11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812582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2D3107D-5363-45C2-9816-C1E1E2B46024}" type="datetimeFigureOut">
              <a:rPr kumimoji="1" lang="ja-JP" altLang="en-US" smtClean="0"/>
              <a:t>2026/8/11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5BCC141-68F5-4667-BF3B-D8F3588CA76A}" type="slidenum">
              <a:rPr kumimoji="1" lang="ja-JP" altLang="en-US" smtClean="0"/>
              <a:t>‹#›</a:t>
            </a:fld>
            <a:endParaRPr kumimoji="1" lang="ja-JP" altLang="en-US"/>
          </a:p>
        </p:txBody>
      </p:sp>
    </p:spTree>
    <p:extLst>
      <p:ext uri="{BB962C8B-B14F-4D97-AF65-F5344CB8AC3E}">
        <p14:creationId xmlns:p14="http://schemas.microsoft.com/office/powerpoint/2010/main" val="22902075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image.png"/>
          <p:cNvPicPr>
            <a:picLocks noChangeAspect="1"/>
          </p:cNvPicPr>
          <p:nvPr/>
        </p:nvPicPr>
        <p:blipFill>
          <a:blip r:embed="rId3"/>
          <a:stretch>
            <a:fillRect/>
          </a:stretch>
        </p:blipFill>
        <p:spPr>
          <a:xfrm>
            <a:off x="3485554" y="2252663"/>
            <a:ext cx="2172890" cy="409575"/>
          </a:xfrm>
          <a:prstGeom prst="rect">
            <a:avLst/>
          </a:prstGeom>
        </p:spPr>
      </p:pic>
      <p:sp>
        <p:nvSpPr>
          <p:cNvPr id="7" name="TextBox 3"/>
          <p:cNvSpPr txBox="1"/>
          <p:nvPr/>
        </p:nvSpPr>
        <p:spPr>
          <a:xfrm>
            <a:off x="1536776" y="2890837"/>
            <a:ext cx="6070446" cy="661720"/>
          </a:xfrm>
          <a:prstGeom prst="rect">
            <a:avLst/>
          </a:prstGeom>
          <a:noFill/>
        </p:spPr>
        <p:txBody>
          <a:bodyPr wrap="square" lIns="0" tIns="0" rIns="0" bIns="0" anchor="t">
            <a:spAutoFit/>
          </a:bodyPr>
          <a:lstStyle/>
          <a:p>
            <a:pPr algn="ctr">
              <a:lnSpc>
                <a:spcPts val="5759"/>
              </a:lnSpc>
            </a:pPr>
            <a:r>
              <a:rPr sz="4800">
                <a:solidFill>
                  <a:srgbClr val="1E1B4B"/>
                </a:solidFill>
                <a:latin typeface="ＭＳ Ｐゴシック" panose="020B0600070205080204" pitchFamily="50" charset="-128"/>
                <a:ea typeface="ＭＳ Ｐゴシック" panose="020B0600070205080204" pitchFamily="50" charset="-128"/>
              </a:rPr>
              <a:t>Vocabulary Training</a:t>
            </a:r>
          </a:p>
        </p:txBody>
      </p:sp>
      <p:sp>
        <p:nvSpPr>
          <p:cNvPr id="8" name="TextBox 4"/>
          <p:cNvSpPr txBox="1"/>
          <p:nvPr/>
        </p:nvSpPr>
        <p:spPr>
          <a:xfrm>
            <a:off x="1681163" y="3812827"/>
            <a:ext cx="5781675" cy="755400"/>
          </a:xfrm>
          <a:prstGeom prst="rect">
            <a:avLst/>
          </a:prstGeom>
          <a:noFill/>
        </p:spPr>
        <p:txBody>
          <a:bodyPr wrap="square" lIns="0" tIns="0" rIns="0" bIns="0" anchor="t">
            <a:spAutoFit/>
          </a:bodyPr>
          <a:lstStyle/>
          <a:p>
            <a:pPr algn="ctr">
              <a:lnSpc>
                <a:spcPts val="3120"/>
              </a:lnSpc>
            </a:pPr>
            <a:r>
              <a:rPr sz="1950">
                <a:solidFill>
                  <a:srgbClr val="475569"/>
                </a:solidFill>
                <a:latin typeface="ＭＳ Ｐゴシック" panose="020B0600070205080204" pitchFamily="50" charset="-128"/>
                <a:ea typeface="ＭＳ Ｐゴシック" panose="020B0600070205080204" pitchFamily="50" charset="-128"/>
              </a:rPr>
              <a:t>脳の仕組みを100%味方につけよう！</a:t>
            </a:r>
            <a:r>
              <a:rPr>
                <a:latin typeface="ＭＳ Ｐゴシック" panose="020B0600070205080204" pitchFamily="50" charset="-128"/>
                <a:ea typeface="ＭＳ Ｐゴシック" panose="020B0600070205080204" pitchFamily="50" charset="-128"/>
              </a:rPr>
              <a:t>
</a:t>
            </a:r>
            <a:r>
              <a:rPr sz="1950">
                <a:solidFill>
                  <a:srgbClr val="475569"/>
                </a:solidFill>
                <a:latin typeface="ＭＳ Ｐゴシック" panose="020B0600070205080204" pitchFamily="50" charset="-128"/>
                <a:ea typeface="ＭＳ Ｐゴシック" panose="020B0600070205080204" pitchFamily="50" charset="-128"/>
              </a:rPr>
              <a:t> なぜ「毎時間」やるのか？その科学的理由と実践法</a:t>
            </a:r>
          </a:p>
        </p:txBody>
      </p:sp>
    </p:spTree>
    <p:extLst>
      <p:ext uri="{BB962C8B-B14F-4D97-AF65-F5344CB8AC3E}">
        <p14:creationId xmlns:p14="http://schemas.microsoft.com/office/powerpoint/2010/main" val="174226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11865" y="383484"/>
            <a:ext cx="6092687" cy="434280"/>
          </a:xfrm>
          <a:prstGeom prst="rect">
            <a:avLst/>
          </a:prstGeom>
          <a:noFill/>
        </p:spPr>
        <p:txBody>
          <a:bodyPr wrap="square" lIns="0" tIns="0" rIns="0" bIns="0" anchor="t">
            <a:spAutoFit/>
          </a:bodyPr>
          <a:lstStyle/>
          <a:p>
            <a:pPr>
              <a:lnSpc>
                <a:spcPts val="3420"/>
              </a:lnSpc>
            </a:pPr>
            <a:r>
              <a:rPr sz="2850" b="1">
                <a:solidFill>
                  <a:srgbClr val="1E1B4B"/>
                </a:solidFill>
                <a:latin typeface="ＭＳ Ｐゴシック" panose="020B0600070205080204" pitchFamily="50" charset="-128"/>
                <a:ea typeface="ＭＳ Ｐゴシック" panose="020B0600070205080204" pitchFamily="50" charset="-128"/>
              </a:rPr>
              <a:t>トレーニングの「４つのステップ」</a:t>
            </a:r>
          </a:p>
        </p:txBody>
      </p:sp>
      <p:sp>
        <p:nvSpPr>
          <p:cNvPr id="12" name="Rectangle 11"/>
          <p:cNvSpPr/>
          <p:nvPr/>
        </p:nvSpPr>
        <p:spPr>
          <a:xfrm>
            <a:off x="359465" y="383484"/>
            <a:ext cx="57150" cy="43428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ＭＳ Ｐゴシック" panose="020B0600070205080204" pitchFamily="50" charset="-128"/>
              <a:ea typeface="ＭＳ Ｐゴシック" panose="020B0600070205080204" pitchFamily="50" charset="-128"/>
            </a:endParaRPr>
          </a:p>
        </p:txBody>
      </p:sp>
      <p:sp>
        <p:nvSpPr>
          <p:cNvPr id="2" name="TextBox 3"/>
          <p:cNvSpPr txBox="1"/>
          <p:nvPr/>
        </p:nvSpPr>
        <p:spPr>
          <a:xfrm>
            <a:off x="511865" y="1593043"/>
            <a:ext cx="4991100" cy="868412"/>
          </a:xfrm>
          <a:prstGeom prst="rect">
            <a:avLst/>
          </a:prstGeom>
          <a:noFill/>
        </p:spPr>
        <p:txBody>
          <a:bodyPr wrap="square" lIns="0" tIns="0" rIns="0" bIns="0" anchor="t">
            <a:spAutoFit/>
          </a:bodyPr>
          <a:lstStyle/>
          <a:p>
            <a:pPr>
              <a:lnSpc>
                <a:spcPts val="2279"/>
              </a:lnSpc>
            </a:pPr>
            <a:r>
              <a:rPr b="1" dirty="0">
                <a:solidFill>
                  <a:srgbClr val="334155"/>
                </a:solidFill>
                <a:latin typeface="ＭＳ Ｐゴシック" panose="020B0600070205080204" pitchFamily="50" charset="-128"/>
                <a:ea typeface="ＭＳ Ｐゴシック" panose="020B0600070205080204" pitchFamily="50" charset="-128"/>
              </a:rPr>
              <a:t>STEP 1 &amp; 2：準備運動（全員発音＆ペア）</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みんなで声を揃えて発音！五感を使って記憶のハッシュタグ（タグ付け）を行います</a:t>
            </a:r>
            <a:r>
              <a:rPr dirty="0">
                <a:solidFill>
                  <a:srgbClr val="334155"/>
                </a:solidFill>
                <a:latin typeface="ＭＳ Ｐゴシック" panose="020B0600070205080204" pitchFamily="50" charset="-128"/>
                <a:ea typeface="ＭＳ Ｐゴシック" panose="020B0600070205080204" pitchFamily="50" charset="-128"/>
              </a:rPr>
              <a:t>。</a:t>
            </a:r>
          </a:p>
        </p:txBody>
      </p:sp>
      <p:sp>
        <p:nvSpPr>
          <p:cNvPr id="5" name="TextBox 4"/>
          <p:cNvSpPr txBox="1"/>
          <p:nvPr/>
        </p:nvSpPr>
        <p:spPr>
          <a:xfrm>
            <a:off x="511865" y="3255758"/>
            <a:ext cx="4991100" cy="868412"/>
          </a:xfrm>
          <a:prstGeom prst="rect">
            <a:avLst/>
          </a:prstGeom>
          <a:noFill/>
        </p:spPr>
        <p:txBody>
          <a:bodyPr wrap="square" lIns="0" tIns="0" rIns="0" bIns="0" anchor="t">
            <a:spAutoFit/>
          </a:bodyPr>
          <a:lstStyle/>
          <a:p>
            <a:pPr>
              <a:lnSpc>
                <a:spcPts val="2279"/>
              </a:lnSpc>
            </a:pPr>
            <a:r>
              <a:rPr b="1" dirty="0">
                <a:solidFill>
                  <a:srgbClr val="334155"/>
                </a:solidFill>
                <a:latin typeface="ＭＳ Ｐゴシック" panose="020B0600070205080204" pitchFamily="50" charset="-128"/>
                <a:ea typeface="ＭＳ Ｐゴシック" panose="020B0600070205080204" pitchFamily="50" charset="-128"/>
              </a:rPr>
              <a:t>STEP 3：１分間クイズ（前半戦）</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Aさん（日本語提示</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Bさん（英語を思い出す</a:t>
            </a:r>
            <a:r>
              <a:rPr dirty="0">
                <a:solidFill>
                  <a:srgbClr val="334155"/>
                </a:solidFill>
                <a:latin typeface="ＭＳ Ｐゴシック" panose="020B0600070205080204" pitchFamily="50" charset="-128"/>
                <a:ea typeface="ＭＳ Ｐゴシック" panose="020B0600070205080204" pitchFamily="50" charset="-128"/>
              </a:rPr>
              <a:t>！）</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プリントを見ずに「思い出す」ことがポイント</a:t>
            </a:r>
            <a:r>
              <a:rPr dirty="0">
                <a:solidFill>
                  <a:srgbClr val="334155"/>
                </a:solidFill>
                <a:latin typeface="ＭＳ Ｐゴシック" panose="020B0600070205080204" pitchFamily="50" charset="-128"/>
                <a:ea typeface="ＭＳ Ｐゴシック" panose="020B0600070205080204" pitchFamily="50" charset="-128"/>
              </a:rPr>
              <a:t>。</a:t>
            </a:r>
          </a:p>
        </p:txBody>
      </p:sp>
      <p:sp>
        <p:nvSpPr>
          <p:cNvPr id="3" name="TextBox 5"/>
          <p:cNvSpPr txBox="1"/>
          <p:nvPr/>
        </p:nvSpPr>
        <p:spPr>
          <a:xfrm>
            <a:off x="511865" y="4812454"/>
            <a:ext cx="4991100" cy="868412"/>
          </a:xfrm>
          <a:prstGeom prst="rect">
            <a:avLst/>
          </a:prstGeom>
          <a:noFill/>
        </p:spPr>
        <p:txBody>
          <a:bodyPr wrap="square" lIns="0" tIns="0" rIns="0" bIns="0" anchor="t">
            <a:spAutoFit/>
          </a:bodyPr>
          <a:lstStyle/>
          <a:p>
            <a:pPr>
              <a:lnSpc>
                <a:spcPts val="2279"/>
              </a:lnSpc>
            </a:pPr>
            <a:r>
              <a:rPr b="1" dirty="0">
                <a:solidFill>
                  <a:srgbClr val="334155"/>
                </a:solidFill>
                <a:latin typeface="ＭＳ Ｐゴシック" panose="020B0600070205080204" pitchFamily="50" charset="-128"/>
                <a:ea typeface="ＭＳ Ｐゴシック" panose="020B0600070205080204" pitchFamily="50" charset="-128"/>
              </a:rPr>
              <a:t>STEP 4：役割交代（後半戦）</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Bさんが問題を出してAさんが答える！この「思い出す試み」こそが記憶を定着させます</a:t>
            </a:r>
            <a:r>
              <a:rPr dirty="0">
                <a:solidFill>
                  <a:srgbClr val="334155"/>
                </a:solidFill>
                <a:latin typeface="ＭＳ Ｐゴシック" panose="020B0600070205080204" pitchFamily="50" charset="-128"/>
                <a:ea typeface="ＭＳ Ｐゴシック" panose="020B0600070205080204" pitchFamily="50" charset="-128"/>
              </a:rPr>
              <a:t>。</a:t>
            </a:r>
          </a:p>
        </p:txBody>
      </p:sp>
      <p:pic>
        <p:nvPicPr>
          <p:cNvPr id="8" name="Picture 7" descr="image.png"/>
          <p:cNvPicPr>
            <a:picLocks noChangeAspect="1"/>
          </p:cNvPicPr>
          <p:nvPr/>
        </p:nvPicPr>
        <p:blipFill>
          <a:blip r:embed="rId2"/>
          <a:stretch>
            <a:fillRect/>
          </a:stretch>
        </p:blipFill>
        <p:spPr>
          <a:xfrm>
            <a:off x="168965" y="1602568"/>
            <a:ext cx="163115" cy="247650"/>
          </a:xfrm>
          <a:prstGeom prst="rect">
            <a:avLst/>
          </a:prstGeom>
        </p:spPr>
      </p:pic>
      <p:pic>
        <p:nvPicPr>
          <p:cNvPr id="9" name="Picture 8" descr="image.png"/>
          <p:cNvPicPr>
            <a:picLocks noChangeAspect="1"/>
          </p:cNvPicPr>
          <p:nvPr/>
        </p:nvPicPr>
        <p:blipFill>
          <a:blip r:embed="rId3"/>
          <a:stretch>
            <a:fillRect/>
          </a:stretch>
        </p:blipFill>
        <p:spPr>
          <a:xfrm>
            <a:off x="168965" y="3265283"/>
            <a:ext cx="163115" cy="247650"/>
          </a:xfrm>
          <a:prstGeom prst="rect">
            <a:avLst/>
          </a:prstGeom>
        </p:spPr>
      </p:pic>
      <p:pic>
        <p:nvPicPr>
          <p:cNvPr id="10" name="Picture 9" descr="image.png"/>
          <p:cNvPicPr>
            <a:picLocks noChangeAspect="1"/>
          </p:cNvPicPr>
          <p:nvPr/>
        </p:nvPicPr>
        <p:blipFill>
          <a:blip r:embed="rId4"/>
          <a:stretch>
            <a:fillRect/>
          </a:stretch>
        </p:blipFill>
        <p:spPr>
          <a:xfrm>
            <a:off x="168965" y="4821979"/>
            <a:ext cx="163115" cy="247650"/>
          </a:xfrm>
          <a:prstGeom prst="rect">
            <a:avLst/>
          </a:prstGeom>
        </p:spPr>
      </p:pic>
      <p:pic>
        <p:nvPicPr>
          <p:cNvPr id="14" name="図 13">
            <a:extLst>
              <a:ext uri="{FF2B5EF4-FFF2-40B4-BE49-F238E27FC236}">
                <a16:creationId xmlns:a16="http://schemas.microsoft.com/office/drawing/2014/main" id="{6F9AD8AA-2745-9FC7-6D31-4A85A96860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4640" y="2027249"/>
            <a:ext cx="3779360" cy="2882348"/>
          </a:xfrm>
          <a:prstGeom prst="rect">
            <a:avLst/>
          </a:prstGeom>
        </p:spPr>
      </p:pic>
    </p:spTree>
    <p:extLst>
      <p:ext uri="{BB962C8B-B14F-4D97-AF65-F5344CB8AC3E}">
        <p14:creationId xmlns:p14="http://schemas.microsoft.com/office/powerpoint/2010/main" val="171263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up)">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2" grpId="0"/>
      <p:bldP spid="5"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p:cNvSpPr txBox="1"/>
          <p:nvPr/>
        </p:nvSpPr>
        <p:spPr>
          <a:xfrm>
            <a:off x="445604" y="396737"/>
            <a:ext cx="6066183" cy="434280"/>
          </a:xfrm>
          <a:prstGeom prst="rect">
            <a:avLst/>
          </a:prstGeom>
          <a:noFill/>
        </p:spPr>
        <p:txBody>
          <a:bodyPr wrap="square" lIns="0" tIns="0" rIns="0" bIns="0" anchor="t">
            <a:spAutoFit/>
          </a:bodyPr>
          <a:lstStyle/>
          <a:p>
            <a:pPr>
              <a:lnSpc>
                <a:spcPts val="3420"/>
              </a:lnSpc>
            </a:pPr>
            <a:r>
              <a:rPr lang="ja-JP" altLang="en-US" sz="2850" b="1" dirty="0">
                <a:solidFill>
                  <a:srgbClr val="1E1B4B"/>
                </a:solidFill>
                <a:latin typeface="ＭＳ Ｐゴシック" panose="020B0600070205080204" pitchFamily="50" charset="-128"/>
                <a:ea typeface="ＭＳ Ｐゴシック" panose="020B0600070205080204" pitchFamily="50" charset="-128"/>
              </a:rPr>
              <a:t>記憶に残りやすくする</a:t>
            </a:r>
            <a:r>
              <a:rPr lang="en-US" altLang="ja-JP" sz="2850" b="1" dirty="0">
                <a:solidFill>
                  <a:srgbClr val="1E1B4B"/>
                </a:solidFill>
                <a:latin typeface="ＭＳ Ｐゴシック" panose="020B0600070205080204" pitchFamily="50" charset="-128"/>
                <a:ea typeface="ＭＳ Ｐゴシック" panose="020B0600070205080204" pitchFamily="50" charset="-128"/>
              </a:rPr>
              <a:t>3</a:t>
            </a:r>
            <a:r>
              <a:rPr lang="ja-JP" altLang="en-US" sz="2850" b="1" dirty="0">
                <a:solidFill>
                  <a:srgbClr val="1E1B4B"/>
                </a:solidFill>
                <a:latin typeface="ＭＳ Ｐゴシック" panose="020B0600070205080204" pitchFamily="50" charset="-128"/>
                <a:ea typeface="ＭＳ Ｐゴシック" panose="020B0600070205080204" pitchFamily="50" charset="-128"/>
              </a:rPr>
              <a:t>つのポイント</a:t>
            </a:r>
            <a:endParaRPr sz="2850" b="1" dirty="0">
              <a:solidFill>
                <a:srgbClr val="1E1B4B"/>
              </a:solidFill>
              <a:latin typeface="ＭＳ Ｐゴシック" panose="020B0600070205080204" pitchFamily="50" charset="-128"/>
              <a:ea typeface="ＭＳ Ｐゴシック" panose="020B0600070205080204" pitchFamily="50" charset="-128"/>
            </a:endParaRPr>
          </a:p>
        </p:txBody>
      </p:sp>
      <p:sp>
        <p:nvSpPr>
          <p:cNvPr id="19" name="Rectangle 18"/>
          <p:cNvSpPr/>
          <p:nvPr/>
        </p:nvSpPr>
        <p:spPr>
          <a:xfrm>
            <a:off x="293204" y="396737"/>
            <a:ext cx="57150" cy="43428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ＭＳ Ｐゴシック" panose="020B0600070205080204" pitchFamily="50" charset="-128"/>
              <a:ea typeface="ＭＳ Ｐゴシック" panose="020B0600070205080204" pitchFamily="50" charset="-128"/>
            </a:endParaRPr>
          </a:p>
        </p:txBody>
      </p:sp>
      <p:pic>
        <p:nvPicPr>
          <p:cNvPr id="3" name="Picture 2" descr="image.png"/>
          <p:cNvPicPr>
            <a:picLocks noChangeAspect="1"/>
          </p:cNvPicPr>
          <p:nvPr/>
        </p:nvPicPr>
        <p:blipFill>
          <a:blip r:embed="rId3"/>
          <a:stretch>
            <a:fillRect/>
          </a:stretch>
        </p:blipFill>
        <p:spPr>
          <a:xfrm>
            <a:off x="902805" y="965625"/>
            <a:ext cx="3505200" cy="2864254"/>
          </a:xfrm>
          <a:prstGeom prst="rect">
            <a:avLst/>
          </a:prstGeom>
        </p:spPr>
      </p:pic>
      <p:pic>
        <p:nvPicPr>
          <p:cNvPr id="4" name="Picture 3" descr="image.png"/>
          <p:cNvPicPr>
            <a:picLocks noChangeAspect="1"/>
          </p:cNvPicPr>
          <p:nvPr/>
        </p:nvPicPr>
        <p:blipFill>
          <a:blip r:embed="rId4"/>
          <a:stretch>
            <a:fillRect/>
          </a:stretch>
        </p:blipFill>
        <p:spPr>
          <a:xfrm>
            <a:off x="4645089" y="965625"/>
            <a:ext cx="3505200" cy="2864254"/>
          </a:xfrm>
          <a:prstGeom prst="rect">
            <a:avLst/>
          </a:prstGeom>
        </p:spPr>
      </p:pic>
      <p:pic>
        <p:nvPicPr>
          <p:cNvPr id="5" name="Picture 4" descr="image.png"/>
          <p:cNvPicPr>
            <a:picLocks noChangeAspect="1"/>
          </p:cNvPicPr>
          <p:nvPr/>
        </p:nvPicPr>
        <p:blipFill>
          <a:blip r:embed="rId5"/>
          <a:stretch>
            <a:fillRect/>
          </a:stretch>
        </p:blipFill>
        <p:spPr>
          <a:xfrm>
            <a:off x="2778572" y="4020380"/>
            <a:ext cx="3505200" cy="2837620"/>
          </a:xfrm>
          <a:prstGeom prst="rect">
            <a:avLst/>
          </a:prstGeom>
        </p:spPr>
      </p:pic>
      <p:pic>
        <p:nvPicPr>
          <p:cNvPr id="6" name="Picture 5" descr="image.png"/>
          <p:cNvPicPr>
            <a:picLocks noChangeAspect="1"/>
          </p:cNvPicPr>
          <p:nvPr/>
        </p:nvPicPr>
        <p:blipFill>
          <a:blip r:embed="rId6"/>
          <a:stretch>
            <a:fillRect/>
          </a:stretch>
        </p:blipFill>
        <p:spPr>
          <a:xfrm>
            <a:off x="2322030" y="1260898"/>
            <a:ext cx="666750" cy="666750"/>
          </a:xfrm>
          <a:prstGeom prst="rect">
            <a:avLst/>
          </a:prstGeom>
        </p:spPr>
      </p:pic>
      <p:sp>
        <p:nvSpPr>
          <p:cNvPr id="7" name="TextBox 6"/>
          <p:cNvSpPr txBox="1"/>
          <p:nvPr/>
        </p:nvSpPr>
        <p:spPr>
          <a:xfrm>
            <a:off x="2126905" y="2118149"/>
            <a:ext cx="1056850" cy="276999"/>
          </a:xfrm>
          <a:prstGeom prst="rect">
            <a:avLst/>
          </a:prstGeom>
          <a:noFill/>
        </p:spPr>
        <p:txBody>
          <a:bodyPr wrap="square" lIns="0" tIns="0" rIns="0" bIns="0" anchor="t">
            <a:spAutoFit/>
          </a:bodyPr>
          <a:lstStyle/>
          <a:p>
            <a:pPr algn="ctr"/>
            <a:r>
              <a:rPr b="1">
                <a:solidFill>
                  <a:srgbClr val="312E81"/>
                </a:solidFill>
                <a:latin typeface="ＭＳ Ｐゴシック" panose="020B0600070205080204" pitchFamily="50" charset="-128"/>
                <a:ea typeface="ＭＳ Ｐゴシック" panose="020B0600070205080204" pitchFamily="50" charset="-128"/>
              </a:rPr>
              <a:t>ヒミツ ①</a:t>
            </a:r>
          </a:p>
        </p:txBody>
      </p:sp>
      <p:sp>
        <p:nvSpPr>
          <p:cNvPr id="8" name="TextBox 7"/>
          <p:cNvSpPr txBox="1"/>
          <p:nvPr/>
        </p:nvSpPr>
        <p:spPr>
          <a:xfrm>
            <a:off x="902805" y="2537249"/>
            <a:ext cx="3505200" cy="1456104"/>
          </a:xfrm>
          <a:prstGeom prst="rect">
            <a:avLst/>
          </a:prstGeom>
          <a:noFill/>
        </p:spPr>
        <p:txBody>
          <a:bodyPr wrap="square" lIns="0" tIns="0" rIns="0" bIns="0" anchor="t">
            <a:spAutoFit/>
          </a:bodyPr>
          <a:lstStyle/>
          <a:p>
            <a:pPr algn="ctr">
              <a:lnSpc>
                <a:spcPts val="2279"/>
              </a:lnSpc>
            </a:pPr>
            <a:r>
              <a:rPr b="1" dirty="0">
                <a:solidFill>
                  <a:srgbClr val="334155"/>
                </a:solidFill>
                <a:latin typeface="ＭＳ Ｐゴシック" panose="020B0600070205080204" pitchFamily="50" charset="-128"/>
                <a:ea typeface="ＭＳ Ｐゴシック" panose="020B0600070205080204" pitchFamily="50" charset="-128"/>
              </a:rPr>
              <a:t>「</a:t>
            </a:r>
            <a:r>
              <a:rPr b="1" dirty="0" err="1">
                <a:solidFill>
                  <a:srgbClr val="334155"/>
                </a:solidFill>
                <a:latin typeface="ＭＳ Ｐゴシック" panose="020B0600070205080204" pitchFamily="50" charset="-128"/>
                <a:ea typeface="ＭＳ Ｐゴシック" panose="020B0600070205080204" pitchFamily="50" charset="-128"/>
              </a:rPr>
              <a:t>毎回少しずつ」は脳の筋トレ</a:t>
            </a:r>
            <a:r>
              <a:rPr b="1" dirty="0">
                <a:solidFill>
                  <a:srgbClr val="334155"/>
                </a:solidFill>
                <a:latin typeface="ＭＳ Ｐゴシック" panose="020B0600070205080204" pitchFamily="50" charset="-128"/>
                <a:ea typeface="ＭＳ Ｐゴシック" panose="020B0600070205080204" pitchFamily="50" charset="-128"/>
              </a:rPr>
              <a:t>！</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脳は何度も出会う情報を「重要」と認識します。一夜漬けと違い、毎日の繰り返すが「長期記憶」を作ります</a:t>
            </a:r>
            <a:r>
              <a:rPr dirty="0">
                <a:solidFill>
                  <a:srgbClr val="334155"/>
                </a:solidFill>
                <a:latin typeface="ＭＳ Ｐゴシック" panose="020B0600070205080204" pitchFamily="50" charset="-128"/>
                <a:ea typeface="ＭＳ Ｐゴシック" panose="020B0600070205080204" pitchFamily="50" charset="-128"/>
              </a:rPr>
              <a:t>。</a:t>
            </a:r>
          </a:p>
        </p:txBody>
      </p:sp>
      <p:pic>
        <p:nvPicPr>
          <p:cNvPr id="9" name="Picture 8" descr="image.png"/>
          <p:cNvPicPr>
            <a:picLocks noChangeAspect="1"/>
          </p:cNvPicPr>
          <p:nvPr/>
        </p:nvPicPr>
        <p:blipFill>
          <a:blip r:embed="rId7"/>
          <a:stretch>
            <a:fillRect/>
          </a:stretch>
        </p:blipFill>
        <p:spPr>
          <a:xfrm>
            <a:off x="6093930" y="1260898"/>
            <a:ext cx="666750" cy="666750"/>
          </a:xfrm>
          <a:prstGeom prst="rect">
            <a:avLst/>
          </a:prstGeom>
        </p:spPr>
      </p:pic>
      <p:sp>
        <p:nvSpPr>
          <p:cNvPr id="10" name="TextBox 9"/>
          <p:cNvSpPr txBox="1"/>
          <p:nvPr/>
        </p:nvSpPr>
        <p:spPr>
          <a:xfrm>
            <a:off x="5898805" y="2118149"/>
            <a:ext cx="1056850" cy="276999"/>
          </a:xfrm>
          <a:prstGeom prst="rect">
            <a:avLst/>
          </a:prstGeom>
          <a:noFill/>
        </p:spPr>
        <p:txBody>
          <a:bodyPr wrap="square" lIns="0" tIns="0" rIns="0" bIns="0" anchor="t">
            <a:spAutoFit/>
          </a:bodyPr>
          <a:lstStyle/>
          <a:p>
            <a:pPr algn="ctr"/>
            <a:r>
              <a:rPr b="1">
                <a:solidFill>
                  <a:srgbClr val="312E81"/>
                </a:solidFill>
                <a:latin typeface="ＭＳ Ｐゴシック" panose="020B0600070205080204" pitchFamily="50" charset="-128"/>
                <a:ea typeface="ＭＳ Ｐゴシック" panose="020B0600070205080204" pitchFamily="50" charset="-128"/>
              </a:rPr>
              <a:t>ヒミツ ②</a:t>
            </a:r>
          </a:p>
        </p:txBody>
      </p:sp>
      <p:sp>
        <p:nvSpPr>
          <p:cNvPr id="11" name="TextBox 10"/>
          <p:cNvSpPr txBox="1"/>
          <p:nvPr/>
        </p:nvSpPr>
        <p:spPr>
          <a:xfrm>
            <a:off x="4645089" y="2537248"/>
            <a:ext cx="3534816" cy="1144993"/>
          </a:xfrm>
          <a:prstGeom prst="rect">
            <a:avLst/>
          </a:prstGeom>
          <a:noFill/>
        </p:spPr>
        <p:txBody>
          <a:bodyPr wrap="square" lIns="0" tIns="0" rIns="0" bIns="0" anchor="t">
            <a:spAutoFit/>
          </a:bodyPr>
          <a:lstStyle/>
          <a:p>
            <a:pPr algn="ctr">
              <a:lnSpc>
                <a:spcPts val="2279"/>
              </a:lnSpc>
            </a:pPr>
            <a:r>
              <a:rPr b="1" dirty="0">
                <a:solidFill>
                  <a:srgbClr val="334155"/>
                </a:solidFill>
                <a:latin typeface="ＭＳ Ｐゴシック" panose="020B0600070205080204" pitchFamily="50" charset="-128"/>
                <a:ea typeface="ＭＳ Ｐゴシック" panose="020B0600070205080204" pitchFamily="50" charset="-128"/>
              </a:rPr>
              <a:t>「</a:t>
            </a:r>
            <a:r>
              <a:rPr b="1" dirty="0" err="1">
                <a:solidFill>
                  <a:srgbClr val="334155"/>
                </a:solidFill>
                <a:latin typeface="ＭＳ Ｐゴシック" panose="020B0600070205080204" pitchFamily="50" charset="-128"/>
                <a:ea typeface="ＭＳ Ｐゴシック" panose="020B0600070205080204" pitchFamily="50" charset="-128"/>
              </a:rPr>
              <a:t>声に出す」記憶のタグ付け</a:t>
            </a:r>
            <a:r>
              <a:rPr b="1" dirty="0">
                <a:solidFill>
                  <a:srgbClr val="334155"/>
                </a:solidFill>
                <a:latin typeface="ＭＳ Ｐゴシック" panose="020B0600070205080204" pitchFamily="50" charset="-128"/>
                <a:ea typeface="ＭＳ Ｐゴシック" panose="020B0600070205080204" pitchFamily="50" charset="-128"/>
              </a:rPr>
              <a:t>！</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見るだけでなく「口で言い、耳で聞く」ことで、脳内に複数の検索タグが残り、引き出しやすくなります</a:t>
            </a:r>
            <a:r>
              <a:rPr dirty="0">
                <a:solidFill>
                  <a:srgbClr val="334155"/>
                </a:solidFill>
                <a:latin typeface="ＭＳ Ｐゴシック" panose="020B0600070205080204" pitchFamily="50" charset="-128"/>
                <a:ea typeface="ＭＳ Ｐゴシック" panose="020B0600070205080204" pitchFamily="50" charset="-128"/>
              </a:rPr>
              <a:t>。</a:t>
            </a:r>
          </a:p>
        </p:txBody>
      </p:sp>
      <p:pic>
        <p:nvPicPr>
          <p:cNvPr id="12" name="Picture 11" descr="image.png"/>
          <p:cNvPicPr>
            <a:picLocks noChangeAspect="1"/>
          </p:cNvPicPr>
          <p:nvPr/>
        </p:nvPicPr>
        <p:blipFill>
          <a:blip r:embed="rId8"/>
          <a:stretch>
            <a:fillRect/>
          </a:stretch>
        </p:blipFill>
        <p:spPr>
          <a:xfrm>
            <a:off x="4231756" y="4084443"/>
            <a:ext cx="666750" cy="666750"/>
          </a:xfrm>
          <a:prstGeom prst="rect">
            <a:avLst/>
          </a:prstGeom>
        </p:spPr>
      </p:pic>
      <p:sp>
        <p:nvSpPr>
          <p:cNvPr id="13" name="TextBox 12"/>
          <p:cNvSpPr txBox="1"/>
          <p:nvPr/>
        </p:nvSpPr>
        <p:spPr>
          <a:xfrm>
            <a:off x="4036631" y="4941694"/>
            <a:ext cx="1056850" cy="276999"/>
          </a:xfrm>
          <a:prstGeom prst="rect">
            <a:avLst/>
          </a:prstGeom>
          <a:noFill/>
        </p:spPr>
        <p:txBody>
          <a:bodyPr wrap="square" lIns="0" tIns="0" rIns="0" bIns="0" anchor="t">
            <a:spAutoFit/>
          </a:bodyPr>
          <a:lstStyle/>
          <a:p>
            <a:pPr algn="ctr"/>
            <a:r>
              <a:rPr b="1" dirty="0" err="1">
                <a:solidFill>
                  <a:srgbClr val="312E81"/>
                </a:solidFill>
                <a:latin typeface="ＭＳ Ｐゴシック" panose="020B0600070205080204" pitchFamily="50" charset="-128"/>
                <a:ea typeface="ＭＳ Ｐゴシック" panose="020B0600070205080204" pitchFamily="50" charset="-128"/>
              </a:rPr>
              <a:t>ヒミツ</a:t>
            </a:r>
            <a:r>
              <a:rPr b="1" dirty="0">
                <a:solidFill>
                  <a:srgbClr val="312E81"/>
                </a:solidFill>
                <a:latin typeface="ＭＳ Ｐゴシック" panose="020B0600070205080204" pitchFamily="50" charset="-128"/>
                <a:ea typeface="ＭＳ Ｐゴシック" panose="020B0600070205080204" pitchFamily="50" charset="-128"/>
              </a:rPr>
              <a:t> ③</a:t>
            </a:r>
          </a:p>
        </p:txBody>
      </p:sp>
      <p:sp>
        <p:nvSpPr>
          <p:cNvPr id="14" name="TextBox 13"/>
          <p:cNvSpPr txBox="1"/>
          <p:nvPr/>
        </p:nvSpPr>
        <p:spPr>
          <a:xfrm>
            <a:off x="2778497" y="5268880"/>
            <a:ext cx="3505199" cy="1144993"/>
          </a:xfrm>
          <a:prstGeom prst="rect">
            <a:avLst/>
          </a:prstGeom>
          <a:noFill/>
        </p:spPr>
        <p:txBody>
          <a:bodyPr wrap="square" lIns="0" tIns="0" rIns="0" bIns="0" anchor="t">
            <a:spAutoFit/>
          </a:bodyPr>
          <a:lstStyle/>
          <a:p>
            <a:pPr algn="ctr">
              <a:lnSpc>
                <a:spcPts val="2279"/>
              </a:lnSpc>
            </a:pPr>
            <a:r>
              <a:rPr b="1" dirty="0">
                <a:solidFill>
                  <a:srgbClr val="334155"/>
                </a:solidFill>
                <a:latin typeface="ＭＳ Ｐゴシック" panose="020B0600070205080204" pitchFamily="50" charset="-128"/>
                <a:ea typeface="ＭＳ Ｐゴシック" panose="020B0600070205080204" pitchFamily="50" charset="-128"/>
              </a:rPr>
              <a:t>「</a:t>
            </a:r>
            <a:r>
              <a:rPr b="1" dirty="0" err="1">
                <a:solidFill>
                  <a:srgbClr val="334155"/>
                </a:solidFill>
                <a:latin typeface="ＭＳ Ｐゴシック" panose="020B0600070205080204" pitchFamily="50" charset="-128"/>
                <a:ea typeface="ＭＳ Ｐゴシック" panose="020B0600070205080204" pitchFamily="50" charset="-128"/>
              </a:rPr>
              <a:t>思い出す」が最強の復習</a:t>
            </a:r>
            <a:r>
              <a:rPr b="1" dirty="0">
                <a:solidFill>
                  <a:srgbClr val="334155"/>
                </a:solidFill>
                <a:latin typeface="ＭＳ Ｐゴシック" panose="020B0600070205080204" pitchFamily="50" charset="-128"/>
                <a:ea typeface="ＭＳ Ｐゴシック" panose="020B0600070205080204" pitchFamily="50" charset="-128"/>
              </a:rPr>
              <a:t>！</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眺めるインプットより</a:t>
            </a:r>
            <a:r>
              <a:rPr dirty="0">
                <a:solidFill>
                  <a:srgbClr val="334155"/>
                </a:solidFill>
                <a:latin typeface="ＭＳ Ｐゴシック" panose="020B0600070205080204" pitchFamily="50" charset="-128"/>
                <a:ea typeface="ＭＳ Ｐゴシック" panose="020B0600070205080204" pitchFamily="50" charset="-128"/>
              </a:rPr>
              <a:t>、「</a:t>
            </a:r>
            <a:r>
              <a:rPr dirty="0" err="1">
                <a:solidFill>
                  <a:srgbClr val="334155"/>
                </a:solidFill>
                <a:latin typeface="ＭＳ Ｐゴシック" panose="020B0600070205080204" pitchFamily="50" charset="-128"/>
                <a:ea typeface="ＭＳ Ｐゴシック" panose="020B0600070205080204" pitchFamily="50" charset="-128"/>
              </a:rPr>
              <a:t>うーん</a:t>
            </a:r>
            <a:r>
              <a:rPr dirty="0">
                <a:solidFill>
                  <a:srgbClr val="334155"/>
                </a:solidFill>
                <a:latin typeface="ＭＳ Ｐゴシック" panose="020B0600070205080204" pitchFamily="50" charset="-128"/>
                <a:ea typeface="ＭＳ Ｐゴシック" panose="020B0600070205080204" pitchFamily="50" charset="-128"/>
              </a:rPr>
              <a:t>…」</a:t>
            </a:r>
            <a:r>
              <a:rPr dirty="0" err="1">
                <a:solidFill>
                  <a:srgbClr val="334155"/>
                </a:solidFill>
                <a:latin typeface="ＭＳ Ｐゴシック" panose="020B0600070205080204" pitchFamily="50" charset="-128"/>
                <a:ea typeface="ＭＳ Ｐゴシック" panose="020B0600070205080204" pitchFamily="50" charset="-128"/>
              </a:rPr>
              <a:t>と脳に汗をかいて思い出すアウトプットが記憶の太い回路を作ります</a:t>
            </a:r>
            <a:r>
              <a:rPr dirty="0">
                <a:solidFill>
                  <a:srgbClr val="334155"/>
                </a:solidFill>
                <a:latin typeface="ＭＳ Ｐゴシック" panose="020B0600070205080204" pitchFamily="50" charset="-128"/>
                <a:ea typeface="ＭＳ Ｐゴシック" panose="020B0600070205080204" pitchFamily="50" charset="-128"/>
              </a:rPr>
              <a:t>。</a:t>
            </a:r>
          </a:p>
        </p:txBody>
      </p:sp>
      <p:pic>
        <p:nvPicPr>
          <p:cNvPr id="15" name="Picture 14" descr="image.png"/>
          <p:cNvPicPr>
            <a:picLocks noChangeAspect="1"/>
          </p:cNvPicPr>
          <p:nvPr/>
        </p:nvPicPr>
        <p:blipFill>
          <a:blip r:embed="rId9"/>
          <a:stretch>
            <a:fillRect/>
          </a:stretch>
        </p:blipFill>
        <p:spPr>
          <a:xfrm>
            <a:off x="2536789" y="1441873"/>
            <a:ext cx="237083" cy="304800"/>
          </a:xfrm>
          <a:prstGeom prst="rect">
            <a:avLst/>
          </a:prstGeom>
        </p:spPr>
      </p:pic>
      <p:pic>
        <p:nvPicPr>
          <p:cNvPr id="16" name="Picture 15" descr="image.png"/>
          <p:cNvPicPr>
            <a:picLocks noChangeAspect="1"/>
          </p:cNvPicPr>
          <p:nvPr/>
        </p:nvPicPr>
        <p:blipFill>
          <a:blip r:embed="rId10"/>
          <a:stretch>
            <a:fillRect/>
          </a:stretch>
        </p:blipFill>
        <p:spPr>
          <a:xfrm>
            <a:off x="6308689" y="1441873"/>
            <a:ext cx="237083" cy="304800"/>
          </a:xfrm>
          <a:prstGeom prst="rect">
            <a:avLst/>
          </a:prstGeom>
        </p:spPr>
      </p:pic>
      <p:pic>
        <p:nvPicPr>
          <p:cNvPr id="17" name="Picture 16" descr="image.png"/>
          <p:cNvPicPr>
            <a:picLocks noChangeAspect="1"/>
          </p:cNvPicPr>
          <p:nvPr/>
        </p:nvPicPr>
        <p:blipFill>
          <a:blip r:embed="rId11"/>
          <a:stretch>
            <a:fillRect/>
          </a:stretch>
        </p:blipFill>
        <p:spPr>
          <a:xfrm>
            <a:off x="4469881" y="4293994"/>
            <a:ext cx="237083" cy="304800"/>
          </a:xfrm>
          <a:prstGeom prst="rect">
            <a:avLst/>
          </a:prstGeom>
        </p:spPr>
      </p:pic>
    </p:spTree>
    <p:extLst>
      <p:ext uri="{BB962C8B-B14F-4D97-AF65-F5344CB8AC3E}">
        <p14:creationId xmlns:p14="http://schemas.microsoft.com/office/powerpoint/2010/main" val="4065363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up)">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ipe(up)">
                                      <p:cBhvr>
                                        <p:cTn id="17" dur="500"/>
                                        <p:tgtEl>
                                          <p:spTgt spid="3"/>
                                        </p:tgtEl>
                                      </p:cBhvr>
                                    </p:animEffect>
                                  </p:childTnLst>
                                </p:cTn>
                              </p:par>
                              <p:par>
                                <p:cTn id="18" presetID="22" presetClass="entr" presetSubtype="1"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up)">
                                      <p:cBhvr>
                                        <p:cTn id="20" dur="500"/>
                                        <p:tgtEl>
                                          <p:spTgt spid="6"/>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500"/>
                                        <p:tgtEl>
                                          <p:spTgt spid="7"/>
                                        </p:tgtEl>
                                      </p:cBhvr>
                                    </p:animEffect>
                                  </p:childTnLst>
                                </p:cTn>
                              </p:par>
                              <p:par>
                                <p:cTn id="24" presetID="22" presetClass="entr" presetSubtype="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par>
                                <p:cTn id="27" presetID="22" presetClass="entr" presetSubtype="1"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up)">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up)">
                                      <p:cBhvr>
                                        <p:cTn id="34" dur="500"/>
                                        <p:tgtEl>
                                          <p:spTgt spid="4"/>
                                        </p:tgtEl>
                                      </p:cBhvr>
                                    </p:animEffect>
                                  </p:childTnLst>
                                </p:cTn>
                              </p:par>
                              <p:par>
                                <p:cTn id="35" presetID="22" presetClass="entr" presetSubtype="1"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up)">
                                      <p:cBhvr>
                                        <p:cTn id="37" dur="500"/>
                                        <p:tgtEl>
                                          <p:spTgt spid="9"/>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up)">
                                      <p:cBhvr>
                                        <p:cTn id="40" dur="500"/>
                                        <p:tgtEl>
                                          <p:spTgt spid="10"/>
                                        </p:tgtEl>
                                      </p:cBhvr>
                                    </p:animEffect>
                                  </p:childTnLst>
                                </p:cTn>
                              </p:par>
                              <p:par>
                                <p:cTn id="41" presetID="22" presetClass="entr" presetSubtype="1"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up)">
                                      <p:cBhvr>
                                        <p:cTn id="43" dur="500"/>
                                        <p:tgtEl>
                                          <p:spTgt spid="11"/>
                                        </p:tgtEl>
                                      </p:cBhvr>
                                    </p:animEffect>
                                  </p:childTnLst>
                                </p:cTn>
                              </p:par>
                              <p:par>
                                <p:cTn id="44" presetID="22" presetClass="entr" presetSubtype="1" fill="hold" nodeType="with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up)">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5"/>
                                        </p:tgtEl>
                                        <p:attrNameLst>
                                          <p:attrName>style.visibility</p:attrName>
                                        </p:attrNameLst>
                                      </p:cBhvr>
                                      <p:to>
                                        <p:strVal val="visible"/>
                                      </p:to>
                                    </p:set>
                                    <p:animEffect transition="in" filter="wipe(up)">
                                      <p:cBhvr>
                                        <p:cTn id="51" dur="500"/>
                                        <p:tgtEl>
                                          <p:spTgt spid="5"/>
                                        </p:tgtEl>
                                      </p:cBhvr>
                                    </p:animEffect>
                                  </p:childTnLst>
                                </p:cTn>
                              </p:par>
                              <p:par>
                                <p:cTn id="52" presetID="22" presetClass="entr" presetSubtype="1" fill="hold" nodeType="with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wipe(up)">
                                      <p:cBhvr>
                                        <p:cTn id="54" dur="500"/>
                                        <p:tgtEl>
                                          <p:spTgt spid="12"/>
                                        </p:tgtEl>
                                      </p:cBhvr>
                                    </p:animEffect>
                                  </p:childTnLst>
                                </p:cTn>
                              </p:par>
                              <p:par>
                                <p:cTn id="55" presetID="22" presetClass="entr" presetSubtype="1"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wipe(up)">
                                      <p:cBhvr>
                                        <p:cTn id="57" dur="500"/>
                                        <p:tgtEl>
                                          <p:spTgt spid="13"/>
                                        </p:tgtEl>
                                      </p:cBhvr>
                                    </p:animEffect>
                                  </p:childTnLst>
                                </p:cTn>
                              </p:par>
                              <p:par>
                                <p:cTn id="58" presetID="22" presetClass="entr" presetSubtype="1" fill="hold" grpId="0" nodeType="withEffect">
                                  <p:stCondLst>
                                    <p:cond delay="0"/>
                                  </p:stCondLst>
                                  <p:childTnLst>
                                    <p:set>
                                      <p:cBhvr>
                                        <p:cTn id="59" dur="1" fill="hold">
                                          <p:stCondLst>
                                            <p:cond delay="0"/>
                                          </p:stCondLst>
                                        </p:cTn>
                                        <p:tgtEl>
                                          <p:spTgt spid="14"/>
                                        </p:tgtEl>
                                        <p:attrNameLst>
                                          <p:attrName>style.visibility</p:attrName>
                                        </p:attrNameLst>
                                      </p:cBhvr>
                                      <p:to>
                                        <p:strVal val="visible"/>
                                      </p:to>
                                    </p:set>
                                    <p:animEffect transition="in" filter="wipe(up)">
                                      <p:cBhvr>
                                        <p:cTn id="60" dur="500"/>
                                        <p:tgtEl>
                                          <p:spTgt spid="14"/>
                                        </p:tgtEl>
                                      </p:cBhvr>
                                    </p:animEffect>
                                  </p:childTnLst>
                                </p:cTn>
                              </p:par>
                              <p:par>
                                <p:cTn id="61" presetID="22" presetClass="entr" presetSubtype="1" fill="hold" nodeType="with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wipe(up)">
                                      <p:cBhvr>
                                        <p:cTn id="6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animBg="1"/>
      <p:bldP spid="7" grpId="0"/>
      <p:bldP spid="8" grpId="0"/>
      <p:bldP spid="10" grpId="0"/>
      <p:bldP spid="11"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200597"/>
            <a:ext cx="3308955" cy="1463090"/>
          </a:xfrm>
          <a:prstGeom prst="rect">
            <a:avLst/>
          </a:prstGeom>
          <a:noFill/>
        </p:spPr>
        <p:txBody>
          <a:bodyPr wrap="square" lIns="0" tIns="0" rIns="0" bIns="0" anchor="t">
            <a:noAutofit/>
          </a:bodyPr>
          <a:lstStyle/>
          <a:p>
            <a:pPr>
              <a:lnSpc>
                <a:spcPts val="2279"/>
              </a:lnSpc>
            </a:pPr>
            <a:r>
              <a:rPr b="1" dirty="0" err="1">
                <a:solidFill>
                  <a:srgbClr val="334155"/>
                </a:solidFill>
                <a:latin typeface="ＭＳ Ｐゴシック" panose="020B0600070205080204" pitchFamily="50" charset="-128"/>
                <a:ea typeface="ＭＳ Ｐゴシック" panose="020B0600070205080204" pitchFamily="50" charset="-128"/>
              </a:rPr>
              <a:t>インプット（眺めるだけ</a:t>
            </a:r>
            <a:r>
              <a:rPr b="1" dirty="0">
                <a:solidFill>
                  <a:srgbClr val="334155"/>
                </a:solidFill>
                <a:latin typeface="ＭＳ Ｐゴシック" panose="020B0600070205080204" pitchFamily="50" charset="-128"/>
                <a:ea typeface="ＭＳ Ｐゴシック" panose="020B0600070205080204" pitchFamily="50" charset="-128"/>
              </a:rPr>
              <a:t>）</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草むらの上をただ一度歩いただけでは、すぐに草が生い茂り、道は消えてしまいます</a:t>
            </a:r>
            <a:r>
              <a:rPr dirty="0">
                <a:solidFill>
                  <a:srgbClr val="334155"/>
                </a:solidFill>
                <a:latin typeface="ＭＳ Ｐゴシック" panose="020B0600070205080204" pitchFamily="50" charset="-128"/>
                <a:ea typeface="ＭＳ Ｐゴシック" panose="020B0600070205080204" pitchFamily="50" charset="-128"/>
              </a:rPr>
              <a:t>。</a:t>
            </a:r>
          </a:p>
        </p:txBody>
      </p:sp>
      <p:sp>
        <p:nvSpPr>
          <p:cNvPr id="5" name="TextBox 4"/>
          <p:cNvSpPr txBox="1"/>
          <p:nvPr/>
        </p:nvSpPr>
        <p:spPr>
          <a:xfrm>
            <a:off x="761999" y="4489996"/>
            <a:ext cx="3156555" cy="1439946"/>
          </a:xfrm>
          <a:prstGeom prst="rect">
            <a:avLst/>
          </a:prstGeom>
          <a:noFill/>
        </p:spPr>
        <p:txBody>
          <a:bodyPr wrap="square" lIns="0" tIns="0" rIns="0" bIns="0" anchor="t">
            <a:spAutoFit/>
          </a:bodyPr>
          <a:lstStyle/>
          <a:p>
            <a:pPr>
              <a:lnSpc>
                <a:spcPts val="2279"/>
              </a:lnSpc>
            </a:pPr>
            <a:r>
              <a:rPr b="1" dirty="0" err="1">
                <a:solidFill>
                  <a:srgbClr val="334155"/>
                </a:solidFill>
                <a:latin typeface="ＭＳ Ｐゴシック" panose="020B0600070205080204" pitchFamily="50" charset="-128"/>
                <a:ea typeface="ＭＳ Ｐゴシック" panose="020B0600070205080204" pitchFamily="50" charset="-128"/>
              </a:rPr>
              <a:t>アウトプット（思い出す練習</a:t>
            </a:r>
            <a:r>
              <a:rPr b="1" dirty="0">
                <a:solidFill>
                  <a:srgbClr val="334155"/>
                </a:solidFill>
                <a:latin typeface="ＭＳ Ｐゴシック" panose="020B0600070205080204" pitchFamily="50" charset="-128"/>
                <a:ea typeface="ＭＳ Ｐゴシック" panose="020B0600070205080204" pitchFamily="50" charset="-128"/>
              </a:rPr>
              <a:t>）</a:t>
            </a:r>
            <a:r>
              <a:rPr dirty="0">
                <a:latin typeface="ＭＳ Ｐゴシック" panose="020B0600070205080204" pitchFamily="50" charset="-128"/>
                <a:ea typeface="ＭＳ Ｐゴシック" panose="020B0600070205080204" pitchFamily="50" charset="-128"/>
              </a:rPr>
              <a:t>
</a:t>
            </a:r>
            <a:r>
              <a:rPr dirty="0">
                <a:solidFill>
                  <a:srgbClr val="334155"/>
                </a:solidFill>
                <a:latin typeface="ＭＳ Ｐゴシック" panose="020B0600070205080204" pitchFamily="50" charset="-128"/>
                <a:ea typeface="ＭＳ Ｐゴシック" panose="020B0600070205080204" pitchFamily="50" charset="-128"/>
              </a:rPr>
              <a:t> 「</a:t>
            </a:r>
            <a:r>
              <a:rPr dirty="0" err="1">
                <a:solidFill>
                  <a:srgbClr val="334155"/>
                </a:solidFill>
                <a:latin typeface="ＭＳ Ｐゴシック" panose="020B0600070205080204" pitchFamily="50" charset="-128"/>
                <a:ea typeface="ＭＳ Ｐゴシック" panose="020B0600070205080204" pitchFamily="50" charset="-128"/>
              </a:rPr>
              <a:t>えーっと何だっけ</a:t>
            </a:r>
            <a:r>
              <a:rPr dirty="0">
                <a:solidFill>
                  <a:srgbClr val="334155"/>
                </a:solidFill>
                <a:latin typeface="ＭＳ Ｐゴシック" panose="020B0600070205080204" pitchFamily="50" charset="-128"/>
                <a:ea typeface="ＭＳ Ｐゴシック" panose="020B0600070205080204" pitchFamily="50" charset="-128"/>
              </a:rPr>
              <a:t>？」</a:t>
            </a:r>
            <a:r>
              <a:rPr dirty="0" err="1">
                <a:solidFill>
                  <a:srgbClr val="334155"/>
                </a:solidFill>
                <a:latin typeface="ＭＳ Ｐゴシック" panose="020B0600070205080204" pitchFamily="50" charset="-128"/>
                <a:ea typeface="ＭＳ Ｐゴシック" panose="020B0600070205080204" pitchFamily="50" charset="-128"/>
              </a:rPr>
              <a:t>と一生懸命思い出すことで、何度も足跡がつき、踏み固められた「確かな道（記憶</a:t>
            </a:r>
            <a:r>
              <a:rPr dirty="0">
                <a:solidFill>
                  <a:srgbClr val="334155"/>
                </a:solidFill>
                <a:latin typeface="ＭＳ Ｐゴシック" panose="020B0600070205080204" pitchFamily="50" charset="-128"/>
                <a:ea typeface="ＭＳ Ｐゴシック" panose="020B0600070205080204" pitchFamily="50" charset="-128"/>
              </a:rPr>
              <a:t>）」</a:t>
            </a:r>
            <a:r>
              <a:rPr dirty="0" err="1">
                <a:solidFill>
                  <a:srgbClr val="334155"/>
                </a:solidFill>
                <a:latin typeface="ＭＳ Ｐゴシック" panose="020B0600070205080204" pitchFamily="50" charset="-128"/>
                <a:ea typeface="ＭＳ Ｐゴシック" panose="020B0600070205080204" pitchFamily="50" charset="-128"/>
              </a:rPr>
              <a:t>が完成します</a:t>
            </a:r>
            <a:r>
              <a:rPr dirty="0">
                <a:solidFill>
                  <a:srgbClr val="334155"/>
                </a:solidFill>
                <a:latin typeface="ＭＳ Ｐゴシック" panose="020B0600070205080204" pitchFamily="50" charset="-128"/>
                <a:ea typeface="ＭＳ Ｐゴシック" panose="020B0600070205080204" pitchFamily="50" charset="-128"/>
              </a:rPr>
              <a:t>！</a:t>
            </a:r>
          </a:p>
        </p:txBody>
      </p:sp>
      <p:pic>
        <p:nvPicPr>
          <p:cNvPr id="7" name="Picture 6" descr="image.png"/>
          <p:cNvPicPr>
            <a:picLocks noChangeAspect="1"/>
          </p:cNvPicPr>
          <p:nvPr/>
        </p:nvPicPr>
        <p:blipFill>
          <a:blip r:embed="rId2"/>
          <a:stretch>
            <a:fillRect/>
          </a:stretch>
        </p:blipFill>
        <p:spPr>
          <a:xfrm>
            <a:off x="266700" y="1210122"/>
            <a:ext cx="163115" cy="247650"/>
          </a:xfrm>
          <a:prstGeom prst="rect">
            <a:avLst/>
          </a:prstGeom>
        </p:spPr>
      </p:pic>
      <p:pic>
        <p:nvPicPr>
          <p:cNvPr id="8" name="Picture 7" descr="image.png"/>
          <p:cNvPicPr>
            <a:picLocks noChangeAspect="1"/>
          </p:cNvPicPr>
          <p:nvPr/>
        </p:nvPicPr>
        <p:blipFill>
          <a:blip r:embed="rId3"/>
          <a:stretch>
            <a:fillRect/>
          </a:stretch>
        </p:blipFill>
        <p:spPr>
          <a:xfrm>
            <a:off x="419100" y="4499521"/>
            <a:ext cx="163115" cy="247650"/>
          </a:xfrm>
          <a:prstGeom prst="rect">
            <a:avLst/>
          </a:prstGeom>
        </p:spPr>
      </p:pic>
      <p:sp>
        <p:nvSpPr>
          <p:cNvPr id="9" name="TextBox 8"/>
          <p:cNvSpPr txBox="1"/>
          <p:nvPr/>
        </p:nvSpPr>
        <p:spPr>
          <a:xfrm>
            <a:off x="419100" y="259110"/>
            <a:ext cx="6766791" cy="434280"/>
          </a:xfrm>
          <a:prstGeom prst="rect">
            <a:avLst/>
          </a:prstGeom>
          <a:noFill/>
        </p:spPr>
        <p:txBody>
          <a:bodyPr wrap="square" lIns="0" tIns="0" rIns="0" bIns="0" anchor="t">
            <a:spAutoFit/>
          </a:bodyPr>
          <a:lstStyle/>
          <a:p>
            <a:pPr>
              <a:lnSpc>
                <a:spcPts val="3420"/>
              </a:lnSpc>
            </a:pPr>
            <a:r>
              <a:rPr sz="2850" b="1" dirty="0">
                <a:solidFill>
                  <a:srgbClr val="1E1B4B"/>
                </a:solidFill>
                <a:latin typeface="ＭＳ Ｐゴシック" panose="020B0600070205080204" pitchFamily="50" charset="-128"/>
                <a:ea typeface="ＭＳ Ｐゴシック" panose="020B0600070205080204" pitchFamily="50" charset="-128"/>
              </a:rPr>
              <a:t>「</a:t>
            </a:r>
            <a:r>
              <a:rPr sz="2850" b="1" dirty="0" err="1">
                <a:solidFill>
                  <a:srgbClr val="1E1B4B"/>
                </a:solidFill>
                <a:latin typeface="ＭＳ Ｐゴシック" panose="020B0600070205080204" pitchFamily="50" charset="-128"/>
                <a:ea typeface="ＭＳ Ｐゴシック" panose="020B0600070205080204" pitchFamily="50" charset="-128"/>
              </a:rPr>
              <a:t>思い出す」ことで記憶の道ができる</a:t>
            </a:r>
            <a:r>
              <a:rPr sz="2850" b="1" dirty="0">
                <a:solidFill>
                  <a:srgbClr val="1E1B4B"/>
                </a:solidFill>
                <a:latin typeface="ＭＳ Ｐゴシック" panose="020B0600070205080204" pitchFamily="50" charset="-128"/>
                <a:ea typeface="ＭＳ Ｐゴシック" panose="020B0600070205080204" pitchFamily="50" charset="-128"/>
              </a:rPr>
              <a:t>！</a:t>
            </a:r>
          </a:p>
        </p:txBody>
      </p:sp>
      <p:sp>
        <p:nvSpPr>
          <p:cNvPr id="10" name="Rectangle 9"/>
          <p:cNvSpPr/>
          <p:nvPr/>
        </p:nvSpPr>
        <p:spPr>
          <a:xfrm>
            <a:off x="266700" y="259110"/>
            <a:ext cx="45719" cy="43428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latin typeface="ＭＳ Ｐゴシック" panose="020B0600070205080204" pitchFamily="50" charset="-128"/>
              <a:ea typeface="ＭＳ Ｐゴシック" panose="020B0600070205080204" pitchFamily="50" charset="-128"/>
            </a:endParaRPr>
          </a:p>
        </p:txBody>
      </p:sp>
      <p:pic>
        <p:nvPicPr>
          <p:cNvPr id="3" name="図 2">
            <a:extLst>
              <a:ext uri="{FF2B5EF4-FFF2-40B4-BE49-F238E27FC236}">
                <a16:creationId xmlns:a16="http://schemas.microsoft.com/office/drawing/2014/main" id="{B90E99EA-ADEC-1BE5-5F00-DF1F508BA3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5026" y="4134677"/>
            <a:ext cx="3349373" cy="2367857"/>
          </a:xfrm>
          <a:prstGeom prst="rect">
            <a:avLst/>
          </a:prstGeom>
        </p:spPr>
      </p:pic>
      <p:pic>
        <p:nvPicPr>
          <p:cNvPr id="11" name="図 10">
            <a:extLst>
              <a:ext uri="{FF2B5EF4-FFF2-40B4-BE49-F238E27FC236}">
                <a16:creationId xmlns:a16="http://schemas.microsoft.com/office/drawing/2014/main" id="{8E5759ED-1EC4-142D-4BE1-9B03CC1ABD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9046" y="841536"/>
            <a:ext cx="3355354" cy="25165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par>
                                <p:cTn id="18" presetID="22" presetClass="entr" presetSubtype="8"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a:extLst>
              <a:ext uri="{FF2B5EF4-FFF2-40B4-BE49-F238E27FC236}">
                <a16:creationId xmlns:a16="http://schemas.microsoft.com/office/drawing/2014/main" id="{594C5389-1788-E79C-3AF7-9C353327FA1E}"/>
              </a:ext>
            </a:extLst>
          </p:cNvPr>
          <p:cNvSpPr/>
          <p:nvPr/>
        </p:nvSpPr>
        <p:spPr>
          <a:xfrm>
            <a:off x="288758" y="1625875"/>
            <a:ext cx="8855242" cy="978832"/>
          </a:xfrm>
          <a:prstGeom prst="rect">
            <a:avLst/>
          </a:prstGeom>
          <a:noFill/>
          <a:ln/>
        </p:spPr>
        <p:txBody>
          <a:bodyPr wrap="square" lIns="0" tIns="0" rIns="0" bIns="0" rtlCol="0" anchor="t"/>
          <a:lstStyle/>
          <a:p>
            <a:pPr marL="0" indent="0" algn="l">
              <a:lnSpc>
                <a:spcPts val="7700"/>
              </a:lnSpc>
              <a:buNone/>
            </a:pPr>
            <a:r>
              <a:rPr lang="en-US" sz="4800" b="1" dirty="0">
                <a:solidFill>
                  <a:srgbClr val="1B1B27"/>
                </a:solidFill>
                <a:latin typeface="Century Schoolbook" panose="02040604050505020304" pitchFamily="18" charset="0"/>
                <a:ea typeface="Alexandria" pitchFamily="34" charset="-122"/>
                <a:cs typeface="Alexandria" pitchFamily="34" charset="-120"/>
              </a:rPr>
              <a:t>Let’s do it with</a:t>
            </a:r>
            <a:r>
              <a:rPr lang="ja-JP" altLang="en-US" sz="4800" b="1" dirty="0">
                <a:solidFill>
                  <a:srgbClr val="1B1B27"/>
                </a:solidFill>
                <a:latin typeface="Century Schoolbook" panose="02040604050505020304" pitchFamily="18" charset="0"/>
                <a:ea typeface="Alexandria" pitchFamily="34" charset="-122"/>
                <a:cs typeface="Alexandria" pitchFamily="34" charset="-120"/>
              </a:rPr>
              <a:t> </a:t>
            </a:r>
            <a:r>
              <a:rPr lang="en-US" sz="4800" b="1" dirty="0">
                <a:solidFill>
                  <a:srgbClr val="1B1B27"/>
                </a:solidFill>
                <a:latin typeface="Century Schoolbook" panose="02040604050505020304" pitchFamily="18" charset="0"/>
                <a:ea typeface="Alexandria" pitchFamily="34" charset="-122"/>
                <a:cs typeface="Alexandria" pitchFamily="34" charset="-120"/>
              </a:rPr>
              <a:t>confidence!</a:t>
            </a:r>
            <a:endParaRPr lang="en-US" sz="4800" b="1" dirty="0">
              <a:latin typeface="Century Schoolbook" panose="02040604050505020304" pitchFamily="18" charset="0"/>
            </a:endParaRPr>
          </a:p>
        </p:txBody>
      </p:sp>
      <p:sp>
        <p:nvSpPr>
          <p:cNvPr id="4" name="Text 1">
            <a:extLst>
              <a:ext uri="{FF2B5EF4-FFF2-40B4-BE49-F238E27FC236}">
                <a16:creationId xmlns:a16="http://schemas.microsoft.com/office/drawing/2014/main" id="{704290E9-25CD-7DB3-154D-8D5EE0C71C36}"/>
              </a:ext>
            </a:extLst>
          </p:cNvPr>
          <p:cNvSpPr/>
          <p:nvPr/>
        </p:nvSpPr>
        <p:spPr>
          <a:xfrm>
            <a:off x="576931" y="4253294"/>
            <a:ext cx="7559903" cy="662498"/>
          </a:xfrm>
          <a:prstGeom prst="rect">
            <a:avLst/>
          </a:prstGeom>
          <a:noFill/>
          <a:ln/>
        </p:spPr>
        <p:txBody>
          <a:bodyPr wrap="none" lIns="0" tIns="0" rIns="0" bIns="0" rtlCol="0" anchor="t"/>
          <a:lstStyle/>
          <a:p>
            <a:pPr marL="0" indent="0">
              <a:lnSpc>
                <a:spcPts val="4450"/>
              </a:lnSpc>
              <a:buNone/>
            </a:pPr>
            <a:r>
              <a:rPr lang="en-US" sz="3550" dirty="0" err="1">
                <a:solidFill>
                  <a:srgbClr val="1B1B27"/>
                </a:solidFill>
                <a:latin typeface="ＭＳ Ｐゴシック" panose="020B0600070205080204" pitchFamily="50" charset="-128"/>
                <a:ea typeface="ＭＳ Ｐゴシック" panose="020B0600070205080204" pitchFamily="50" charset="-128"/>
                <a:cs typeface="Alexandria" pitchFamily="34" charset="-120"/>
              </a:rPr>
              <a:t>自信を持って、取り組んでいこう</a:t>
            </a:r>
            <a:r>
              <a:rPr lang="en-US" sz="3550" dirty="0">
                <a:solidFill>
                  <a:srgbClr val="1B1B27"/>
                </a:solidFill>
                <a:latin typeface="ＭＳ Ｐゴシック" panose="020B0600070205080204" pitchFamily="50" charset="-128"/>
                <a:ea typeface="ＭＳ Ｐゴシック" panose="020B0600070205080204" pitchFamily="50" charset="-128"/>
                <a:cs typeface="Alexandria" pitchFamily="34" charset="-120"/>
              </a:rPr>
              <a:t>！</a:t>
            </a:r>
            <a:endParaRPr lang="en-US" sz="3550"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286783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81</TotalTime>
  <Words>581</Words>
  <Application>Microsoft Office PowerPoint</Application>
  <PresentationFormat>画面に合わせる (4:3)</PresentationFormat>
  <Paragraphs>41</Paragraphs>
  <Slides>5</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ＭＳ Ｐゴシック</vt:lpstr>
      <vt:lpstr>游ゴシック</vt:lpstr>
      <vt:lpstr>Aptos</vt:lpstr>
      <vt:lpstr>Aptos Display</vt:lpstr>
      <vt:lpstr>Arial</vt:lpstr>
      <vt:lpstr>Century Schoolbook</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春日 秀紀</dc:creator>
  <cp:lastModifiedBy>秀紀 春日</cp:lastModifiedBy>
  <cp:revision>10</cp:revision>
  <dcterms:created xsi:type="dcterms:W3CDTF">2026-08-07T00:29:52Z</dcterms:created>
  <dcterms:modified xsi:type="dcterms:W3CDTF">2026-08-10T16:18:32Z</dcterms:modified>
</cp:coreProperties>
</file>