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90" r:id="rId3"/>
    <p:sldId id="261" r:id="rId4"/>
    <p:sldId id="262" r:id="rId5"/>
    <p:sldId id="258" r:id="rId6"/>
    <p:sldId id="259" r:id="rId7"/>
    <p:sldId id="260" r:id="rId8"/>
    <p:sldId id="291" r:id="rId9"/>
  </p:sldIdLst>
  <p:sldSz cx="9144000" cy="6858000" type="screen4x3"/>
  <p:notesSz cx="9144000" cy="6858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00" autoAdjust="0"/>
    <p:restoredTop sz="77952" autoAdjust="0"/>
  </p:normalViewPr>
  <p:slideViewPr>
    <p:cSldViewPr>
      <p:cViewPr varScale="1">
        <p:scale>
          <a:sx n="86" d="100"/>
          <a:sy n="86" d="100"/>
        </p:scale>
        <p:origin x="231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1BE81B-C2E9-4AA7-8661-517D309E2582}" type="datetimeFigureOut">
              <a:rPr kumimoji="1" lang="ja-JP" altLang="en-US" smtClean="0"/>
              <a:pPr/>
              <a:t>2025/8/12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F3E509-55FC-436F-8E81-87735B4C8AC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3F5E09-9B2D-4A65-9FF7-CB949D4668E6}" type="datetimeFigureOut">
              <a:rPr kumimoji="1" lang="ja-JP" altLang="en-US" smtClean="0"/>
              <a:pPr/>
              <a:t>2025/8/12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32B63C-A334-4A00-9F95-4FE22A84D71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/>
              <a:t>Halloween</a:t>
            </a:r>
            <a:r>
              <a:rPr kumimoji="1" lang="ja-JP" altLang="en-US" dirty="0"/>
              <a:t>のときに実際にアメを配って・・・実際にアメをつかうとのどに詰まらせてしまう恐れがあるので、絶対にやらないでください。</a:t>
            </a:r>
            <a:br>
              <a:rPr kumimoji="1" lang="en-US" altLang="ja-JP" dirty="0"/>
            </a:br>
            <a:r>
              <a:rPr kumimoji="1" lang="ja-JP" altLang="en-US" dirty="0"/>
              <a:t>イメージとしてアメを使うとわかりやすい</a:t>
            </a:r>
            <a:r>
              <a:rPr kumimoji="1" lang="ja-JP" altLang="en-US"/>
              <a:t>です。</a:t>
            </a:r>
            <a:endParaRPr kumimoji="1" lang="en-US" altLang="ja-JP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32B63C-A334-4A00-9F95-4FE22A84D71A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5CE68E-F283-4C76-8563-B78C42889C6A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86378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32B63C-A334-4A00-9F95-4FE22A84D71A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18059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/>
              <a:t>のどに詰まらせることのないように注意をうながしてください。</a:t>
            </a:r>
            <a:endParaRPr kumimoji="1" lang="en-US" altLang="ja-JP" dirty="0"/>
          </a:p>
          <a:p>
            <a:r>
              <a:rPr kumimoji="1" lang="en-US" altLang="ja-JP" dirty="0"/>
              <a:t>This is the ‘R’ pronunciation.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32B63C-A334-4A00-9F95-4FE22A84D71A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16BE17-2475-EB1E-431C-CE722A77AD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301DCEED-6170-00F6-680A-71DDEB116C4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7431DFC5-137F-62D5-971F-2AD6C726BF4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1A174B3-E44D-D788-7618-09944B4EF15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5CE68E-F283-4C76-8563-B78C42889C6A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1322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DD94-1BDC-4ABB-9207-6E7669C29580}" type="datetimeFigureOut">
              <a:rPr kumimoji="1" lang="ja-JP" altLang="en-US" smtClean="0"/>
              <a:pPr/>
              <a:t>2025/8/12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5F446-9BF2-4D48-A933-93E7DFFF84D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DD94-1BDC-4ABB-9207-6E7669C29580}" type="datetimeFigureOut">
              <a:rPr kumimoji="1" lang="ja-JP" altLang="en-US" smtClean="0"/>
              <a:pPr/>
              <a:t>2025/8/12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5F446-9BF2-4D48-A933-93E7DFFF84D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DD94-1BDC-4ABB-9207-6E7669C29580}" type="datetimeFigureOut">
              <a:rPr kumimoji="1" lang="ja-JP" altLang="en-US" smtClean="0"/>
              <a:pPr/>
              <a:t>2025/8/12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5F446-9BF2-4D48-A933-93E7DFFF84D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DD94-1BDC-4ABB-9207-6E7669C29580}" type="datetimeFigureOut">
              <a:rPr kumimoji="1" lang="ja-JP" altLang="en-US" smtClean="0"/>
              <a:pPr/>
              <a:t>2025/8/12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5F446-9BF2-4D48-A933-93E7DFFF84D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DD94-1BDC-4ABB-9207-6E7669C29580}" type="datetimeFigureOut">
              <a:rPr kumimoji="1" lang="ja-JP" altLang="en-US" smtClean="0"/>
              <a:pPr/>
              <a:t>2025/8/12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5F446-9BF2-4D48-A933-93E7DFFF84D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DD94-1BDC-4ABB-9207-6E7669C29580}" type="datetimeFigureOut">
              <a:rPr kumimoji="1" lang="ja-JP" altLang="en-US" smtClean="0"/>
              <a:pPr/>
              <a:t>2025/8/12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5F446-9BF2-4D48-A933-93E7DFFF84D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DD94-1BDC-4ABB-9207-6E7669C29580}" type="datetimeFigureOut">
              <a:rPr kumimoji="1" lang="ja-JP" altLang="en-US" smtClean="0"/>
              <a:pPr/>
              <a:t>2025/8/12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5F446-9BF2-4D48-A933-93E7DFFF84D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DD94-1BDC-4ABB-9207-6E7669C29580}" type="datetimeFigureOut">
              <a:rPr kumimoji="1" lang="ja-JP" altLang="en-US" smtClean="0"/>
              <a:pPr/>
              <a:t>2025/8/12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5F446-9BF2-4D48-A933-93E7DFFF84D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DD94-1BDC-4ABB-9207-6E7669C29580}" type="datetimeFigureOut">
              <a:rPr kumimoji="1" lang="ja-JP" altLang="en-US" smtClean="0"/>
              <a:pPr/>
              <a:t>2025/8/12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5F446-9BF2-4D48-A933-93E7DFFF84D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DD94-1BDC-4ABB-9207-6E7669C29580}" type="datetimeFigureOut">
              <a:rPr kumimoji="1" lang="ja-JP" altLang="en-US" smtClean="0"/>
              <a:pPr/>
              <a:t>2025/8/12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5F446-9BF2-4D48-A933-93E7DFFF84D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DD94-1BDC-4ABB-9207-6E7669C29580}" type="datetimeFigureOut">
              <a:rPr kumimoji="1" lang="ja-JP" altLang="en-US" smtClean="0"/>
              <a:pPr/>
              <a:t>2025/8/12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5F446-9BF2-4D48-A933-93E7DFFF84D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D2DD94-1BDC-4ABB-9207-6E7669C29580}" type="datetimeFigureOut">
              <a:rPr kumimoji="1" lang="ja-JP" altLang="en-US" smtClean="0"/>
              <a:pPr/>
              <a:t>2025/8/12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05F446-9BF2-4D48-A933-93E7DFFF84D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wmf"/><Relationship Id="rId5" Type="http://schemas.openxmlformats.org/officeDocument/2006/relationships/image" Target="../media/image3.wmf"/><Relationship Id="rId4" Type="http://schemas.openxmlformats.org/officeDocument/2006/relationships/image" Target="../media/image2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27584" y="4437112"/>
            <a:ext cx="7772400" cy="1470025"/>
          </a:xfrm>
        </p:spPr>
        <p:txBody>
          <a:bodyPr/>
          <a:lstStyle/>
          <a:p>
            <a:r>
              <a:rPr kumimoji="1" lang="en-US" altLang="ja-JP" dirty="0"/>
              <a:t>T</a:t>
            </a:r>
            <a:r>
              <a:rPr kumimoji="1" lang="en-US" altLang="ja-JP" dirty="0">
                <a:solidFill>
                  <a:srgbClr val="FF0000"/>
                </a:solidFill>
              </a:rPr>
              <a:t>r</a:t>
            </a:r>
            <a:r>
              <a:rPr kumimoji="1" lang="en-US" altLang="ja-JP" dirty="0"/>
              <a:t>ick o</a:t>
            </a:r>
            <a:r>
              <a:rPr kumimoji="1" lang="en-US" altLang="ja-JP" dirty="0">
                <a:solidFill>
                  <a:srgbClr val="FF0000"/>
                </a:solidFill>
              </a:rPr>
              <a:t>r</a:t>
            </a:r>
            <a:r>
              <a:rPr kumimoji="1" lang="en-US" altLang="ja-JP" dirty="0"/>
              <a:t> T</a:t>
            </a:r>
            <a:r>
              <a:rPr kumimoji="1" lang="en-US" altLang="ja-JP" dirty="0">
                <a:solidFill>
                  <a:srgbClr val="FF0000"/>
                </a:solidFill>
              </a:rPr>
              <a:t>r</a:t>
            </a:r>
            <a:r>
              <a:rPr kumimoji="1" lang="en-US" altLang="ja-JP" dirty="0"/>
              <a:t>eat</a:t>
            </a:r>
            <a:endParaRPr kumimoji="1" lang="ja-JP" altLang="en-US" dirty="0"/>
          </a:p>
        </p:txBody>
      </p:sp>
      <p:pic>
        <p:nvPicPr>
          <p:cNvPr id="1026" name="Picture 2" descr="C:\Users\秀紀\AppData\Local\Microsoft\Windows\INetCache\IE\L0WA76HU\MC900300209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9109592">
            <a:off x="6111472" y="579007"/>
            <a:ext cx="2591053" cy="2520280"/>
          </a:xfrm>
          <a:prstGeom prst="rect">
            <a:avLst/>
          </a:prstGeom>
          <a:noFill/>
        </p:spPr>
      </p:pic>
      <p:pic>
        <p:nvPicPr>
          <p:cNvPr id="1027" name="Picture 3" descr="C:\Users\秀紀\AppData\Local\Microsoft\Windows\INetCache\IE\MSAPH4XH\MC900285600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88640"/>
            <a:ext cx="2816664" cy="2664296"/>
          </a:xfrm>
          <a:prstGeom prst="rect">
            <a:avLst/>
          </a:prstGeom>
          <a:noFill/>
        </p:spPr>
      </p:pic>
      <p:pic>
        <p:nvPicPr>
          <p:cNvPr id="1028" name="Picture 4" descr="C:\Users\秀紀\AppData\Local\Microsoft\Windows\INetCache\IE\SBIR2CDH\MC900410643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9552" y="5013176"/>
            <a:ext cx="1607160" cy="1463846"/>
          </a:xfrm>
          <a:prstGeom prst="rect">
            <a:avLst/>
          </a:prstGeom>
          <a:noFill/>
        </p:spPr>
      </p:pic>
      <p:pic>
        <p:nvPicPr>
          <p:cNvPr id="1029" name="Picture 5" descr="C:\Users\秀紀\AppData\Local\Microsoft\Windows\INetCache\IE\L0WA76HU\MC900300213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588224" y="4941168"/>
            <a:ext cx="1782166" cy="1377086"/>
          </a:xfrm>
          <a:prstGeom prst="rect">
            <a:avLst/>
          </a:prstGeom>
          <a:noFill/>
        </p:spPr>
      </p:pic>
      <p:sp>
        <p:nvSpPr>
          <p:cNvPr id="9" name="正方形/長方形 8"/>
          <p:cNvSpPr/>
          <p:nvPr/>
        </p:nvSpPr>
        <p:spPr>
          <a:xfrm>
            <a:off x="1253216" y="2852936"/>
            <a:ext cx="6721713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altLang="ja-JP" sz="115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Halloween</a:t>
            </a:r>
            <a:endParaRPr lang="ja-JP" altLang="en-US" sz="115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kumimoji="1" lang="en-US" altLang="ja-JP" sz="9600" dirty="0">
                <a:latin typeface="NCGothic" pitchFamily="50" charset="0"/>
              </a:rPr>
              <a:t>R</a:t>
            </a:r>
            <a:r>
              <a:rPr kumimoji="1" lang="ja-JP" altLang="en-US" sz="9600" dirty="0">
                <a:latin typeface="NCGothic" pitchFamily="50" charset="0"/>
              </a:rPr>
              <a:t>の発音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4365104"/>
            <a:ext cx="6400800" cy="1752600"/>
          </a:xfrm>
        </p:spPr>
        <p:txBody>
          <a:bodyPr/>
          <a:lstStyle/>
          <a:p>
            <a:r>
              <a:rPr kumimoji="1" lang="ja-JP" altLang="en-US" dirty="0"/>
              <a:t>発音ができるようにして</a:t>
            </a:r>
            <a:endParaRPr kumimoji="1" lang="en-US" altLang="ja-JP" dirty="0"/>
          </a:p>
          <a:p>
            <a:r>
              <a:rPr kumimoji="1" lang="ja-JP" altLang="en-US" dirty="0"/>
              <a:t>単語を覚えやすく</a:t>
            </a:r>
          </a:p>
        </p:txBody>
      </p:sp>
    </p:spTree>
    <p:extLst>
      <p:ext uri="{BB962C8B-B14F-4D97-AF65-F5344CB8AC3E}">
        <p14:creationId xmlns:p14="http://schemas.microsoft.com/office/powerpoint/2010/main" val="894561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 descr="C:\Users\秀紀\AppData\Local\Microsoft\Windows\INetCache\IE\MSAPH4XH\MC900424496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1052736"/>
            <a:ext cx="4325193" cy="3877759"/>
          </a:xfrm>
          <a:prstGeom prst="rect">
            <a:avLst/>
          </a:prstGeom>
          <a:noFill/>
        </p:spPr>
      </p:pic>
      <p:sp>
        <p:nvSpPr>
          <p:cNvPr id="118" name="下矢印 117"/>
          <p:cNvSpPr/>
          <p:nvPr/>
        </p:nvSpPr>
        <p:spPr>
          <a:xfrm rot="2685391">
            <a:off x="4655230" y="1285009"/>
            <a:ext cx="338614" cy="170390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9" name="正方形/長方形 118"/>
          <p:cNvSpPr/>
          <p:nvPr/>
        </p:nvSpPr>
        <p:spPr>
          <a:xfrm>
            <a:off x="94728" y="5373216"/>
            <a:ext cx="9049272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4400" b="1" dirty="0">
                <a:ln w="17780" cmpd="sng">
                  <a:noFill/>
                  <a:prstDash val="solid"/>
                  <a:miter lim="800000"/>
                </a:ln>
                <a:latin typeface="Century Schoolbook" pitchFamily="18" charset="0"/>
              </a:rPr>
              <a:t>Put the candy on your tongue.</a:t>
            </a:r>
            <a:endParaRPr lang="ja-JP" altLang="en-US" sz="4400" b="1" cap="none" spc="0" dirty="0">
              <a:ln w="17780" cmpd="sng">
                <a:noFill/>
                <a:prstDash val="solid"/>
                <a:miter lim="800000"/>
              </a:ln>
              <a:latin typeface="Century Schoolbook" pitchFamily="18" charset="0"/>
            </a:endParaRPr>
          </a:p>
        </p:txBody>
      </p:sp>
      <p:sp>
        <p:nvSpPr>
          <p:cNvPr id="6" name="円/楕円 5"/>
          <p:cNvSpPr/>
          <p:nvPr/>
        </p:nvSpPr>
        <p:spPr>
          <a:xfrm>
            <a:off x="5400600" y="1052736"/>
            <a:ext cx="467544" cy="504056"/>
          </a:xfrm>
          <a:prstGeom prst="ellipse">
            <a:avLst/>
          </a:prstGeom>
          <a:gradFill flip="none" rotWithShape="1">
            <a:gsLst>
              <a:gs pos="0">
                <a:srgbClr val="A603AB"/>
              </a:gs>
              <a:gs pos="21001">
                <a:srgbClr val="0819FB"/>
              </a:gs>
              <a:gs pos="35001">
                <a:srgbClr val="1A8D48"/>
              </a:gs>
              <a:gs pos="52000">
                <a:srgbClr val="FFFF00"/>
              </a:gs>
              <a:gs pos="73000">
                <a:srgbClr val="EE3F17"/>
              </a:gs>
              <a:gs pos="88000">
                <a:srgbClr val="E81766"/>
              </a:gs>
              <a:gs pos="100000">
                <a:srgbClr val="A603AB"/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3.7037E-6 L -0.15937 0.21527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000" y="10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" grpId="0" animBg="1"/>
      <p:bldP spid="118" grpId="1" animBg="1"/>
      <p:bldP spid="119" grpId="0"/>
      <p:bldP spid="6" grpId="0" animBg="1"/>
      <p:bldP spid="6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19" descr="C:\Users\秀紀\AppData\Local\Microsoft\Windows\INetCache\IE\SBIR2CDH\MC900423842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954" y="958081"/>
            <a:ext cx="3960440" cy="4281180"/>
          </a:xfrm>
          <a:prstGeom prst="rect">
            <a:avLst/>
          </a:prstGeom>
          <a:noFill/>
        </p:spPr>
      </p:pic>
      <p:sp>
        <p:nvSpPr>
          <p:cNvPr id="4" name="正方形/長方形 3"/>
          <p:cNvSpPr/>
          <p:nvPr/>
        </p:nvSpPr>
        <p:spPr>
          <a:xfrm>
            <a:off x="608978" y="310009"/>
            <a:ext cx="7189789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4400" b="1" dirty="0">
                <a:ln w="17780" cmpd="sng">
                  <a:noFill/>
                  <a:prstDash val="solid"/>
                  <a:miter lim="800000"/>
                </a:ln>
                <a:latin typeface="Century Schoolbook" pitchFamily="18" charset="0"/>
              </a:rPr>
              <a:t>Move your tongue back.</a:t>
            </a:r>
            <a:endParaRPr lang="ja-JP" altLang="en-US" sz="4400" b="1" cap="none" spc="0" dirty="0">
              <a:ln w="17780" cmpd="sng">
                <a:noFill/>
                <a:prstDash val="solid"/>
                <a:miter lim="800000"/>
              </a:ln>
              <a:latin typeface="Century Schoolbook" pitchFamily="18" charset="0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325101" y="5157192"/>
            <a:ext cx="6931706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4400" b="1" cap="none" spc="0" dirty="0">
                <a:ln w="17780" cmpd="sng">
                  <a:noFill/>
                  <a:prstDash val="solid"/>
                  <a:miter lim="800000"/>
                </a:ln>
                <a:latin typeface="Century Schoolbook" pitchFamily="18" charset="0"/>
              </a:rPr>
              <a:t>Don’t drop your candy.</a:t>
            </a:r>
            <a:endParaRPr lang="ja-JP" altLang="en-US" sz="4400" b="1" cap="none" spc="0" dirty="0">
              <a:ln w="17780" cmpd="sng">
                <a:noFill/>
                <a:prstDash val="solid"/>
                <a:miter lim="800000"/>
              </a:ln>
              <a:latin typeface="Century Schoolbook" pitchFamily="18" charset="0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403648" y="5949280"/>
            <a:ext cx="3288080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4400" b="1" dirty="0">
                <a:ln w="17780" cmpd="sng">
                  <a:noFill/>
                  <a:prstDash val="solid"/>
                  <a:miter lim="800000"/>
                </a:ln>
                <a:latin typeface="Century Schoolbook" pitchFamily="18" charset="0"/>
              </a:rPr>
              <a:t>And say R.</a:t>
            </a:r>
            <a:endParaRPr lang="ja-JP" altLang="en-US" sz="4400" b="1" cap="none" spc="0" dirty="0">
              <a:ln w="17780" cmpd="sng">
                <a:noFill/>
                <a:prstDash val="solid"/>
                <a:miter lim="800000"/>
              </a:ln>
              <a:latin typeface="Century Schoolbook" pitchFamily="18" charset="0"/>
            </a:endParaRPr>
          </a:p>
        </p:txBody>
      </p:sp>
      <p:sp>
        <p:nvSpPr>
          <p:cNvPr id="7" name="円/楕円 6"/>
          <p:cNvSpPr/>
          <p:nvPr/>
        </p:nvSpPr>
        <p:spPr>
          <a:xfrm>
            <a:off x="1907704" y="3933056"/>
            <a:ext cx="467544" cy="504056"/>
          </a:xfrm>
          <a:prstGeom prst="ellipse">
            <a:avLst/>
          </a:prstGeom>
          <a:gradFill flip="none" rotWithShape="1">
            <a:gsLst>
              <a:gs pos="0">
                <a:srgbClr val="A603AB"/>
              </a:gs>
              <a:gs pos="21001">
                <a:srgbClr val="0819FB"/>
              </a:gs>
              <a:gs pos="35001">
                <a:srgbClr val="1A8D48"/>
              </a:gs>
              <a:gs pos="52000">
                <a:srgbClr val="FFFF00"/>
              </a:gs>
              <a:gs pos="73000">
                <a:srgbClr val="EE3F17"/>
              </a:gs>
              <a:gs pos="88000">
                <a:srgbClr val="E81766"/>
              </a:gs>
              <a:gs pos="100000">
                <a:srgbClr val="A603AB"/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秀紀\AppData\Local\Microsoft\Windows\INetCache\IE\SBIR2CDH\MC90042817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622410"/>
            <a:ext cx="3672408" cy="3225168"/>
          </a:xfrm>
          <a:prstGeom prst="rect">
            <a:avLst/>
          </a:prstGeom>
          <a:noFill/>
        </p:spPr>
      </p:pic>
      <p:sp>
        <p:nvSpPr>
          <p:cNvPr id="5" name="正方形/長方形 4"/>
          <p:cNvSpPr/>
          <p:nvPr/>
        </p:nvSpPr>
        <p:spPr>
          <a:xfrm>
            <a:off x="5652120" y="1406386"/>
            <a:ext cx="2670923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8800" b="1" dirty="0">
                <a:ln w="17780" cmpd="sng">
                  <a:noFill/>
                  <a:prstDash val="solid"/>
                  <a:miter lim="800000"/>
                </a:ln>
                <a:solidFill>
                  <a:srgbClr val="FF0000"/>
                </a:solidFill>
                <a:latin typeface="Century Schoolbook" pitchFamily="18" charset="0"/>
              </a:rPr>
              <a:t>r</a:t>
            </a:r>
            <a:r>
              <a:rPr lang="en-US" altLang="ja-JP" sz="8800" b="1" dirty="0">
                <a:ln w="17780" cmpd="sng">
                  <a:noFill/>
                  <a:prstDash val="solid"/>
                  <a:miter lim="800000"/>
                </a:ln>
                <a:latin typeface="Century Schoolbook" pitchFamily="18" charset="0"/>
              </a:rPr>
              <a:t>ose</a:t>
            </a:r>
            <a:endParaRPr lang="ja-JP" altLang="en-US" sz="8800" b="1" cap="none" spc="0" dirty="0">
              <a:ln w="17780" cmpd="sng">
                <a:noFill/>
                <a:prstDash val="solid"/>
                <a:miter lim="800000"/>
              </a:ln>
              <a:latin typeface="Century Schoolbook" pitchFamily="18" charset="0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5652120" y="3494618"/>
            <a:ext cx="2170787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8800" b="1" dirty="0">
                <a:ln w="17780" cmpd="sng">
                  <a:noFill/>
                  <a:prstDash val="solid"/>
                  <a:miter lim="800000"/>
                </a:ln>
                <a:solidFill>
                  <a:srgbClr val="FF0000"/>
                </a:solidFill>
                <a:latin typeface="Century Schoolbook" pitchFamily="18" charset="0"/>
              </a:rPr>
              <a:t>r</a:t>
            </a:r>
            <a:r>
              <a:rPr lang="en-US" altLang="ja-JP" sz="8800" b="1" dirty="0">
                <a:ln w="17780" cmpd="sng">
                  <a:noFill/>
                  <a:prstDash val="solid"/>
                  <a:miter lim="800000"/>
                </a:ln>
                <a:latin typeface="Century Schoolbook" pitchFamily="18" charset="0"/>
              </a:rPr>
              <a:t>ed</a:t>
            </a:r>
            <a:endParaRPr lang="ja-JP" altLang="en-US" sz="8800" b="1" cap="none" spc="0" dirty="0">
              <a:ln w="17780" cmpd="sng">
                <a:noFill/>
                <a:prstDash val="solid"/>
                <a:miter lim="800000"/>
              </a:ln>
              <a:latin typeface="Century Schoolboo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秀紀\AppData\Local\Microsoft\Windows\INetCache\IE\AY5XUAUD\MC900440407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548680"/>
            <a:ext cx="2194560" cy="2194560"/>
          </a:xfrm>
          <a:prstGeom prst="rect">
            <a:avLst/>
          </a:prstGeom>
          <a:noFill/>
        </p:spPr>
      </p:pic>
      <p:sp>
        <p:nvSpPr>
          <p:cNvPr id="3" name="正方形/長方形 2"/>
          <p:cNvSpPr/>
          <p:nvPr/>
        </p:nvSpPr>
        <p:spPr>
          <a:xfrm>
            <a:off x="5004048" y="980728"/>
            <a:ext cx="2650084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8800" b="1" dirty="0">
                <a:ln w="17780" cmpd="sng">
                  <a:noFill/>
                  <a:prstDash val="solid"/>
                  <a:miter lim="800000"/>
                </a:ln>
                <a:solidFill>
                  <a:srgbClr val="FF0000"/>
                </a:solidFill>
                <a:latin typeface="Century Schoolbook" pitchFamily="18" charset="0"/>
              </a:rPr>
              <a:t>r</a:t>
            </a:r>
            <a:r>
              <a:rPr lang="en-US" altLang="ja-JP" sz="8800" b="1" dirty="0">
                <a:ln w="17780" cmpd="sng">
                  <a:noFill/>
                  <a:prstDash val="solid"/>
                  <a:miter lim="800000"/>
                </a:ln>
                <a:latin typeface="Century Schoolbook" pitchFamily="18" charset="0"/>
              </a:rPr>
              <a:t>ain</a:t>
            </a:r>
            <a:endParaRPr lang="ja-JP" altLang="en-US" sz="8800" b="1" cap="none" spc="0" dirty="0">
              <a:ln w="17780" cmpd="sng">
                <a:noFill/>
                <a:prstDash val="solid"/>
                <a:miter lim="800000"/>
              </a:ln>
              <a:latin typeface="Century Schoolbook" pitchFamily="18" charset="0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4950219" y="3566626"/>
            <a:ext cx="2901756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8800" b="1" dirty="0">
                <a:ln w="17780" cmpd="sng">
                  <a:noFill/>
                  <a:prstDash val="solid"/>
                  <a:miter lim="800000"/>
                </a:ln>
                <a:solidFill>
                  <a:srgbClr val="FF0000"/>
                </a:solidFill>
                <a:latin typeface="Century Schoolbook" pitchFamily="18" charset="0"/>
              </a:rPr>
              <a:t>r</a:t>
            </a:r>
            <a:r>
              <a:rPr lang="en-US" altLang="ja-JP" sz="8800" b="1" dirty="0">
                <a:ln w="17780" cmpd="sng">
                  <a:noFill/>
                  <a:prstDash val="solid"/>
                  <a:miter lim="800000"/>
                </a:ln>
                <a:latin typeface="Century Schoolbook" pitchFamily="18" charset="0"/>
              </a:rPr>
              <a:t>oad</a:t>
            </a:r>
            <a:endParaRPr lang="ja-JP" altLang="en-US" sz="8800" b="1" cap="none" spc="0" dirty="0">
              <a:ln w="17780" cmpd="sng">
                <a:noFill/>
                <a:prstDash val="solid"/>
                <a:miter lim="800000"/>
              </a:ln>
              <a:latin typeface="Century Schoolbook" pitchFamily="18" charset="0"/>
            </a:endParaRPr>
          </a:p>
        </p:txBody>
      </p:sp>
      <p:pic>
        <p:nvPicPr>
          <p:cNvPr id="1026" name="Picture 2" descr="C:\Users\秀紀\AppData\Local\Microsoft\Windows\INetCache\IE\MSAPH4XH\MC900054928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3212976"/>
            <a:ext cx="2232248" cy="27884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395536" y="4365104"/>
            <a:ext cx="8523487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8800" b="1" dirty="0">
                <a:ln w="17780" cmpd="sng">
                  <a:noFill/>
                  <a:prstDash val="solid"/>
                  <a:miter lim="800000"/>
                </a:ln>
                <a:latin typeface="Century Schoolbook" pitchFamily="18" charset="0"/>
              </a:rPr>
              <a:t>T</a:t>
            </a:r>
            <a:r>
              <a:rPr lang="en-US" altLang="ja-JP" sz="8800" b="1" dirty="0">
                <a:ln w="17780" cmpd="sng">
                  <a:noFill/>
                  <a:prstDash val="solid"/>
                  <a:miter lim="800000"/>
                </a:ln>
                <a:solidFill>
                  <a:srgbClr val="FF0000"/>
                </a:solidFill>
                <a:latin typeface="Century Schoolbook" pitchFamily="18" charset="0"/>
              </a:rPr>
              <a:t>r</a:t>
            </a:r>
            <a:r>
              <a:rPr lang="en-US" altLang="ja-JP" sz="8800" b="1" dirty="0">
                <a:ln w="17780" cmpd="sng">
                  <a:noFill/>
                  <a:prstDash val="solid"/>
                  <a:miter lim="800000"/>
                </a:ln>
                <a:latin typeface="Century Schoolbook" pitchFamily="18" charset="0"/>
              </a:rPr>
              <a:t>ick o</a:t>
            </a:r>
            <a:r>
              <a:rPr lang="en-US" altLang="ja-JP" sz="8800" b="1" dirty="0">
                <a:ln w="17780" cmpd="sng">
                  <a:noFill/>
                  <a:prstDash val="solid"/>
                  <a:miter lim="800000"/>
                </a:ln>
                <a:solidFill>
                  <a:srgbClr val="FF0000"/>
                </a:solidFill>
                <a:latin typeface="Century Schoolbook" pitchFamily="18" charset="0"/>
              </a:rPr>
              <a:t>r</a:t>
            </a:r>
            <a:r>
              <a:rPr lang="en-US" altLang="ja-JP" sz="8800" b="1" dirty="0">
                <a:ln w="17780" cmpd="sng">
                  <a:noFill/>
                  <a:prstDash val="solid"/>
                  <a:miter lim="800000"/>
                </a:ln>
                <a:latin typeface="Century Schoolbook" pitchFamily="18" charset="0"/>
              </a:rPr>
              <a:t> T</a:t>
            </a:r>
            <a:r>
              <a:rPr lang="en-US" altLang="ja-JP" sz="8800" b="1" dirty="0">
                <a:ln w="17780" cmpd="sng">
                  <a:noFill/>
                  <a:prstDash val="solid"/>
                  <a:miter lim="800000"/>
                </a:ln>
                <a:solidFill>
                  <a:srgbClr val="FF0000"/>
                </a:solidFill>
                <a:latin typeface="Century Schoolbook" pitchFamily="18" charset="0"/>
              </a:rPr>
              <a:t>r</a:t>
            </a:r>
            <a:r>
              <a:rPr lang="en-US" altLang="ja-JP" sz="8800" b="1" dirty="0">
                <a:ln w="17780" cmpd="sng">
                  <a:noFill/>
                  <a:prstDash val="solid"/>
                  <a:miter lim="800000"/>
                </a:ln>
                <a:latin typeface="Century Schoolbook" pitchFamily="18" charset="0"/>
              </a:rPr>
              <a:t>eat</a:t>
            </a:r>
            <a:endParaRPr lang="ja-JP" altLang="en-US" sz="8800" b="1" cap="none" spc="0" dirty="0">
              <a:ln w="17780" cmpd="sng">
                <a:noFill/>
                <a:prstDash val="solid"/>
                <a:miter lim="800000"/>
              </a:ln>
              <a:latin typeface="Century Schoolbook" pitchFamily="18" charset="0"/>
            </a:endParaRPr>
          </a:p>
        </p:txBody>
      </p:sp>
      <p:pic>
        <p:nvPicPr>
          <p:cNvPr id="8" name="Picture 3" descr="C:\Users\KASUGA_Hideki\AppData\Local\Microsoft\Windows\Temporary Internet Files\Content.IE5\G7BWMH3H\MC900285602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332656"/>
            <a:ext cx="2952328" cy="379121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C3387CF-FE66-42D2-7BB0-EDD5AF2A41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9B6225-D517-676F-EE57-40465644CE6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kumimoji="1" lang="en-US" altLang="ja-JP" sz="9600" dirty="0">
                <a:latin typeface="NCGothic" pitchFamily="50" charset="0"/>
              </a:rPr>
              <a:t>R</a:t>
            </a:r>
            <a:r>
              <a:rPr kumimoji="1" lang="ja-JP" altLang="en-US" sz="9600" dirty="0">
                <a:latin typeface="NCGothic" pitchFamily="50" charset="0"/>
              </a:rPr>
              <a:t>の発音</a:t>
            </a:r>
          </a:p>
        </p:txBody>
      </p:sp>
      <p:sp>
        <p:nvSpPr>
          <p:cNvPr id="3" name="サブタイトル 2">
            <a:extLst>
              <a:ext uri="{FF2B5EF4-FFF2-40B4-BE49-F238E27FC236}">
                <a16:creationId xmlns:a16="http://schemas.microsoft.com/office/drawing/2014/main" id="{D0E2C9FD-7772-F108-4174-CA697836EC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4365104"/>
            <a:ext cx="6400800" cy="1752600"/>
          </a:xfrm>
        </p:spPr>
        <p:txBody>
          <a:bodyPr/>
          <a:lstStyle/>
          <a:p>
            <a:r>
              <a:rPr kumimoji="1" lang="ja-JP" altLang="en-US" dirty="0"/>
              <a:t>発音ができるようにして</a:t>
            </a:r>
            <a:endParaRPr kumimoji="1" lang="en-US" altLang="ja-JP" dirty="0"/>
          </a:p>
          <a:p>
            <a:r>
              <a:rPr kumimoji="1" lang="ja-JP" altLang="en-US" dirty="0"/>
              <a:t>単語を覚えやすく</a:t>
            </a:r>
          </a:p>
        </p:txBody>
      </p:sp>
    </p:spTree>
    <p:extLst>
      <p:ext uri="{BB962C8B-B14F-4D97-AF65-F5344CB8AC3E}">
        <p14:creationId xmlns:p14="http://schemas.microsoft.com/office/powerpoint/2010/main" val="4089787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125</Words>
  <Application>Microsoft Office PowerPoint</Application>
  <PresentationFormat>画面に合わせる (4:3)</PresentationFormat>
  <Paragraphs>25</Paragraphs>
  <Slides>8</Slides>
  <Notes>5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3" baseType="lpstr">
      <vt:lpstr>Arial</vt:lpstr>
      <vt:lpstr>Calibri</vt:lpstr>
      <vt:lpstr>Century Schoolbook</vt:lpstr>
      <vt:lpstr>NCGothic</vt:lpstr>
      <vt:lpstr>Office テーマ</vt:lpstr>
      <vt:lpstr>Trick or Treat</vt:lpstr>
      <vt:lpstr>Rの発音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Rの発音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Trick or Treat</dc:title>
  <dc:creator>春日秀紀</dc:creator>
  <cp:lastModifiedBy>秀紀 春日</cp:lastModifiedBy>
  <cp:revision>16</cp:revision>
  <dcterms:created xsi:type="dcterms:W3CDTF">2014-10-30T23:05:23Z</dcterms:created>
  <dcterms:modified xsi:type="dcterms:W3CDTF">2025-08-12T06:32:55Z</dcterms:modified>
</cp:coreProperties>
</file>