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90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91" r:id="rId10"/>
  </p:sldIdLst>
  <p:sldSz cx="9144000" cy="6858000" type="screen4x3"/>
  <p:notesSz cx="9945688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3BAB0-1C45-4E36-8B77-AC6D92B272F3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0" y="857250"/>
            <a:ext cx="3087688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569" y="3300412"/>
            <a:ext cx="795655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EF1CC-C2ED-477C-9BE3-60FEE41905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043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CE68E-F283-4C76-8563-B78C42889C6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637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37D4DE-4620-CC44-C924-156AE62F0C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B8F20068-964E-A66D-0E10-8251B996B1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B0C9470-6DC9-6D6F-41DC-BED7429025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7BCC2F5-171A-7A1F-3467-95FA086087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CE68E-F283-4C76-8563-B78C42889C6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557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5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89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299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696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94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04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61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44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823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39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60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26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9600" dirty="0">
                <a:latin typeface="NCGothic" pitchFamily="50" charset="0"/>
              </a:rPr>
              <a:t>R</a:t>
            </a:r>
            <a:r>
              <a:rPr kumimoji="1" lang="ja-JP" altLang="en-US" sz="9600" dirty="0">
                <a:latin typeface="NCGothic" pitchFamily="50" charset="0"/>
              </a:rPr>
              <a:t>と</a:t>
            </a:r>
            <a:r>
              <a:rPr kumimoji="1" lang="en-US" altLang="ja-JP" sz="9600" dirty="0">
                <a:latin typeface="NCGothic" pitchFamily="50" charset="0"/>
              </a:rPr>
              <a:t>L</a:t>
            </a:r>
            <a:r>
              <a:rPr kumimoji="1" lang="ja-JP" altLang="en-US" sz="9600" dirty="0">
                <a:latin typeface="NCGothic" pitchFamily="50" charset="0"/>
              </a:rPr>
              <a:t>の発音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752600"/>
          </a:xfrm>
        </p:spPr>
        <p:txBody>
          <a:bodyPr/>
          <a:lstStyle/>
          <a:p>
            <a:r>
              <a:rPr kumimoji="1" lang="ja-JP" altLang="en-US" dirty="0"/>
              <a:t>発音ができるようにして</a:t>
            </a:r>
            <a:endParaRPr kumimoji="1" lang="en-US" altLang="ja-JP" dirty="0"/>
          </a:p>
          <a:p>
            <a:r>
              <a:rPr kumimoji="1" lang="ja-JP" altLang="en-US" dirty="0"/>
              <a:t>単語を覚えやすく</a:t>
            </a:r>
          </a:p>
        </p:txBody>
      </p:sp>
    </p:spTree>
    <p:extLst>
      <p:ext uri="{BB962C8B-B14F-4D97-AF65-F5344CB8AC3E}">
        <p14:creationId xmlns:p14="http://schemas.microsoft.com/office/powerpoint/2010/main" val="894561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887" y="3098800"/>
            <a:ext cx="2782578" cy="1869545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604168" y="982134"/>
            <a:ext cx="40799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Compare R to L.</a:t>
            </a:r>
            <a:endParaRPr lang="ja-JP" altLang="en-US" sz="36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pic>
        <p:nvPicPr>
          <p:cNvPr id="5" name="Picture 119" descr="C:\Users\秀紀\AppData\Local\Microsoft\Windows\INetCache\IE\SBIR2CDH\MC90042384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9621" y="2158628"/>
            <a:ext cx="3036046" cy="3281923"/>
          </a:xfrm>
          <a:prstGeom prst="rect">
            <a:avLst/>
          </a:prstGeom>
          <a:noFill/>
        </p:spPr>
      </p:pic>
      <p:sp>
        <p:nvSpPr>
          <p:cNvPr id="7" name="円/楕円 6"/>
          <p:cNvSpPr/>
          <p:nvPr/>
        </p:nvSpPr>
        <p:spPr>
          <a:xfrm>
            <a:off x="2441104" y="4633378"/>
            <a:ext cx="262462" cy="193199"/>
          </a:xfrm>
          <a:prstGeom prst="ellipse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46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52962" y="2977077"/>
            <a:ext cx="3225168" cy="3225168"/>
          </a:xfrm>
          <a:prstGeom prst="rect">
            <a:avLst/>
          </a:prstGeom>
          <a:noFill/>
        </p:spPr>
      </p:pic>
      <p:sp>
        <p:nvSpPr>
          <p:cNvPr id="5" name="正方形/長方形 4"/>
          <p:cNvSpPr/>
          <p:nvPr/>
        </p:nvSpPr>
        <p:spPr>
          <a:xfrm>
            <a:off x="5507400" y="686718"/>
            <a:ext cx="294343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0066FF"/>
                </a:solidFill>
                <a:latin typeface="Century Schoolbook" pitchFamily="18" charset="0"/>
              </a:rPr>
              <a:t>l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ight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29954" y="779852"/>
            <a:ext cx="313098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Century Schoolbook" pitchFamily="18" charset="0"/>
              </a:rPr>
              <a:t>r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ight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29" y="3415978"/>
            <a:ext cx="3002571" cy="249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43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8667" y="2571104"/>
            <a:ext cx="3421146" cy="2314163"/>
          </a:xfrm>
          <a:prstGeom prst="rect">
            <a:avLst/>
          </a:prstGeom>
          <a:noFill/>
        </p:spPr>
      </p:pic>
      <p:sp>
        <p:nvSpPr>
          <p:cNvPr id="5" name="正方形/長方形 4"/>
          <p:cNvSpPr/>
          <p:nvPr/>
        </p:nvSpPr>
        <p:spPr>
          <a:xfrm>
            <a:off x="5658635" y="482600"/>
            <a:ext cx="269176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0066FF"/>
                </a:solidFill>
                <a:latin typeface="Century Schoolbook" pitchFamily="18" charset="0"/>
              </a:rPr>
              <a:t>l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ane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sp>
        <p:nvSpPr>
          <p:cNvPr id="2" name="上矢印 1"/>
          <p:cNvSpPr/>
          <p:nvPr/>
        </p:nvSpPr>
        <p:spPr>
          <a:xfrm>
            <a:off x="7145867" y="4978400"/>
            <a:ext cx="355600" cy="77893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上矢印 5"/>
          <p:cNvSpPr/>
          <p:nvPr/>
        </p:nvSpPr>
        <p:spPr>
          <a:xfrm rot="10800000">
            <a:off x="6756400" y="3589866"/>
            <a:ext cx="355600" cy="77893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Picture 2" descr="C:\Users\秀紀\AppData\Local\Microsoft\Windows\INetCache\IE\AY5XUAUD\MC90044040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894" y="2161000"/>
            <a:ext cx="3122240" cy="312224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931582" y="404994"/>
            <a:ext cx="265008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Century Schoolbook" pitchFamily="18" charset="0"/>
              </a:rPr>
              <a:t>r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ain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52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32275" y="3172790"/>
            <a:ext cx="3793192" cy="2844894"/>
          </a:xfrm>
          <a:prstGeom prst="rect">
            <a:avLst/>
          </a:prstGeom>
          <a:noFill/>
        </p:spPr>
      </p:pic>
      <p:sp>
        <p:nvSpPr>
          <p:cNvPr id="5" name="正方形/長方形 4"/>
          <p:cNvSpPr/>
          <p:nvPr/>
        </p:nvSpPr>
        <p:spPr>
          <a:xfrm>
            <a:off x="6039087" y="889919"/>
            <a:ext cx="171072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f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0066FF"/>
                </a:solidFill>
                <a:latin typeface="Century Schoolbook" pitchFamily="18" charset="0"/>
              </a:rPr>
              <a:t>l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y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0" y="3241822"/>
            <a:ext cx="3302348" cy="2617111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459874" y="887596"/>
            <a:ext cx="189827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f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Century Schoolbook" pitchFamily="18" charset="0"/>
              </a:rPr>
              <a:t>r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y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87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78811" y="2833144"/>
            <a:ext cx="3136402" cy="3225168"/>
          </a:xfrm>
          <a:prstGeom prst="rect">
            <a:avLst/>
          </a:prstGeom>
          <a:noFill/>
        </p:spPr>
      </p:pic>
      <p:sp>
        <p:nvSpPr>
          <p:cNvPr id="5" name="正方形/長方形 4"/>
          <p:cNvSpPr/>
          <p:nvPr/>
        </p:nvSpPr>
        <p:spPr>
          <a:xfrm>
            <a:off x="5672814" y="610519"/>
            <a:ext cx="271420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p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0066FF"/>
                </a:solidFill>
                <a:latin typeface="Century Schoolbook" pitchFamily="18" charset="0"/>
              </a:rPr>
              <a:t>l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ay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36393" y="650529"/>
            <a:ext cx="290175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p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Century Schoolbook" pitchFamily="18" charset="0"/>
              </a:rPr>
              <a:t>r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ay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2616200"/>
            <a:ext cx="4177088" cy="295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88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46562" y="2689210"/>
            <a:ext cx="3225168" cy="3225168"/>
          </a:xfrm>
          <a:prstGeom prst="rect">
            <a:avLst/>
          </a:prstGeom>
          <a:noFill/>
        </p:spPr>
      </p:pic>
      <p:sp>
        <p:nvSpPr>
          <p:cNvPr id="5" name="正方形/長方形 4"/>
          <p:cNvSpPr/>
          <p:nvPr/>
        </p:nvSpPr>
        <p:spPr>
          <a:xfrm>
            <a:off x="5655881" y="754452"/>
            <a:ext cx="271420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0066FF"/>
                </a:solidFill>
                <a:latin typeface="Century Schoolbook" pitchFamily="18" charset="0"/>
              </a:rPr>
              <a:t>l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oad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pic>
        <p:nvPicPr>
          <p:cNvPr id="4" name="Picture 2" descr="C:\Users\秀紀\AppData\Local\Microsoft\Windows\INetCache\IE\MSAPH4XH\MC90005492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8151" y="2704975"/>
            <a:ext cx="2821715" cy="3524841"/>
          </a:xfrm>
          <a:prstGeom prst="rect">
            <a:avLst/>
          </a:prstGeom>
          <a:noFill/>
        </p:spPr>
      </p:pic>
      <p:sp>
        <p:nvSpPr>
          <p:cNvPr id="6" name="正方形/長方形 5"/>
          <p:cNvSpPr/>
          <p:nvPr/>
        </p:nvSpPr>
        <p:spPr>
          <a:xfrm>
            <a:off x="636393" y="650529"/>
            <a:ext cx="290175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Century Schoolbook" pitchFamily="18" charset="0"/>
              </a:rPr>
              <a:t>r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oad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95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5000" y="97896"/>
            <a:ext cx="7772400" cy="2387600"/>
          </a:xfrm>
        </p:spPr>
        <p:txBody>
          <a:bodyPr/>
          <a:lstStyle/>
          <a:p>
            <a:r>
              <a:rPr lang="en-US" altLang="ja-JP" dirty="0"/>
              <a:t>R and L are not difficult to pronounce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92200" y="2577571"/>
            <a:ext cx="6858000" cy="1655762"/>
          </a:xfrm>
        </p:spPr>
        <p:txBody>
          <a:bodyPr/>
          <a:lstStyle/>
          <a:p>
            <a:r>
              <a:rPr kumimoji="1" lang="en-US" altLang="ja-JP" dirty="0"/>
              <a:t>But difficult to listen to the differences for Japanese.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752" y="3530598"/>
            <a:ext cx="4448349" cy="2988735"/>
          </a:xfrm>
          <a:prstGeom prst="rect">
            <a:avLst/>
          </a:prstGeom>
        </p:spPr>
      </p:pic>
      <p:pic>
        <p:nvPicPr>
          <p:cNvPr id="5" name="Picture 119" descr="C:\Users\秀紀\AppData\Local\Microsoft\Windows\INetCache\IE\SBIR2CDH\MC90042384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1888" y="3123827"/>
            <a:ext cx="3036046" cy="3281923"/>
          </a:xfrm>
          <a:prstGeom prst="rect">
            <a:avLst/>
          </a:prstGeom>
          <a:noFill/>
        </p:spPr>
      </p:pic>
      <p:sp>
        <p:nvSpPr>
          <p:cNvPr id="6" name="円/楕円 5"/>
          <p:cNvSpPr/>
          <p:nvPr/>
        </p:nvSpPr>
        <p:spPr>
          <a:xfrm>
            <a:off x="2449571" y="5598575"/>
            <a:ext cx="262462" cy="193199"/>
          </a:xfrm>
          <a:prstGeom prst="ellipse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134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F52A3D-1A2D-B830-36F2-2B78EADDC1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C6718-3795-2B96-5102-7E9C72C71D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9600" dirty="0">
                <a:latin typeface="NCGothic" pitchFamily="50" charset="0"/>
              </a:rPr>
              <a:t>R</a:t>
            </a:r>
            <a:r>
              <a:rPr kumimoji="1" lang="ja-JP" altLang="en-US" sz="9600" dirty="0">
                <a:latin typeface="NCGothic" pitchFamily="50" charset="0"/>
              </a:rPr>
              <a:t>と</a:t>
            </a:r>
            <a:r>
              <a:rPr kumimoji="1" lang="en-US" altLang="ja-JP" sz="9600" dirty="0">
                <a:latin typeface="NCGothic" pitchFamily="50" charset="0"/>
              </a:rPr>
              <a:t>L</a:t>
            </a:r>
            <a:r>
              <a:rPr kumimoji="1" lang="ja-JP" altLang="en-US" sz="9600" dirty="0">
                <a:latin typeface="NCGothic" pitchFamily="50" charset="0"/>
              </a:rPr>
              <a:t>の発音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22E67D0-045F-2E10-84B1-109FA4D55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752600"/>
          </a:xfrm>
        </p:spPr>
        <p:txBody>
          <a:bodyPr/>
          <a:lstStyle/>
          <a:p>
            <a:r>
              <a:rPr kumimoji="1" lang="ja-JP" altLang="en-US" dirty="0"/>
              <a:t>発音ができるようにして</a:t>
            </a:r>
            <a:endParaRPr kumimoji="1" lang="en-US" altLang="ja-JP" dirty="0"/>
          </a:p>
          <a:p>
            <a:r>
              <a:rPr kumimoji="1" lang="ja-JP" altLang="en-US" dirty="0"/>
              <a:t>単語を覚えやすく</a:t>
            </a:r>
          </a:p>
        </p:txBody>
      </p:sp>
    </p:spTree>
    <p:extLst>
      <p:ext uri="{BB962C8B-B14F-4D97-AF65-F5344CB8AC3E}">
        <p14:creationId xmlns:p14="http://schemas.microsoft.com/office/powerpoint/2010/main" val="1570423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</TotalTime>
  <Words>63</Words>
  <Application>Microsoft Office PowerPoint</Application>
  <PresentationFormat>画面に合わせる (4:3)</PresentationFormat>
  <Paragraphs>21</Paragraphs>
  <Slides>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游ゴシック</vt:lpstr>
      <vt:lpstr>Arial</vt:lpstr>
      <vt:lpstr>Calibri</vt:lpstr>
      <vt:lpstr>Calibri Light</vt:lpstr>
      <vt:lpstr>Century Schoolbook</vt:lpstr>
      <vt:lpstr>NCGothic</vt:lpstr>
      <vt:lpstr>Office テーマ</vt:lpstr>
      <vt:lpstr>RとLの発音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R and L are not difficult to pronounce</vt:lpstr>
      <vt:lpstr>RとLの発音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春日秀紀</dc:creator>
  <cp:lastModifiedBy>秀紀 春日</cp:lastModifiedBy>
  <cp:revision>11</cp:revision>
  <dcterms:created xsi:type="dcterms:W3CDTF">2016-10-30T04:59:17Z</dcterms:created>
  <dcterms:modified xsi:type="dcterms:W3CDTF">2025-08-12T06:22:26Z</dcterms:modified>
</cp:coreProperties>
</file>