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90" r:id="rId2"/>
    <p:sldId id="257" r:id="rId3"/>
    <p:sldId id="285" r:id="rId4"/>
    <p:sldId id="258" r:id="rId5"/>
    <p:sldId id="260" r:id="rId6"/>
    <p:sldId id="259" r:id="rId7"/>
    <p:sldId id="265" r:id="rId8"/>
    <p:sldId id="275" r:id="rId9"/>
    <p:sldId id="271" r:id="rId10"/>
    <p:sldId id="263" r:id="rId11"/>
    <p:sldId id="261" r:id="rId12"/>
    <p:sldId id="274" r:id="rId13"/>
    <p:sldId id="262" r:id="rId14"/>
    <p:sldId id="264" r:id="rId15"/>
    <p:sldId id="266" r:id="rId16"/>
    <p:sldId id="267" r:id="rId17"/>
    <p:sldId id="268" r:id="rId18"/>
    <p:sldId id="270" r:id="rId19"/>
    <p:sldId id="291" r:id="rId20"/>
    <p:sldId id="269" r:id="rId21"/>
    <p:sldId id="292" r:id="rId22"/>
    <p:sldId id="293" r:id="rId23"/>
    <p:sldId id="272" r:id="rId24"/>
    <p:sldId id="273" r:id="rId25"/>
    <p:sldId id="286" r:id="rId26"/>
    <p:sldId id="287" r:id="rId27"/>
    <p:sldId id="294" r:id="rId28"/>
    <p:sldId id="295" r:id="rId29"/>
    <p:sldId id="296" r:id="rId30"/>
    <p:sldId id="297" r:id="rId31"/>
    <p:sldId id="298" r:id="rId32"/>
    <p:sldId id="299" r:id="rId33"/>
    <p:sldId id="301" r:id="rId34"/>
    <p:sldId id="302" r:id="rId35"/>
  </p:sldIdLst>
  <p:sldSz cx="9144000" cy="6858000" type="screen4x3"/>
  <p:notesSz cx="9945688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242" autoAdjust="0"/>
  </p:normalViewPr>
  <p:slideViewPr>
    <p:cSldViewPr>
      <p:cViewPr varScale="1">
        <p:scale>
          <a:sx n="88" d="100"/>
          <a:sy n="88" d="100"/>
        </p:scale>
        <p:origin x="227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1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33588" y="0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A1B58-FD9F-4E08-902D-303A7486907A}" type="datetimeFigureOut">
              <a:rPr kumimoji="1" lang="ja-JP" altLang="en-US" smtClean="0"/>
              <a:t>2025/8/12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0" y="857250"/>
            <a:ext cx="3087688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4569" y="3300412"/>
            <a:ext cx="795655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33588" y="6513910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CE68E-F283-4C76-8563-B78C42889C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7666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CE68E-F283-4C76-8563-B78C42889C6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8637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err="1"/>
              <a:t>rab</a:t>
            </a:r>
            <a:r>
              <a:rPr lang="en-US" altLang="ja-JP" dirty="0"/>
              <a:t>-bit</a:t>
            </a:r>
            <a:r>
              <a:rPr lang="ja-JP" altLang="en-US" dirty="0"/>
              <a:t>の</a:t>
            </a:r>
            <a:r>
              <a:rPr lang="en-US" altLang="ja-JP" dirty="0"/>
              <a:t>b</a:t>
            </a:r>
            <a:r>
              <a:rPr lang="ja-JP" altLang="en-US" dirty="0"/>
              <a:t>ですが、前の</a:t>
            </a:r>
            <a:r>
              <a:rPr lang="en-US" altLang="ja-JP" dirty="0"/>
              <a:t>b</a:t>
            </a:r>
            <a:r>
              <a:rPr lang="ja-JP" altLang="en-US" dirty="0"/>
              <a:t>を黒、後ろの</a:t>
            </a:r>
            <a:r>
              <a:rPr lang="en-US" altLang="ja-JP" dirty="0"/>
              <a:t>b</a:t>
            </a:r>
            <a:r>
              <a:rPr lang="ja-JP" altLang="en-US" dirty="0"/>
              <a:t>を赤にしています。前の</a:t>
            </a:r>
            <a:r>
              <a:rPr lang="en-US" altLang="ja-JP" dirty="0"/>
              <a:t>b</a:t>
            </a:r>
            <a:r>
              <a:rPr lang="ja-JP" altLang="en-US" dirty="0"/>
              <a:t>は</a:t>
            </a:r>
            <a:r>
              <a:rPr lang="en-US" altLang="ja-JP" dirty="0" err="1"/>
              <a:t>ra</a:t>
            </a:r>
            <a:r>
              <a:rPr lang="ja-JP" altLang="en-US" dirty="0"/>
              <a:t>の</a:t>
            </a:r>
            <a:r>
              <a:rPr lang="en-US" altLang="ja-JP" dirty="0"/>
              <a:t>a</a:t>
            </a:r>
            <a:r>
              <a:rPr lang="ja-JP" altLang="en-US" dirty="0"/>
              <a:t>を短母音として読むためのもの、後ろの</a:t>
            </a:r>
            <a:r>
              <a:rPr lang="en-US" altLang="ja-JP" dirty="0"/>
              <a:t>b</a:t>
            </a:r>
            <a:r>
              <a:rPr lang="ja-JP" altLang="en-US" dirty="0"/>
              <a:t>は</a:t>
            </a:r>
            <a:r>
              <a:rPr lang="en-US" altLang="ja-JP" dirty="0" err="1"/>
              <a:t>i</a:t>
            </a:r>
            <a:r>
              <a:rPr lang="ja-JP" altLang="en-US" dirty="0"/>
              <a:t>と一緒になって発音している意味で、分けています。</a:t>
            </a:r>
            <a:endParaRPr lang="en-US" altLang="ja-JP" dirty="0"/>
          </a:p>
          <a:p>
            <a:r>
              <a:rPr lang="ja-JP" altLang="en-US" dirty="0"/>
              <a:t>英語のネイティブスピーカーは、この</a:t>
            </a:r>
            <a:r>
              <a:rPr lang="en-US" altLang="ja-JP" dirty="0"/>
              <a:t>2</a:t>
            </a:r>
            <a:r>
              <a:rPr lang="ja-JP" altLang="en-US" dirty="0"/>
              <a:t>つの</a:t>
            </a:r>
            <a:r>
              <a:rPr lang="en-US" altLang="ja-JP" dirty="0"/>
              <a:t>b</a:t>
            </a:r>
            <a:r>
              <a:rPr lang="ja-JP" altLang="en-US" dirty="0"/>
              <a:t>をはっきりと分けて発音するのではなく、</a:t>
            </a:r>
            <a:r>
              <a:rPr lang="en-US" altLang="ja-JP" dirty="0" err="1"/>
              <a:t>rab</a:t>
            </a:r>
            <a:r>
              <a:rPr lang="ja-JP" altLang="en-US" dirty="0"/>
              <a:t>の音節を閉じる</a:t>
            </a:r>
            <a:r>
              <a:rPr lang="en-US" altLang="ja-JP" dirty="0"/>
              <a:t>b</a:t>
            </a:r>
            <a:r>
              <a:rPr lang="ja-JP" altLang="en-US" dirty="0"/>
              <a:t>の音が、次の</a:t>
            </a:r>
            <a:r>
              <a:rPr lang="en-US" altLang="ja-JP" dirty="0"/>
              <a:t>bit</a:t>
            </a:r>
            <a:r>
              <a:rPr lang="ja-JP" altLang="en-US" dirty="0"/>
              <a:t>の音節の始まりに「受け継がれる」ような形で、一つの滑らかな音として処理されます。</a:t>
            </a:r>
            <a:endParaRPr lang="en-US" altLang="ja-JP" dirty="0"/>
          </a:p>
          <a:p>
            <a:r>
              <a:rPr lang="ja-JP" altLang="en-US" dirty="0"/>
              <a:t>二重子音の前の部分が母音の音を決定し、後ろの部分が実際に発音されるというルールです。ほかにも二重子音はどうように後ろを赤にしています。</a:t>
            </a:r>
            <a:br>
              <a:rPr lang="en-US" altLang="ja-JP" dirty="0"/>
            </a:b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CE68E-F283-4C76-8563-B78C42889C6A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504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AB3940-9375-069B-2B69-71BECA2C01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2832359-FBC7-CE6F-BEF1-CD96A0A771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7E62FEC-D244-7B3F-09A8-0772EAB8AC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809F95F-5475-EF45-3DAD-4248B69D84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CE68E-F283-4C76-8563-B78C42889C6A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4211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B31D-63D9-478A-A001-E8AC8CF06EF1}" type="datetimeFigureOut">
              <a:rPr kumimoji="1" lang="ja-JP" altLang="en-US" smtClean="0"/>
              <a:pPr/>
              <a:t>2025/8/12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4D04-B591-4D1F-8CF2-6C1B1F177E3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B31D-63D9-478A-A001-E8AC8CF06EF1}" type="datetimeFigureOut">
              <a:rPr kumimoji="1" lang="ja-JP" altLang="en-US" smtClean="0"/>
              <a:pPr/>
              <a:t>2025/8/12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4D04-B591-4D1F-8CF2-6C1B1F177E3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B31D-63D9-478A-A001-E8AC8CF06EF1}" type="datetimeFigureOut">
              <a:rPr kumimoji="1" lang="ja-JP" altLang="en-US" smtClean="0"/>
              <a:pPr/>
              <a:t>2025/8/12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4D04-B591-4D1F-8CF2-6C1B1F177E3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B31D-63D9-478A-A001-E8AC8CF06EF1}" type="datetimeFigureOut">
              <a:rPr kumimoji="1" lang="ja-JP" altLang="en-US" smtClean="0"/>
              <a:pPr/>
              <a:t>2025/8/12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4D04-B591-4D1F-8CF2-6C1B1F177E3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B31D-63D9-478A-A001-E8AC8CF06EF1}" type="datetimeFigureOut">
              <a:rPr kumimoji="1" lang="ja-JP" altLang="en-US" smtClean="0"/>
              <a:pPr/>
              <a:t>2025/8/12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4D04-B591-4D1F-8CF2-6C1B1F177E3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B31D-63D9-478A-A001-E8AC8CF06EF1}" type="datetimeFigureOut">
              <a:rPr kumimoji="1" lang="ja-JP" altLang="en-US" smtClean="0"/>
              <a:pPr/>
              <a:t>2025/8/12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4D04-B591-4D1F-8CF2-6C1B1F177E3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B31D-63D9-478A-A001-E8AC8CF06EF1}" type="datetimeFigureOut">
              <a:rPr kumimoji="1" lang="ja-JP" altLang="en-US" smtClean="0"/>
              <a:pPr/>
              <a:t>2025/8/12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4D04-B591-4D1F-8CF2-6C1B1F177E3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B31D-63D9-478A-A001-E8AC8CF06EF1}" type="datetimeFigureOut">
              <a:rPr kumimoji="1" lang="ja-JP" altLang="en-US" smtClean="0"/>
              <a:pPr/>
              <a:t>2025/8/12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4D04-B591-4D1F-8CF2-6C1B1F177E3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B31D-63D9-478A-A001-E8AC8CF06EF1}" type="datetimeFigureOut">
              <a:rPr kumimoji="1" lang="ja-JP" altLang="en-US" smtClean="0"/>
              <a:pPr/>
              <a:t>2025/8/12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4D04-B591-4D1F-8CF2-6C1B1F177E3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B31D-63D9-478A-A001-E8AC8CF06EF1}" type="datetimeFigureOut">
              <a:rPr kumimoji="1" lang="ja-JP" altLang="en-US" smtClean="0"/>
              <a:pPr/>
              <a:t>2025/8/12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4D04-B591-4D1F-8CF2-6C1B1F177E3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B31D-63D9-478A-A001-E8AC8CF06EF1}" type="datetimeFigureOut">
              <a:rPr kumimoji="1" lang="ja-JP" altLang="en-US" smtClean="0"/>
              <a:pPr/>
              <a:t>2025/8/12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4D04-B591-4D1F-8CF2-6C1B1F177E3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2B31D-63D9-478A-A001-E8AC8CF06EF1}" type="datetimeFigureOut">
              <a:rPr kumimoji="1" lang="ja-JP" altLang="en-US" smtClean="0"/>
              <a:pPr/>
              <a:t>2025/8/12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F4D04-B591-4D1F-8CF2-6C1B1F177E3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9600" dirty="0">
                <a:latin typeface="NCGothic" pitchFamily="50" charset="0"/>
              </a:rPr>
              <a:t>基本の発音</a:t>
            </a:r>
            <a:br>
              <a:rPr kumimoji="1" lang="en-US" altLang="ja-JP" sz="9600" dirty="0">
                <a:latin typeface="NCGothic" pitchFamily="50" charset="0"/>
              </a:rPr>
            </a:br>
            <a:r>
              <a:rPr kumimoji="1" lang="ja-JP" altLang="en-US" sz="5400" dirty="0">
                <a:latin typeface="NCGothic" pitchFamily="50" charset="0"/>
              </a:rPr>
              <a:t>（</a:t>
            </a:r>
            <a:r>
              <a:rPr lang="ja-JP" altLang="en-US" sz="5400" dirty="0">
                <a:latin typeface="NCGothic" pitchFamily="50" charset="0"/>
              </a:rPr>
              <a:t>子音：無声音</a:t>
            </a:r>
            <a:r>
              <a:rPr lang="en-US" altLang="ja-JP" sz="5400" dirty="0">
                <a:latin typeface="NCGothic" pitchFamily="50" charset="0"/>
              </a:rPr>
              <a:t>&amp;</a:t>
            </a:r>
            <a:r>
              <a:rPr lang="ja-JP" altLang="en-US" sz="5400" dirty="0">
                <a:latin typeface="NCGothic" pitchFamily="50" charset="0"/>
              </a:rPr>
              <a:t>有声音</a:t>
            </a:r>
            <a:r>
              <a:rPr kumimoji="1" lang="ja-JP" altLang="en-US" sz="5400" dirty="0">
                <a:latin typeface="NCGothic" pitchFamily="50" charset="0"/>
              </a:rPr>
              <a:t>）</a:t>
            </a:r>
            <a:endParaRPr kumimoji="1" lang="ja-JP" altLang="en-US" sz="9600" dirty="0">
              <a:latin typeface="NCGothic" pitchFamily="50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6400800" cy="1752600"/>
          </a:xfrm>
        </p:spPr>
        <p:txBody>
          <a:bodyPr/>
          <a:lstStyle/>
          <a:p>
            <a:r>
              <a:rPr kumimoji="1" lang="ja-JP" altLang="en-US" dirty="0"/>
              <a:t>発音ができるようにして</a:t>
            </a:r>
            <a:endParaRPr kumimoji="1" lang="en-US" altLang="ja-JP" dirty="0"/>
          </a:p>
          <a:p>
            <a:r>
              <a:rPr kumimoji="1" lang="ja-JP" altLang="en-US" dirty="0"/>
              <a:t>単語を覚えやすく</a:t>
            </a:r>
          </a:p>
        </p:txBody>
      </p:sp>
    </p:spTree>
    <p:extLst>
      <p:ext uri="{BB962C8B-B14F-4D97-AF65-F5344CB8AC3E}">
        <p14:creationId xmlns:p14="http://schemas.microsoft.com/office/powerpoint/2010/main" val="894561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91418"/>
            <a:ext cx="5868143" cy="4149134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p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ig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5295" y="116632"/>
            <a:ext cx="5872961" cy="4186192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s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p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oon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705" y="0"/>
            <a:ext cx="5868142" cy="4401107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b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o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x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9718" y="0"/>
            <a:ext cx="5376530" cy="4401107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3200" dirty="0" err="1">
                <a:latin typeface="NCGothic" pitchFamily="50" charset="0"/>
                <a:ea typeface="+mj-ea"/>
                <a:cs typeface="+mj-cs"/>
              </a:rPr>
              <a:t>ra</a:t>
            </a:r>
            <a:r>
              <a:rPr kumimoji="1" lang="en-US" altLang="ja-JP" sz="1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b</a:t>
            </a:r>
            <a:r>
              <a:rPr kumimoji="1" lang="en-US" altLang="ja-JP" sz="1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b</a:t>
            </a:r>
            <a:r>
              <a:rPr kumimoji="1" lang="en-US" altLang="ja-JP" sz="1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it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98718" y="205746"/>
            <a:ext cx="4546563" cy="4430284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s</a:t>
            </a:r>
            <a:r>
              <a:rPr lang="en-US" altLang="ja-JP" sz="13200" dirty="0">
                <a:latin typeface="NCGothic" pitchFamily="50" charset="0"/>
                <a:ea typeface="+mj-ea"/>
                <a:cs typeface="+mj-cs"/>
              </a:rPr>
              <a:t>u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n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584" y="0"/>
            <a:ext cx="7067690" cy="5300768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bu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s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7664" y="116632"/>
            <a:ext cx="5402755" cy="4726561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z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ebra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8435" y="116632"/>
            <a:ext cx="4747130" cy="4486038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puz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z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le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430" y="0"/>
            <a:ext cx="4401107" cy="4401107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541783" y="4401107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sh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ee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p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235A8A-4869-828F-A8EB-E51A3F73CE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C920FEFE-B935-B988-6FC6-07BA14C48C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1130" y="373793"/>
            <a:ext cx="5381739" cy="4027314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06150C51-2C5A-CC0E-D310-1D791A0766F2}"/>
              </a:ext>
            </a:extLst>
          </p:cNvPr>
          <p:cNvSpPr txBox="1">
            <a:spLocks/>
          </p:cNvSpPr>
          <p:nvPr/>
        </p:nvSpPr>
        <p:spPr>
          <a:xfrm>
            <a:off x="541783" y="4401107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sh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i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p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58124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3200" dirty="0">
                <a:solidFill>
                  <a:srgbClr val="FF0000"/>
                </a:solidFill>
                <a:latin typeface="NCGothic" pitchFamily="50" charset="0"/>
                <a:ea typeface="+mj-ea"/>
                <a:cs typeface="+mj-cs"/>
              </a:rPr>
              <a:t>k</a:t>
            </a:r>
            <a:r>
              <a:rPr lang="en-US" altLang="ja-JP" sz="13200" dirty="0">
                <a:latin typeface="NCGothic" pitchFamily="50" charset="0"/>
                <a:ea typeface="+mj-ea"/>
                <a:cs typeface="+mj-cs"/>
              </a:rPr>
              <a:t>ey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EF3A8C1-8D4D-4B6F-B814-6692D29F42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51720" y="188640"/>
            <a:ext cx="5040560" cy="3780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4907" y="0"/>
            <a:ext cx="4393735" cy="4401107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3200" dirty="0">
                <a:solidFill>
                  <a:srgbClr val="FF0000"/>
                </a:solidFill>
                <a:latin typeface="NCGothic" pitchFamily="50" charset="0"/>
                <a:ea typeface="+mj-ea"/>
                <a:cs typeface="+mj-cs"/>
              </a:rPr>
              <a:t>j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am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FF711D-C1D7-A46F-5F2D-9DFAF0C50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62A65CC4-450F-6B2B-765D-557A842260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7949" y="332656"/>
            <a:ext cx="6967653" cy="3651285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2C4B0E07-990D-EF73-49D6-7E0961570B8C}"/>
              </a:ext>
            </a:extLst>
          </p:cNvPr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3200" dirty="0">
                <a:solidFill>
                  <a:srgbClr val="FF0000"/>
                </a:solidFill>
                <a:latin typeface="NCGothic" pitchFamily="50" charset="0"/>
                <a:ea typeface="+mj-ea"/>
                <a:cs typeface="+mj-cs"/>
              </a:rPr>
              <a:t>j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et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44260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912" y="1138256"/>
            <a:ext cx="5868143" cy="2124594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f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ish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0789" y="-99392"/>
            <a:ext cx="3679609" cy="5256584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cof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f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ee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200" y="548680"/>
            <a:ext cx="6955600" cy="4352231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3200" dirty="0" err="1">
                <a:solidFill>
                  <a:srgbClr val="FF0000"/>
                </a:solidFill>
                <a:latin typeface="NCGothic" pitchFamily="50" charset="0"/>
                <a:ea typeface="+mj-ea"/>
                <a:cs typeface="+mj-cs"/>
              </a:rPr>
              <a:t>v</a:t>
            </a:r>
            <a:r>
              <a:rPr lang="en-US" altLang="ja-JP" sz="13200" dirty="0" err="1">
                <a:latin typeface="NCGothic" pitchFamily="50" charset="0"/>
                <a:ea typeface="+mj-ea"/>
                <a:cs typeface="+mj-cs"/>
              </a:rPr>
              <a:t>egtable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3728" y="-27527"/>
            <a:ext cx="4968552" cy="4968552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ja-JP" sz="13200" dirty="0">
                <a:latin typeface="NCGothic" pitchFamily="50" charset="0"/>
                <a:ea typeface="+mj-ea"/>
                <a:cs typeface="+mj-cs"/>
              </a:rPr>
              <a:t>glo</a:t>
            </a:r>
            <a:r>
              <a:rPr lang="en-US" altLang="ja-JP" sz="13200" dirty="0">
                <a:solidFill>
                  <a:srgbClr val="FF0000"/>
                </a:solidFill>
                <a:latin typeface="NCGothic" pitchFamily="50" charset="0"/>
                <a:ea typeface="+mj-ea"/>
                <a:cs typeface="+mj-cs"/>
              </a:rPr>
              <a:t>v</a:t>
            </a:r>
            <a:r>
              <a:rPr lang="en-US" altLang="ja-JP" sz="13200" dirty="0">
                <a:latin typeface="NCGothic" pitchFamily="50" charset="0"/>
                <a:ea typeface="+mj-ea"/>
                <a:cs typeface="+mj-cs"/>
              </a:rPr>
              <a:t>e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375361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1664" y="80628"/>
            <a:ext cx="6620672" cy="4680520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ja-JP" sz="13200" noProof="0" dirty="0">
                <a:solidFill>
                  <a:srgbClr val="FF0000"/>
                </a:solidFill>
                <a:latin typeface="NCGothic" pitchFamily="50" charset="0"/>
                <a:ea typeface="+mj-ea"/>
                <a:cs typeface="+mj-cs"/>
              </a:rPr>
              <a:t>tr</a:t>
            </a:r>
            <a:r>
              <a:rPr lang="en-US" altLang="ja-JP" sz="13200" noProof="0" dirty="0">
                <a:latin typeface="NCGothic" pitchFamily="50" charset="0"/>
                <a:ea typeface="+mj-ea"/>
                <a:cs typeface="+mj-cs"/>
              </a:rPr>
              <a:t>ain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633634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42DC45-16BE-26F3-68BC-7F89FB00F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54F3EE71-31F2-4F3D-416C-5467874527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1497" y="80628"/>
            <a:ext cx="6241005" cy="4680520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32378B9F-53AB-A4D0-B34E-C1D4DDE38E8A}"/>
              </a:ext>
            </a:extLst>
          </p:cNvPr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ja-JP" sz="13200" noProof="0" dirty="0">
                <a:solidFill>
                  <a:srgbClr val="FF0000"/>
                </a:solidFill>
                <a:latin typeface="NCGothic" pitchFamily="50" charset="0"/>
                <a:ea typeface="+mj-ea"/>
                <a:cs typeface="+mj-cs"/>
              </a:rPr>
              <a:t>tr</a:t>
            </a:r>
            <a:r>
              <a:rPr lang="en-US" altLang="ja-JP" sz="13200" noProof="0" dirty="0">
                <a:latin typeface="NCGothic" pitchFamily="50" charset="0"/>
                <a:ea typeface="+mj-ea"/>
                <a:cs typeface="+mj-cs"/>
              </a:rPr>
              <a:t>ee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97934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83FE47-2360-AA56-5F4D-91A6BE38C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51E2E83B-AD11-F88F-3A79-DB120F9BE7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1653" y="80628"/>
            <a:ext cx="6240693" cy="4680520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22124E60-1D5F-37B4-63CF-870C8144D152}"/>
              </a:ext>
            </a:extLst>
          </p:cNvPr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ja-JP" sz="13200" noProof="0" dirty="0">
                <a:solidFill>
                  <a:srgbClr val="FF0000"/>
                </a:solidFill>
                <a:latin typeface="NCGothic" pitchFamily="50" charset="0"/>
                <a:ea typeface="+mj-ea"/>
                <a:cs typeface="+mj-cs"/>
              </a:rPr>
              <a:t>dr</a:t>
            </a:r>
            <a:r>
              <a:rPr lang="en-US" altLang="ja-JP" sz="13200" noProof="0" dirty="0">
                <a:latin typeface="NCGothic" pitchFamily="50" charset="0"/>
                <a:ea typeface="+mj-ea"/>
                <a:cs typeface="+mj-cs"/>
              </a:rPr>
              <a:t>ink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625674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FE0725-F779-2924-A3AD-A75182C10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846C4BB7-2872-CE72-1D33-C62780F6BF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11693" y="80628"/>
            <a:ext cx="3720612" cy="4680520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E36F411D-E752-6E7D-8593-83E743A5569C}"/>
              </a:ext>
            </a:extLst>
          </p:cNvPr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ja-JP" sz="13200" noProof="0" dirty="0">
                <a:solidFill>
                  <a:srgbClr val="FF0000"/>
                </a:solidFill>
                <a:latin typeface="NCGothic" pitchFamily="50" charset="0"/>
                <a:ea typeface="+mj-ea"/>
                <a:cs typeface="+mj-cs"/>
              </a:rPr>
              <a:t>dr</a:t>
            </a:r>
            <a:r>
              <a:rPr lang="en-US" altLang="ja-JP" sz="13200" noProof="0" dirty="0">
                <a:latin typeface="NCGothic" pitchFamily="50" charset="0"/>
                <a:ea typeface="+mj-ea"/>
                <a:cs typeface="+mj-cs"/>
              </a:rPr>
              <a:t>um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9024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04664"/>
            <a:ext cx="4862817" cy="3912095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ja-JP" sz="13200" noProof="0" dirty="0" err="1">
                <a:latin typeface="NCGothic" pitchFamily="50" charset="0"/>
                <a:ea typeface="+mj-ea"/>
                <a:cs typeface="+mj-cs"/>
              </a:rPr>
              <a:t>ca</a:t>
            </a:r>
            <a:r>
              <a:rPr lang="en-US" altLang="ja-JP" sz="13200" noProof="0" dirty="0" err="1">
                <a:solidFill>
                  <a:srgbClr val="FF0000"/>
                </a:solidFill>
                <a:latin typeface="NCGothic" pitchFamily="50" charset="0"/>
                <a:ea typeface="+mj-ea"/>
                <a:cs typeface="+mj-cs"/>
              </a:rPr>
              <a:t>k</a:t>
            </a:r>
            <a:r>
              <a:rPr lang="en-US" altLang="ja-JP" sz="13200" dirty="0">
                <a:latin typeface="NCGothic" pitchFamily="50" charset="0"/>
              </a:rPr>
              <a:t>e</a:t>
            </a:r>
            <a:endParaRPr kumimoji="1" lang="ja-JP" altLang="en-US" sz="1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767386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9029B7-153A-6E84-81C1-FEE434479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388110F-399E-1EA9-9B0B-5779316714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03748" y="152636"/>
            <a:ext cx="4536504" cy="4536504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73954D5F-CBC8-D56D-941E-9BEDCFBE9DBE}"/>
              </a:ext>
            </a:extLst>
          </p:cNvPr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ja-JP" sz="13200" dirty="0">
                <a:solidFill>
                  <a:srgbClr val="FF0000"/>
                </a:solidFill>
                <a:latin typeface="NCGothic" pitchFamily="50" charset="0"/>
                <a:ea typeface="+mj-ea"/>
                <a:cs typeface="+mj-cs"/>
              </a:rPr>
              <a:t>th</a:t>
            </a:r>
            <a:r>
              <a:rPr lang="en-US" altLang="ja-JP" sz="13200" dirty="0">
                <a:latin typeface="NCGothic" pitchFamily="50" charset="0"/>
                <a:ea typeface="+mj-ea"/>
                <a:cs typeface="+mj-cs"/>
              </a:rPr>
              <a:t>e</a:t>
            </a:r>
            <a:r>
              <a:rPr lang="en-US" altLang="ja-JP" sz="13200" noProof="0" dirty="0" err="1">
                <a:latin typeface="NCGothic" pitchFamily="50" charset="0"/>
                <a:ea typeface="+mj-ea"/>
                <a:cs typeface="+mj-cs"/>
              </a:rPr>
              <a:t>ater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067317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F19813-740F-EE96-DE48-ED9EF2F9E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BC0FB29A-A4DE-F703-450D-A66D092390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9434" y="116632"/>
            <a:ext cx="5244683" cy="5244683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926DC5C2-FA07-6B9D-023D-2799CD2A08B3}"/>
              </a:ext>
            </a:extLst>
          </p:cNvPr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ja-JP" sz="13200" noProof="0" dirty="0" err="1">
                <a:latin typeface="NCGothic" pitchFamily="50" charset="0"/>
                <a:ea typeface="+mj-ea"/>
                <a:cs typeface="+mj-cs"/>
              </a:rPr>
              <a:t>bu</a:t>
            </a:r>
            <a:r>
              <a:rPr lang="en-US" altLang="ja-JP" sz="13200" noProof="0" dirty="0" err="1">
                <a:solidFill>
                  <a:srgbClr val="FF0000"/>
                </a:solidFill>
                <a:latin typeface="NCGothic" pitchFamily="50" charset="0"/>
                <a:ea typeface="+mj-ea"/>
                <a:cs typeface="+mj-cs"/>
              </a:rPr>
              <a:t>th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858918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0B0660-B278-4121-84F7-DA46CC049B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7FD0A5D9-983C-F6CB-05C2-29C3B09F41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98"/>
          <a:stretch>
            <a:fillRect/>
          </a:stretch>
        </p:blipFill>
        <p:spPr>
          <a:xfrm>
            <a:off x="2987824" y="249631"/>
            <a:ext cx="3665008" cy="4342514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45D3BE33-17C4-CA37-48F0-E0117D349573}"/>
              </a:ext>
            </a:extLst>
          </p:cNvPr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ja-JP" sz="13200" noProof="0" dirty="0">
                <a:latin typeface="NCGothic" pitchFamily="50" charset="0"/>
                <a:ea typeface="+mj-ea"/>
                <a:cs typeface="+mj-cs"/>
              </a:rPr>
              <a:t>fa</a:t>
            </a:r>
            <a:r>
              <a:rPr lang="en-US" altLang="ja-JP" sz="13200" noProof="0" dirty="0">
                <a:solidFill>
                  <a:srgbClr val="FF0000"/>
                </a:solidFill>
                <a:latin typeface="NCGothic" pitchFamily="50" charset="0"/>
                <a:ea typeface="+mj-ea"/>
                <a:cs typeface="+mj-cs"/>
              </a:rPr>
              <a:t>th</a:t>
            </a:r>
            <a:r>
              <a:rPr lang="en-US" altLang="ja-JP" sz="13200" noProof="0" dirty="0">
                <a:latin typeface="NCGothic" pitchFamily="50" charset="0"/>
                <a:ea typeface="+mj-ea"/>
                <a:cs typeface="+mj-cs"/>
              </a:rPr>
              <a:t>er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565388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4C04AB-33CB-04CE-9584-8EA1AFA770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0F13BF1-A96F-CCF5-A81F-80B98B1BCD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r="52005"/>
          <a:stretch>
            <a:fillRect/>
          </a:stretch>
        </p:blipFill>
        <p:spPr>
          <a:xfrm>
            <a:off x="2483768" y="109676"/>
            <a:ext cx="3456384" cy="4342514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11A68354-8D82-8A37-0253-C92434C785F6}"/>
              </a:ext>
            </a:extLst>
          </p:cNvPr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ja-JP" sz="13200" noProof="0" dirty="0">
                <a:latin typeface="NCGothic" pitchFamily="50" charset="0"/>
                <a:ea typeface="+mj-ea"/>
                <a:cs typeface="+mj-cs"/>
              </a:rPr>
              <a:t>mo</a:t>
            </a:r>
            <a:r>
              <a:rPr lang="en-US" altLang="ja-JP" sz="13200" noProof="0" dirty="0">
                <a:solidFill>
                  <a:srgbClr val="FF0000"/>
                </a:solidFill>
                <a:latin typeface="NCGothic" pitchFamily="50" charset="0"/>
                <a:ea typeface="+mj-ea"/>
                <a:cs typeface="+mj-cs"/>
              </a:rPr>
              <a:t>th</a:t>
            </a:r>
            <a:r>
              <a:rPr lang="en-US" altLang="ja-JP" sz="13200" noProof="0" dirty="0">
                <a:latin typeface="NCGothic" pitchFamily="50" charset="0"/>
                <a:ea typeface="+mj-ea"/>
                <a:cs typeface="+mj-cs"/>
              </a:rPr>
              <a:t>er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480931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712F8B-37FB-ABB9-3175-F6CAFB04B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8A035B8-E7F2-A81D-84A8-F6A1D88990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9600" dirty="0">
                <a:latin typeface="NCGothic" pitchFamily="50" charset="0"/>
              </a:rPr>
              <a:t>基本の発音</a:t>
            </a:r>
            <a:br>
              <a:rPr kumimoji="1" lang="en-US" altLang="ja-JP" sz="9600" dirty="0">
                <a:latin typeface="NCGothic" pitchFamily="50" charset="0"/>
              </a:rPr>
            </a:br>
            <a:r>
              <a:rPr kumimoji="1" lang="ja-JP" altLang="en-US" sz="5400" dirty="0">
                <a:latin typeface="NCGothic" pitchFamily="50" charset="0"/>
              </a:rPr>
              <a:t>（</a:t>
            </a:r>
            <a:r>
              <a:rPr lang="ja-JP" altLang="en-US" sz="5400" dirty="0">
                <a:latin typeface="NCGothic" pitchFamily="50" charset="0"/>
              </a:rPr>
              <a:t>子音：無声音</a:t>
            </a:r>
            <a:r>
              <a:rPr lang="en-US" altLang="ja-JP" sz="5400" dirty="0">
                <a:latin typeface="NCGothic" pitchFamily="50" charset="0"/>
              </a:rPr>
              <a:t>&amp;</a:t>
            </a:r>
            <a:r>
              <a:rPr lang="ja-JP" altLang="en-US" sz="5400" dirty="0">
                <a:latin typeface="NCGothic" pitchFamily="50" charset="0"/>
              </a:rPr>
              <a:t>有声音</a:t>
            </a:r>
            <a:r>
              <a:rPr kumimoji="1" lang="ja-JP" altLang="en-US" sz="5400" dirty="0">
                <a:latin typeface="NCGothic" pitchFamily="50" charset="0"/>
              </a:rPr>
              <a:t>）</a:t>
            </a:r>
            <a:endParaRPr kumimoji="1" lang="ja-JP" altLang="en-US" sz="9600" dirty="0">
              <a:latin typeface="NCGothic" pitchFamily="50" charset="0"/>
            </a:endParaRP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7AC6BAC8-5CCA-9129-82D0-A1E99194CF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6400800" cy="1752600"/>
          </a:xfrm>
        </p:spPr>
        <p:txBody>
          <a:bodyPr/>
          <a:lstStyle/>
          <a:p>
            <a:r>
              <a:rPr kumimoji="1" lang="ja-JP" altLang="en-US" dirty="0"/>
              <a:t>発音ができるようにして</a:t>
            </a:r>
            <a:endParaRPr kumimoji="1" lang="en-US" altLang="ja-JP" dirty="0"/>
          </a:p>
          <a:p>
            <a:r>
              <a:rPr kumimoji="1" lang="ja-JP" altLang="en-US" dirty="0"/>
              <a:t>単語を覚えやすく</a:t>
            </a:r>
          </a:p>
        </p:txBody>
      </p:sp>
    </p:spTree>
    <p:extLst>
      <p:ext uri="{BB962C8B-B14F-4D97-AF65-F5344CB8AC3E}">
        <p14:creationId xmlns:p14="http://schemas.microsoft.com/office/powerpoint/2010/main" val="4025762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3728" y="-387424"/>
            <a:ext cx="5463851" cy="5472607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g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uitar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912" y="0"/>
            <a:ext cx="5868142" cy="4401107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b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a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g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4408" y="-1"/>
            <a:ext cx="6605487" cy="4954859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t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ie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2915816" y="0"/>
            <a:ext cx="2934072" cy="4384186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sui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t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60648"/>
            <a:ext cx="2813774" cy="4401107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3200" noProof="0" dirty="0">
                <a:solidFill>
                  <a:srgbClr val="FF0000"/>
                </a:solidFill>
                <a:latin typeface="NCGothic" pitchFamily="50" charset="0"/>
                <a:ea typeface="+mj-ea"/>
                <a:cs typeface="+mj-cs"/>
              </a:rPr>
              <a:t>d</a:t>
            </a:r>
            <a:r>
              <a:rPr lang="en-US" altLang="ja-JP" sz="13200" noProof="0" dirty="0">
                <a:latin typeface="NCGothic" pitchFamily="50" charset="0"/>
                <a:ea typeface="+mj-ea"/>
                <a:cs typeface="+mj-cs"/>
              </a:rPr>
              <a:t>og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10152"/>
            <a:ext cx="5868143" cy="4107700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be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d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227</Words>
  <Application>Microsoft Office PowerPoint</Application>
  <PresentationFormat>画面に合わせる (4:3)</PresentationFormat>
  <Paragraphs>44</Paragraphs>
  <Slides>34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34</vt:i4>
      </vt:variant>
    </vt:vector>
  </HeadingPairs>
  <TitlesOfParts>
    <vt:vector size="39" baseType="lpstr">
      <vt:lpstr>游ゴシック</vt:lpstr>
      <vt:lpstr>Arial</vt:lpstr>
      <vt:lpstr>Calibri</vt:lpstr>
      <vt:lpstr>NCGothic</vt:lpstr>
      <vt:lpstr>Office テーマ</vt:lpstr>
      <vt:lpstr>基本の発音 （子音：無声音&amp;有声音）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基本の発音 （子音：無声音&amp;有声音）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phonics</dc:title>
  <dc:creator>春日秀紀</dc:creator>
  <cp:lastModifiedBy>秀紀 春日</cp:lastModifiedBy>
  <cp:revision>17</cp:revision>
  <dcterms:created xsi:type="dcterms:W3CDTF">2015-04-20T01:34:26Z</dcterms:created>
  <dcterms:modified xsi:type="dcterms:W3CDTF">2025-08-12T03:48:57Z</dcterms:modified>
</cp:coreProperties>
</file>