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handoutMasterIdLst>
    <p:handoutMasterId r:id="rId19"/>
  </p:handoutMasterIdLst>
  <p:sldIdLst>
    <p:sldId id="444" r:id="rId2"/>
    <p:sldId id="462" r:id="rId3"/>
    <p:sldId id="460" r:id="rId4"/>
    <p:sldId id="461" r:id="rId5"/>
    <p:sldId id="463" r:id="rId6"/>
    <p:sldId id="451" r:id="rId7"/>
    <p:sldId id="458" r:id="rId8"/>
    <p:sldId id="465" r:id="rId9"/>
    <p:sldId id="464" r:id="rId10"/>
    <p:sldId id="466" r:id="rId11"/>
    <p:sldId id="468" r:id="rId12"/>
    <p:sldId id="467" r:id="rId13"/>
    <p:sldId id="469" r:id="rId14"/>
    <p:sldId id="470" r:id="rId15"/>
    <p:sldId id="471" r:id="rId16"/>
    <p:sldId id="472" r:id="rId17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2" autoAdjust="0"/>
    <p:restoredTop sz="84121" autoAdjust="0"/>
  </p:normalViewPr>
  <p:slideViewPr>
    <p:cSldViewPr>
      <p:cViewPr varScale="1">
        <p:scale>
          <a:sx n="93" d="100"/>
          <a:sy n="93" d="100"/>
        </p:scale>
        <p:origin x="20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75A6-CE76-4943-84C9-50235893A108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1FED-01B1-4D6F-9CF8-921EBDD5A2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26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7CE30-1791-49D9-A0F6-211D7FC541CC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2445F-6D6D-4F92-8C62-BF06652288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65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286125" y="515938"/>
            <a:ext cx="3444875" cy="2584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What</a:t>
            </a:r>
            <a:r>
              <a:rPr kumimoji="1" lang="ja-JP" altLang="en-US" dirty="0"/>
              <a:t> </a:t>
            </a:r>
            <a:r>
              <a:rPr kumimoji="1" lang="en-US" altLang="ja-JP" dirty="0"/>
              <a:t>does the mother say?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63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286125" y="515938"/>
            <a:ext cx="3444875" cy="2584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95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286125" y="515938"/>
            <a:ext cx="3444875" cy="2584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27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286125" y="515938"/>
            <a:ext cx="3444875" cy="2584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53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286125" y="515938"/>
            <a:ext cx="3444875" cy="2584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37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96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286125" y="515938"/>
            <a:ext cx="3444875" cy="2584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5275-2DB4-4CE9-A8C8-CC78CC94B27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67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21F0-C3CB-4E40-98A4-00932A23C780}" type="datetimeFigureOut">
              <a:rPr kumimoji="1" lang="ja-JP" altLang="en-US" smtClean="0"/>
              <a:pPr/>
              <a:t>2025/8/13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8032" y="1340768"/>
            <a:ext cx="856793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dirty="0">
                <a:latin typeface="NCGothic" panose="02000600000000000000" pitchFamily="50" charset="0"/>
                <a:ea typeface="MS Gothic" panose="020B0609070205080204" pitchFamily="49" charset="-128"/>
              </a:rPr>
              <a:t>仮定法過去</a:t>
            </a:r>
            <a:endParaRPr kumimoji="1" lang="en-US" altLang="ja-JP" sz="11500" dirty="0">
              <a:latin typeface="NCGothic" panose="02000600000000000000" pitchFamily="50" charset="0"/>
              <a:ea typeface="MS Gothic" panose="020B0609070205080204" pitchFamily="49" charset="-128"/>
            </a:endParaRPr>
          </a:p>
          <a:p>
            <a:pPr algn="ctr"/>
            <a:r>
              <a:rPr kumimoji="1" lang="ja-JP" altLang="en-US" sz="8000" dirty="0">
                <a:latin typeface="NCGothic" panose="02000600000000000000" pitchFamily="50" charset="0"/>
                <a:ea typeface="MS Gothic" panose="020B0609070205080204" pitchFamily="49" charset="-128"/>
              </a:rPr>
              <a:t>（</a:t>
            </a:r>
            <a:r>
              <a:rPr kumimoji="1" lang="en-US" altLang="ja-JP" sz="8000" dirty="0">
                <a:latin typeface="NCGothic" panose="02000600000000000000" pitchFamily="50" charset="0"/>
                <a:ea typeface="MS Gothic" panose="020B0609070205080204" pitchFamily="49" charset="-128"/>
              </a:rPr>
              <a:t>I wish</a:t>
            </a:r>
            <a:r>
              <a:rPr kumimoji="1" lang="ja-JP" altLang="en-US" sz="8000" dirty="0">
                <a:latin typeface="NCGothic" panose="02000600000000000000" pitchFamily="50" charset="0"/>
                <a:ea typeface="MS Gothic" panose="020B0609070205080204" pitchFamily="49" charset="-128"/>
              </a:rPr>
              <a:t>）</a:t>
            </a:r>
            <a:endParaRPr kumimoji="1" lang="en-US" altLang="ja-JP" sz="8000" dirty="0">
              <a:latin typeface="NCGothic" panose="02000600000000000000" pitchFamily="50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71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221A80A-5A31-42BE-9CD6-B2AC36732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47" y="2443350"/>
            <a:ext cx="2857368" cy="2714500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DADE14B-2EE5-49E2-8991-1A2F4D37DD1F}"/>
              </a:ext>
            </a:extLst>
          </p:cNvPr>
          <p:cNvSpPr/>
          <p:nvPr/>
        </p:nvSpPr>
        <p:spPr>
          <a:xfrm>
            <a:off x="212780" y="992608"/>
            <a:ext cx="5134278" cy="1198322"/>
          </a:xfrm>
          <a:prstGeom prst="wedgeRoundRectCallout">
            <a:avLst>
              <a:gd name="adj1" fmla="val -7345"/>
              <a:gd name="adj2" fmla="val 1241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405B42-302B-4E04-801A-0848BC675393}"/>
              </a:ext>
            </a:extLst>
          </p:cNvPr>
          <p:cNvSpPr/>
          <p:nvPr/>
        </p:nvSpPr>
        <p:spPr>
          <a:xfrm>
            <a:off x="212780" y="1010116"/>
            <a:ext cx="5134278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can’t speak</a:t>
            </a:r>
          </a:p>
          <a:p>
            <a:pPr algn="r"/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English well.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6B47271-051B-4F44-A9AC-2F4483D4BD99}"/>
              </a:ext>
            </a:extLst>
          </p:cNvPr>
          <p:cNvSpPr/>
          <p:nvPr/>
        </p:nvSpPr>
        <p:spPr>
          <a:xfrm>
            <a:off x="5347058" y="842563"/>
            <a:ext cx="3744416" cy="3024336"/>
          </a:xfrm>
          <a:prstGeom prst="cloudCallout">
            <a:avLst>
              <a:gd name="adj1" fmla="val -87815"/>
              <a:gd name="adj2" fmla="val 437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3A24EC7-841F-4768-8B2C-C8FAEA3D87E7}"/>
              </a:ext>
            </a:extLst>
          </p:cNvPr>
          <p:cNvSpPr/>
          <p:nvPr/>
        </p:nvSpPr>
        <p:spPr>
          <a:xfrm>
            <a:off x="212780" y="5020769"/>
            <a:ext cx="8463676" cy="673867"/>
          </a:xfrm>
          <a:prstGeom prst="wedgeRoundRectCallout">
            <a:avLst>
              <a:gd name="adj1" fmla="val -18603"/>
              <a:gd name="adj2" fmla="val -947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5855DD2-7D0F-488B-AB80-AE828A810368}"/>
              </a:ext>
            </a:extLst>
          </p:cNvPr>
          <p:cNvSpPr/>
          <p:nvPr/>
        </p:nvSpPr>
        <p:spPr>
          <a:xfrm>
            <a:off x="539552" y="5086872"/>
            <a:ext cx="7935777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I ( </a:t>
            </a:r>
            <a:r>
              <a:rPr lang="en-US" altLang="ja-JP" sz="30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could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0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speak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 English well.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A4C81A-E2E5-4F9F-8806-614E937BA654}"/>
              </a:ext>
            </a:extLst>
          </p:cNvPr>
          <p:cNvSpPr/>
          <p:nvPr/>
        </p:nvSpPr>
        <p:spPr>
          <a:xfrm>
            <a:off x="2411760" y="5105849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could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5" name="図 14" descr="時計, 部屋 が含まれている画像&#10;&#10;自動的に生成された説明">
            <a:extLst>
              <a:ext uri="{FF2B5EF4-FFF2-40B4-BE49-F238E27FC236}">
                <a16:creationId xmlns:a16="http://schemas.microsoft.com/office/drawing/2014/main" id="{3E321B43-3726-4BF5-B089-41F626342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82374"/>
            <a:ext cx="2183808" cy="207461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15CFB12-EA1B-4950-B062-FBC9A59DD248}"/>
              </a:ext>
            </a:extLst>
          </p:cNvPr>
          <p:cNvSpPr/>
          <p:nvPr/>
        </p:nvSpPr>
        <p:spPr>
          <a:xfrm>
            <a:off x="4114999" y="5096361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speak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26B5044-BFC5-4C38-BFD4-B2574924C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22791"/>
            <a:ext cx="2561760" cy="1811085"/>
          </a:xfrm>
          <a:prstGeom prst="rect">
            <a:avLst/>
          </a:prstGeom>
        </p:spPr>
      </p:pic>
      <p:pic>
        <p:nvPicPr>
          <p:cNvPr id="18" name="図 17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4F587C9A-A47C-4E38-B214-D6C774701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26" y="3573016"/>
            <a:ext cx="1410060" cy="996869"/>
          </a:xfrm>
          <a:prstGeom prst="rect">
            <a:avLst/>
          </a:prstGeom>
        </p:spPr>
      </p:pic>
      <p:pic>
        <p:nvPicPr>
          <p:cNvPr id="20" name="図 19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053E496B-D12E-4A90-8121-BB90AFD08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64" y="2909159"/>
            <a:ext cx="2561760" cy="1811085"/>
          </a:xfrm>
          <a:prstGeom prst="rect">
            <a:avLst/>
          </a:prstGeom>
        </p:spPr>
      </p:pic>
      <p:pic>
        <p:nvPicPr>
          <p:cNvPr id="3" name="図 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2B36058-95A4-4953-A21C-6F4248964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0" y="3313924"/>
            <a:ext cx="2561760" cy="1105796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DADE14B-2EE5-49E2-8991-1A2F4D37DD1F}"/>
              </a:ext>
            </a:extLst>
          </p:cNvPr>
          <p:cNvSpPr/>
          <p:nvPr/>
        </p:nvSpPr>
        <p:spPr>
          <a:xfrm>
            <a:off x="212780" y="992608"/>
            <a:ext cx="5134278" cy="1198322"/>
          </a:xfrm>
          <a:prstGeom prst="wedgeRoundRectCallout">
            <a:avLst>
              <a:gd name="adj1" fmla="val -7345"/>
              <a:gd name="adj2" fmla="val 1241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405B42-302B-4E04-801A-0848BC675393}"/>
              </a:ext>
            </a:extLst>
          </p:cNvPr>
          <p:cNvSpPr/>
          <p:nvPr/>
        </p:nvSpPr>
        <p:spPr>
          <a:xfrm>
            <a:off x="492954" y="1083937"/>
            <a:ext cx="435922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There is not a movie theater in this town.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6B47271-051B-4F44-A9AC-2F4483D4BD99}"/>
              </a:ext>
            </a:extLst>
          </p:cNvPr>
          <p:cNvSpPr/>
          <p:nvPr/>
        </p:nvSpPr>
        <p:spPr>
          <a:xfrm>
            <a:off x="5394663" y="744323"/>
            <a:ext cx="3744416" cy="3024336"/>
          </a:xfrm>
          <a:prstGeom prst="cloudCallout">
            <a:avLst>
              <a:gd name="adj1" fmla="val -114132"/>
              <a:gd name="adj2" fmla="val 411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3A24EC7-841F-4768-8B2C-C8FAEA3D87E7}"/>
              </a:ext>
            </a:extLst>
          </p:cNvPr>
          <p:cNvSpPr/>
          <p:nvPr/>
        </p:nvSpPr>
        <p:spPr>
          <a:xfrm>
            <a:off x="490993" y="5106263"/>
            <a:ext cx="8463676" cy="1198322"/>
          </a:xfrm>
          <a:prstGeom prst="wedgeRoundRectCallout">
            <a:avLst>
              <a:gd name="adj1" fmla="val -23323"/>
              <a:gd name="adj2" fmla="val -806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5855DD2-7D0F-488B-AB80-AE828A810368}"/>
              </a:ext>
            </a:extLst>
          </p:cNvPr>
          <p:cNvSpPr/>
          <p:nvPr/>
        </p:nvSpPr>
        <p:spPr>
          <a:xfrm>
            <a:off x="746564" y="5280650"/>
            <a:ext cx="7935777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30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0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were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 </a:t>
            </a:r>
          </a:p>
          <a:p>
            <a:pPr algn="r"/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a movie theater in this town.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A4C81A-E2E5-4F9F-8806-614E937BA654}"/>
              </a:ext>
            </a:extLst>
          </p:cNvPr>
          <p:cNvSpPr/>
          <p:nvPr/>
        </p:nvSpPr>
        <p:spPr>
          <a:xfrm>
            <a:off x="2379354" y="5297128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there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15CFB12-EA1B-4950-B062-FBC9A59DD248}"/>
              </a:ext>
            </a:extLst>
          </p:cNvPr>
          <p:cNvSpPr/>
          <p:nvPr/>
        </p:nvSpPr>
        <p:spPr>
          <a:xfrm>
            <a:off x="4012144" y="5311394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were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図 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B3C13337-694F-4F00-B1D0-54FEB81D2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56" y="1246410"/>
            <a:ext cx="2561760" cy="1811085"/>
          </a:xfrm>
          <a:prstGeom prst="rect">
            <a:avLst/>
          </a:prstGeom>
        </p:spPr>
      </p:pic>
      <p:pic>
        <p:nvPicPr>
          <p:cNvPr id="15" name="Picture 18" descr="C:\Users\KASUGA_Hideki\AppData\Local\Microsoft\Windows\Temporary Internet Files\Content.IE5\NVS1ATHJ\MC900349131[1].wmf">
            <a:extLst>
              <a:ext uri="{FF2B5EF4-FFF2-40B4-BE49-F238E27FC236}">
                <a16:creationId xmlns:a16="http://schemas.microsoft.com/office/drawing/2014/main" id="{F2E22007-D7FD-438D-835C-360D6769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03649" y="2997837"/>
            <a:ext cx="1217151" cy="1741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0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DADE14B-2EE5-49E2-8991-1A2F4D37DD1F}"/>
              </a:ext>
            </a:extLst>
          </p:cNvPr>
          <p:cNvSpPr/>
          <p:nvPr/>
        </p:nvSpPr>
        <p:spPr>
          <a:xfrm>
            <a:off x="212780" y="1340768"/>
            <a:ext cx="5134278" cy="850162"/>
          </a:xfrm>
          <a:prstGeom prst="wedgeRoundRectCallout">
            <a:avLst>
              <a:gd name="adj1" fmla="val -7345"/>
              <a:gd name="adj2" fmla="val 1241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405B42-302B-4E04-801A-0848BC675393}"/>
              </a:ext>
            </a:extLst>
          </p:cNvPr>
          <p:cNvSpPr/>
          <p:nvPr/>
        </p:nvSpPr>
        <p:spPr>
          <a:xfrm>
            <a:off x="395536" y="1423888"/>
            <a:ext cx="513427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can’t play the guitar.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6B47271-051B-4F44-A9AC-2F4483D4BD99}"/>
              </a:ext>
            </a:extLst>
          </p:cNvPr>
          <p:cNvSpPr/>
          <p:nvPr/>
        </p:nvSpPr>
        <p:spPr>
          <a:xfrm>
            <a:off x="5394663" y="744323"/>
            <a:ext cx="3744416" cy="3024336"/>
          </a:xfrm>
          <a:prstGeom prst="cloudCallout">
            <a:avLst>
              <a:gd name="adj1" fmla="val -113895"/>
              <a:gd name="adj2" fmla="val 329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3A24EC7-841F-4768-8B2C-C8FAEA3D87E7}"/>
              </a:ext>
            </a:extLst>
          </p:cNvPr>
          <p:cNvSpPr/>
          <p:nvPr/>
        </p:nvSpPr>
        <p:spPr>
          <a:xfrm>
            <a:off x="395536" y="5045914"/>
            <a:ext cx="8463676" cy="673867"/>
          </a:xfrm>
          <a:prstGeom prst="wedgeRoundRectCallout">
            <a:avLst>
              <a:gd name="adj1" fmla="val -18603"/>
              <a:gd name="adj2" fmla="val -947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5855DD2-7D0F-488B-AB80-AE828A810368}"/>
              </a:ext>
            </a:extLst>
          </p:cNvPr>
          <p:cNvSpPr/>
          <p:nvPr/>
        </p:nvSpPr>
        <p:spPr>
          <a:xfrm>
            <a:off x="539552" y="5086872"/>
            <a:ext cx="7935777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wish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 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could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 the guitar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A4C81A-E2E5-4F9F-8806-614E937BA654}"/>
              </a:ext>
            </a:extLst>
          </p:cNvPr>
          <p:cNvSpPr/>
          <p:nvPr/>
        </p:nvSpPr>
        <p:spPr>
          <a:xfrm>
            <a:off x="1115616" y="5086872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</a:t>
            </a:r>
            <a:endParaRPr lang="ja-JP" altLang="en-US" sz="30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15CFB12-EA1B-4950-B062-FBC9A59DD248}"/>
              </a:ext>
            </a:extLst>
          </p:cNvPr>
          <p:cNvSpPr/>
          <p:nvPr/>
        </p:nvSpPr>
        <p:spPr>
          <a:xfrm>
            <a:off x="2955771" y="5086872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could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2" descr="C:\Users\秀紀\AppData\Local\Microsoft\Windows\INetCache\IE\FFHURZDK\MC900349141[1].wmf">
            <a:extLst>
              <a:ext uri="{FF2B5EF4-FFF2-40B4-BE49-F238E27FC236}">
                <a16:creationId xmlns:a16="http://schemas.microsoft.com/office/drawing/2014/main" id="{15938E85-B816-47B9-B268-E947758E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330" y="2881921"/>
            <a:ext cx="1431036" cy="1863547"/>
          </a:xfrm>
          <a:prstGeom prst="rect">
            <a:avLst/>
          </a:prstGeom>
          <a:noFill/>
        </p:spPr>
      </p:pic>
      <p:pic>
        <p:nvPicPr>
          <p:cNvPr id="4" name="図 3" descr="ギターを弾いている男性のイラスト&#10;&#10;中程度の精度で自動的に生成された説明">
            <a:extLst>
              <a:ext uri="{FF2B5EF4-FFF2-40B4-BE49-F238E27FC236}">
                <a16:creationId xmlns:a16="http://schemas.microsoft.com/office/drawing/2014/main" id="{13E36711-D335-43EA-81A0-FD1E241F0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81" y="1010116"/>
            <a:ext cx="1578560" cy="242088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37A1C28-FA94-4374-8919-DA4617681F42}"/>
              </a:ext>
            </a:extLst>
          </p:cNvPr>
          <p:cNvSpPr/>
          <p:nvPr/>
        </p:nvSpPr>
        <p:spPr>
          <a:xfrm>
            <a:off x="4668187" y="5066264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  <p:bldP spid="13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221A80A-5A31-42BE-9CD6-B2AC36732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34" y="2658298"/>
            <a:ext cx="2857368" cy="2284291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DADE14B-2EE5-49E2-8991-1A2F4D37DD1F}"/>
              </a:ext>
            </a:extLst>
          </p:cNvPr>
          <p:cNvSpPr/>
          <p:nvPr/>
        </p:nvSpPr>
        <p:spPr>
          <a:xfrm>
            <a:off x="212780" y="992608"/>
            <a:ext cx="5134278" cy="1198322"/>
          </a:xfrm>
          <a:prstGeom prst="wedgeRoundRectCallout">
            <a:avLst>
              <a:gd name="adj1" fmla="val -24982"/>
              <a:gd name="adj2" fmla="val 1175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405B42-302B-4E04-801A-0848BC675393}"/>
              </a:ext>
            </a:extLst>
          </p:cNvPr>
          <p:cNvSpPr/>
          <p:nvPr/>
        </p:nvSpPr>
        <p:spPr>
          <a:xfrm>
            <a:off x="212780" y="1010116"/>
            <a:ext cx="5134278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We don’t speak</a:t>
            </a:r>
          </a:p>
          <a:p>
            <a:pPr algn="r"/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the same language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6B47271-051B-4F44-A9AC-2F4483D4BD99}"/>
              </a:ext>
            </a:extLst>
          </p:cNvPr>
          <p:cNvSpPr/>
          <p:nvPr/>
        </p:nvSpPr>
        <p:spPr>
          <a:xfrm>
            <a:off x="5347058" y="842563"/>
            <a:ext cx="3744416" cy="3024336"/>
          </a:xfrm>
          <a:prstGeom prst="cloudCallout">
            <a:avLst>
              <a:gd name="adj1" fmla="val -87815"/>
              <a:gd name="adj2" fmla="val 437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E321B43-3726-4BF5-B089-41F626342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176" y="1282374"/>
            <a:ext cx="2183808" cy="2074617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CDB27049-F17B-456B-97D4-CFCE4D00D2DC}"/>
              </a:ext>
            </a:extLst>
          </p:cNvPr>
          <p:cNvSpPr/>
          <p:nvPr/>
        </p:nvSpPr>
        <p:spPr>
          <a:xfrm>
            <a:off x="395536" y="5045914"/>
            <a:ext cx="7704856" cy="1015663"/>
          </a:xfrm>
          <a:prstGeom prst="wedgeRoundRectCallout">
            <a:avLst>
              <a:gd name="adj1" fmla="val -34321"/>
              <a:gd name="adj2" fmla="val -894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16E83C8-534E-48F8-B60B-B5E883D73FC4}"/>
              </a:ext>
            </a:extLst>
          </p:cNvPr>
          <p:cNvSpPr/>
          <p:nvPr/>
        </p:nvSpPr>
        <p:spPr>
          <a:xfrm>
            <a:off x="539553" y="5086872"/>
            <a:ext cx="741682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wish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spoke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 </a:t>
            </a:r>
          </a:p>
          <a:p>
            <a:pPr algn="r"/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the same language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99F2660-B0CD-4795-AC75-7C9A9A7374EC}"/>
              </a:ext>
            </a:extLst>
          </p:cNvPr>
          <p:cNvSpPr/>
          <p:nvPr/>
        </p:nvSpPr>
        <p:spPr>
          <a:xfrm>
            <a:off x="1115616" y="5086872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</a:t>
            </a:r>
            <a:endParaRPr lang="ja-JP" altLang="en-US" sz="30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5A6D28-7AF9-4939-B5E6-2EA7D3EBAC0C}"/>
              </a:ext>
            </a:extLst>
          </p:cNvPr>
          <p:cNvSpPr/>
          <p:nvPr/>
        </p:nvSpPr>
        <p:spPr>
          <a:xfrm>
            <a:off x="2665264" y="5087954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we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F09FB9B-DAB0-404E-8C90-1DB1215230CF}"/>
              </a:ext>
            </a:extLst>
          </p:cNvPr>
          <p:cNvSpPr/>
          <p:nvPr/>
        </p:nvSpPr>
        <p:spPr>
          <a:xfrm>
            <a:off x="3779912" y="5085790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spoke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4" grpId="0" animBg="1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6B47271-051B-4F44-A9AC-2F4483D4BD99}"/>
              </a:ext>
            </a:extLst>
          </p:cNvPr>
          <p:cNvSpPr/>
          <p:nvPr/>
        </p:nvSpPr>
        <p:spPr>
          <a:xfrm>
            <a:off x="5347058" y="842563"/>
            <a:ext cx="3744416" cy="3024336"/>
          </a:xfrm>
          <a:prstGeom prst="cloudCallout">
            <a:avLst>
              <a:gd name="adj1" fmla="val -87815"/>
              <a:gd name="adj2" fmla="val 437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E321B43-3726-4BF5-B089-41F626342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0771" y="1282374"/>
            <a:ext cx="2074617" cy="2074617"/>
          </a:xfrm>
          <a:prstGeom prst="rect">
            <a:avLst/>
          </a:prstGeom>
        </p:spPr>
      </p:pic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C7879E01-1926-47FC-83D4-E751C03C8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2416171"/>
            <a:ext cx="3051937" cy="228895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221A80A-5A31-42BE-9CD6-B2AC367321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34" y="2728930"/>
            <a:ext cx="2857368" cy="2143026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DADE14B-2EE5-49E2-8991-1A2F4D37DD1F}"/>
              </a:ext>
            </a:extLst>
          </p:cNvPr>
          <p:cNvSpPr/>
          <p:nvPr/>
        </p:nvSpPr>
        <p:spPr>
          <a:xfrm>
            <a:off x="212780" y="1471725"/>
            <a:ext cx="5134278" cy="709877"/>
          </a:xfrm>
          <a:prstGeom prst="wedgeRoundRectCallout">
            <a:avLst>
              <a:gd name="adj1" fmla="val -13224"/>
              <a:gd name="adj2" fmla="val 1247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405B42-302B-4E04-801A-0848BC675393}"/>
              </a:ext>
            </a:extLst>
          </p:cNvPr>
          <p:cNvSpPr/>
          <p:nvPr/>
        </p:nvSpPr>
        <p:spPr>
          <a:xfrm>
            <a:off x="816834" y="1506985"/>
            <a:ext cx="375516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It is rainy today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CDB27049-F17B-456B-97D4-CFCE4D00D2DC}"/>
              </a:ext>
            </a:extLst>
          </p:cNvPr>
          <p:cNvSpPr/>
          <p:nvPr/>
        </p:nvSpPr>
        <p:spPr>
          <a:xfrm>
            <a:off x="395536" y="5076266"/>
            <a:ext cx="8532233" cy="585083"/>
          </a:xfrm>
          <a:prstGeom prst="wedgeRoundRectCallout">
            <a:avLst>
              <a:gd name="adj1" fmla="val -27870"/>
              <a:gd name="adj2" fmla="val -9855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16E83C8-534E-48F8-B60B-B5E883D73FC4}"/>
              </a:ext>
            </a:extLst>
          </p:cNvPr>
          <p:cNvSpPr/>
          <p:nvPr/>
        </p:nvSpPr>
        <p:spPr>
          <a:xfrm>
            <a:off x="539552" y="5086872"/>
            <a:ext cx="8280919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wish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it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were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sunny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today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99F2660-B0CD-4795-AC75-7C9A9A7374EC}"/>
              </a:ext>
            </a:extLst>
          </p:cNvPr>
          <p:cNvSpPr/>
          <p:nvPr/>
        </p:nvSpPr>
        <p:spPr>
          <a:xfrm>
            <a:off x="1115616" y="5086872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</a:t>
            </a:r>
            <a:endParaRPr lang="ja-JP" altLang="en-US" sz="30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5A6D28-7AF9-4939-B5E6-2EA7D3EBAC0C}"/>
              </a:ext>
            </a:extLst>
          </p:cNvPr>
          <p:cNvSpPr/>
          <p:nvPr/>
        </p:nvSpPr>
        <p:spPr>
          <a:xfrm>
            <a:off x="2700507" y="5107351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it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F09FB9B-DAB0-404E-8C90-1DB1215230CF}"/>
              </a:ext>
            </a:extLst>
          </p:cNvPr>
          <p:cNvSpPr/>
          <p:nvPr/>
        </p:nvSpPr>
        <p:spPr>
          <a:xfrm>
            <a:off x="3498241" y="5086872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were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1D03DD-14B8-4E39-9F74-F6B0A8A53361}"/>
              </a:ext>
            </a:extLst>
          </p:cNvPr>
          <p:cNvSpPr/>
          <p:nvPr/>
        </p:nvSpPr>
        <p:spPr>
          <a:xfrm>
            <a:off x="5088063" y="5076266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sunny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/>
      <p:bldP spid="14" grpId="0" animBg="1"/>
      <p:bldP spid="17" grpId="0"/>
      <p:bldP spid="18" grpId="0"/>
      <p:bldP spid="19" grpId="0"/>
      <p:bldP spid="2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43">
            <a:extLst>
              <a:ext uri="{FF2B5EF4-FFF2-40B4-BE49-F238E27FC236}">
                <a16:creationId xmlns:a16="http://schemas.microsoft.com/office/drawing/2014/main" id="{C2BBDAFC-C53D-451F-BC9D-A161A3820928}"/>
              </a:ext>
            </a:extLst>
          </p:cNvPr>
          <p:cNvSpPr/>
          <p:nvPr/>
        </p:nvSpPr>
        <p:spPr>
          <a:xfrm>
            <a:off x="8394" y="3545061"/>
            <a:ext cx="9135606" cy="3312939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97019882-5CF5-4E28-B91C-4093754B99D4}"/>
              </a:ext>
            </a:extLst>
          </p:cNvPr>
          <p:cNvSpPr/>
          <p:nvPr/>
        </p:nvSpPr>
        <p:spPr>
          <a:xfrm>
            <a:off x="1608227" y="2695303"/>
            <a:ext cx="6695727" cy="709568"/>
          </a:xfrm>
          <a:prstGeom prst="wedgeRoundRectCallout">
            <a:avLst>
              <a:gd name="adj1" fmla="val -51178"/>
              <a:gd name="adj2" fmla="val -1313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27EAECF-CBB9-4D37-87C9-6C29E8D49ED4}"/>
              </a:ext>
            </a:extLst>
          </p:cNvPr>
          <p:cNvSpPr/>
          <p:nvPr/>
        </p:nvSpPr>
        <p:spPr>
          <a:xfrm>
            <a:off x="0" y="24108"/>
            <a:ext cx="313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Century Schoolbook" panose="02040604050505020304" pitchFamily="18" charset="0"/>
              </a:rPr>
              <a:t>仮定法　</a:t>
            </a:r>
            <a:r>
              <a:rPr lang="en-US" altLang="ja-JP" sz="2400" b="1" dirty="0">
                <a:latin typeface="Century Schoolbook" panose="02040604050505020304" pitchFamily="18" charset="0"/>
              </a:rPr>
              <a:t>I wish</a:t>
            </a:r>
            <a:r>
              <a:rPr lang="ja-JP" altLang="en-US" sz="2400" b="1" dirty="0">
                <a:latin typeface="Century Schoolbook" panose="02040604050505020304" pitchFamily="18" charset="0"/>
              </a:rPr>
              <a:t>～</a:t>
            </a:r>
            <a:endParaRPr lang="en-US" altLang="ja-JP" sz="2400" b="1" dirty="0">
              <a:latin typeface="Century Schoolbook" panose="02040604050505020304" pitchFamily="18" charset="0"/>
            </a:endParaRPr>
          </a:p>
        </p:txBody>
      </p:sp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F6D09B1D-D786-4579-BE32-1AD122A64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91" y="24504"/>
            <a:ext cx="2179859" cy="186845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7C291C-90CD-4350-9FB4-16DAB4866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4" y="635161"/>
            <a:ext cx="1456523" cy="1747828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36BFD17-6EDD-40F4-9099-CAFBCB136032}"/>
              </a:ext>
            </a:extLst>
          </p:cNvPr>
          <p:cNvSpPr/>
          <p:nvPr/>
        </p:nvSpPr>
        <p:spPr>
          <a:xfrm>
            <a:off x="1610106" y="1901738"/>
            <a:ext cx="6732239" cy="673867"/>
          </a:xfrm>
          <a:prstGeom prst="wedgeRoundRectCallout">
            <a:avLst>
              <a:gd name="adj1" fmla="val -50477"/>
              <a:gd name="adj2" fmla="val -896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C5EC764-DB21-42A0-A4D0-7514D9214B8F}"/>
              </a:ext>
            </a:extLst>
          </p:cNvPr>
          <p:cNvSpPr/>
          <p:nvPr/>
        </p:nvSpPr>
        <p:spPr>
          <a:xfrm>
            <a:off x="1768878" y="1980234"/>
            <a:ext cx="619878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You don’t do your homework.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9FE622-AF0D-42AD-A4BA-FF2D35E05D25}"/>
              </a:ext>
            </a:extLst>
          </p:cNvPr>
          <p:cNvSpPr/>
          <p:nvPr/>
        </p:nvSpPr>
        <p:spPr>
          <a:xfrm>
            <a:off x="1743554" y="2793239"/>
            <a:ext cx="6578657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0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did</a:t>
            </a:r>
            <a:r>
              <a:rPr lang="ja-JP" altLang="en-US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your homework.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B43DC4C-80CD-4D59-94D3-C2BB65C8DB9A}"/>
              </a:ext>
            </a:extLst>
          </p:cNvPr>
          <p:cNvSpPr/>
          <p:nvPr/>
        </p:nvSpPr>
        <p:spPr>
          <a:xfrm>
            <a:off x="-33580" y="3542175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F86AD67-2AB8-4923-838F-39F9AAC6BC7C}"/>
              </a:ext>
            </a:extLst>
          </p:cNvPr>
          <p:cNvSpPr/>
          <p:nvPr/>
        </p:nvSpPr>
        <p:spPr>
          <a:xfrm>
            <a:off x="16788" y="3975036"/>
            <a:ext cx="91356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①ある事実に対して、「～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た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ら（なら）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いいのに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」と言うことを表すときには、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日本語の「～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た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ら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いいのに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」と同じ感覚で、次のように表します。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9FD6234-F0D6-483A-96AD-9F0AFF440C02}"/>
              </a:ext>
            </a:extLst>
          </p:cNvPr>
          <p:cNvSpPr/>
          <p:nvPr/>
        </p:nvSpPr>
        <p:spPr>
          <a:xfrm>
            <a:off x="308018" y="4626628"/>
            <a:ext cx="210023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 </a:t>
            </a:r>
            <a:endParaRPr lang="en-US" altLang="ja-JP" sz="3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7F43DCB-1531-45A4-9D2A-52B76F273F15}"/>
              </a:ext>
            </a:extLst>
          </p:cNvPr>
          <p:cNvSpPr/>
          <p:nvPr/>
        </p:nvSpPr>
        <p:spPr>
          <a:xfrm>
            <a:off x="1852315" y="4645174"/>
            <a:ext cx="63803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＋　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EFB320E-D975-4D77-A1A2-16EEB25E39B4}"/>
              </a:ext>
            </a:extLst>
          </p:cNvPr>
          <p:cNvSpPr/>
          <p:nvPr/>
        </p:nvSpPr>
        <p:spPr>
          <a:xfrm>
            <a:off x="2490353" y="4645174"/>
            <a:ext cx="6578657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主語　＋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0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動詞の過去形</a:t>
            </a:r>
            <a:r>
              <a:rPr lang="ja-JP" altLang="en-US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(…)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AE31B4D-7447-4510-A961-8D710AB8B80B}"/>
              </a:ext>
            </a:extLst>
          </p:cNvPr>
          <p:cNvSpPr/>
          <p:nvPr/>
        </p:nvSpPr>
        <p:spPr>
          <a:xfrm>
            <a:off x="-33580" y="5202485"/>
            <a:ext cx="91721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②事実表現では動詞（助動詞）の時制が現在なら、一つ前の時間の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過去形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にし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ます。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過去形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にすることで、現実とは異なっていることを表しています。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FF54F75-7646-432A-9AD9-AE52719A05B7}"/>
              </a:ext>
            </a:extLst>
          </p:cNvPr>
          <p:cNvSpPr/>
          <p:nvPr/>
        </p:nvSpPr>
        <p:spPr>
          <a:xfrm>
            <a:off x="-33580" y="5869721"/>
            <a:ext cx="91721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③動詞を過去形にしますが、「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動詞」はすべて「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were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」にします。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事実表現が「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、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」でも「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were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」です。ただし、口語では「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was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」も使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われます。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71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9FC7E-5C79-089C-FF38-D88D7DABF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7F07EF-A7D2-8781-326A-1002F70B096A}"/>
              </a:ext>
            </a:extLst>
          </p:cNvPr>
          <p:cNvSpPr txBox="1"/>
          <p:nvPr/>
        </p:nvSpPr>
        <p:spPr>
          <a:xfrm>
            <a:off x="288032" y="1340768"/>
            <a:ext cx="856793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dirty="0">
                <a:latin typeface="NCGothic" panose="02000600000000000000" pitchFamily="50" charset="0"/>
                <a:ea typeface="MS Gothic" panose="020B0609070205080204" pitchFamily="49" charset="-128"/>
              </a:rPr>
              <a:t>仮定法過去</a:t>
            </a:r>
            <a:endParaRPr kumimoji="1" lang="en-US" altLang="ja-JP" sz="11500" dirty="0">
              <a:latin typeface="NCGothic" panose="02000600000000000000" pitchFamily="50" charset="0"/>
              <a:ea typeface="MS Gothic" panose="020B0609070205080204" pitchFamily="49" charset="-128"/>
            </a:endParaRPr>
          </a:p>
          <a:p>
            <a:pPr algn="ctr"/>
            <a:r>
              <a:rPr kumimoji="1" lang="ja-JP" altLang="en-US" sz="8000" dirty="0">
                <a:latin typeface="NCGothic" panose="02000600000000000000" pitchFamily="50" charset="0"/>
                <a:ea typeface="MS Gothic" panose="020B0609070205080204" pitchFamily="49" charset="-128"/>
              </a:rPr>
              <a:t>（</a:t>
            </a:r>
            <a:r>
              <a:rPr kumimoji="1" lang="en-US" altLang="ja-JP" sz="8000" dirty="0">
                <a:latin typeface="NCGothic" panose="02000600000000000000" pitchFamily="50" charset="0"/>
                <a:ea typeface="MS Gothic" panose="020B0609070205080204" pitchFamily="49" charset="-128"/>
              </a:rPr>
              <a:t>I wish</a:t>
            </a:r>
            <a:r>
              <a:rPr kumimoji="1" lang="ja-JP" altLang="en-US" sz="8000" dirty="0">
                <a:latin typeface="NCGothic" panose="02000600000000000000" pitchFamily="50" charset="0"/>
                <a:ea typeface="MS Gothic" panose="020B0609070205080204" pitchFamily="49" charset="-128"/>
              </a:rPr>
              <a:t>）</a:t>
            </a:r>
            <a:endParaRPr kumimoji="1" lang="en-US" altLang="ja-JP" sz="8000" dirty="0">
              <a:latin typeface="NCGothic" panose="02000600000000000000" pitchFamily="50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51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F6D09B1D-D786-4579-BE32-1AD122A64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459"/>
            <a:ext cx="4082879" cy="34996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7C291C-90CD-4350-9FB4-16DAB4866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8577"/>
            <a:ext cx="2520280" cy="3024337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36BFD17-6EDD-40F4-9099-CAFBCB136032}"/>
              </a:ext>
            </a:extLst>
          </p:cNvPr>
          <p:cNvSpPr/>
          <p:nvPr/>
        </p:nvSpPr>
        <p:spPr>
          <a:xfrm>
            <a:off x="1115616" y="4628112"/>
            <a:ext cx="6732239" cy="673867"/>
          </a:xfrm>
          <a:prstGeom prst="wedgeRoundRectCallout">
            <a:avLst>
              <a:gd name="adj1" fmla="val -36645"/>
              <a:gd name="adj2" fmla="val -970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2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F6D09B1D-D786-4579-BE32-1AD122A64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459"/>
            <a:ext cx="4082879" cy="34996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7C291C-90CD-4350-9FB4-16DAB4866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8577"/>
            <a:ext cx="2520280" cy="3024337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36BFD17-6EDD-40F4-9099-CAFBCB136032}"/>
              </a:ext>
            </a:extLst>
          </p:cNvPr>
          <p:cNvSpPr/>
          <p:nvPr/>
        </p:nvSpPr>
        <p:spPr>
          <a:xfrm>
            <a:off x="1115616" y="4628112"/>
            <a:ext cx="6732239" cy="673867"/>
          </a:xfrm>
          <a:prstGeom prst="wedgeRoundRectCallout">
            <a:avLst>
              <a:gd name="adj1" fmla="val -36645"/>
              <a:gd name="adj2" fmla="val -970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C5EC764-DB21-42A0-A4D0-7514D9214B8F}"/>
              </a:ext>
            </a:extLst>
          </p:cNvPr>
          <p:cNvSpPr/>
          <p:nvPr/>
        </p:nvSpPr>
        <p:spPr>
          <a:xfrm>
            <a:off x="1274388" y="4706608"/>
            <a:ext cx="619878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You don’t do your homework.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F6D09B1D-D786-4579-BE32-1AD122A64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459"/>
            <a:ext cx="4082879" cy="34996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7C291C-90CD-4350-9FB4-16DAB4866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8577"/>
            <a:ext cx="2520280" cy="3024337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36BFD17-6EDD-40F4-9099-CAFBCB136032}"/>
              </a:ext>
            </a:extLst>
          </p:cNvPr>
          <p:cNvSpPr/>
          <p:nvPr/>
        </p:nvSpPr>
        <p:spPr>
          <a:xfrm>
            <a:off x="1205881" y="4628111"/>
            <a:ext cx="4590256" cy="673867"/>
          </a:xfrm>
          <a:prstGeom prst="wedgeRoundRectCallout">
            <a:avLst>
              <a:gd name="adj1" fmla="val -36645"/>
              <a:gd name="adj2" fmla="val -970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C99245-B09F-473F-A54E-70FCE467F9A8}"/>
              </a:ext>
            </a:extLst>
          </p:cNvPr>
          <p:cNvSpPr/>
          <p:nvPr/>
        </p:nvSpPr>
        <p:spPr>
          <a:xfrm>
            <a:off x="1382343" y="4688046"/>
            <a:ext cx="4341785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Do your homework.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F6D09B1D-D786-4579-BE32-1AD122A64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459"/>
            <a:ext cx="4082879" cy="34996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7C291C-90CD-4350-9FB4-16DAB4866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8577"/>
            <a:ext cx="2520280" cy="3024337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36BFD17-6EDD-40F4-9099-CAFBCB136032}"/>
              </a:ext>
            </a:extLst>
          </p:cNvPr>
          <p:cNvSpPr/>
          <p:nvPr/>
        </p:nvSpPr>
        <p:spPr>
          <a:xfrm>
            <a:off x="1115616" y="4628112"/>
            <a:ext cx="6732239" cy="673867"/>
          </a:xfrm>
          <a:prstGeom prst="wedgeRoundRectCallout">
            <a:avLst>
              <a:gd name="adj1" fmla="val -36645"/>
              <a:gd name="adj2" fmla="val -970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D41D6E3-973B-45BF-9A96-6115CCA87065}"/>
              </a:ext>
            </a:extLst>
          </p:cNvPr>
          <p:cNvSpPr/>
          <p:nvPr/>
        </p:nvSpPr>
        <p:spPr>
          <a:xfrm>
            <a:off x="1269198" y="4688046"/>
            <a:ext cx="6578657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0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did</a:t>
            </a:r>
            <a:r>
              <a:rPr lang="ja-JP" altLang="en-US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your homework.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2151727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NCGothic" panose="02000600000000000000" pitchFamily="50" charset="0"/>
                <a:ea typeface="MS Gothic" panose="020B0609070205080204" pitchFamily="49" charset="-128"/>
              </a:rPr>
              <a:t>事実と異なることを願望する表現</a:t>
            </a:r>
            <a:endParaRPr kumimoji="1" lang="en-US" altLang="ja-JP" sz="8000" dirty="0">
              <a:latin typeface="NCGothic" panose="02000600000000000000" pitchFamily="50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8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"/>
    </mc:Choice>
    <mc:Fallback xmlns="">
      <p:transition spd="slow" advTm="22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43">
            <a:extLst>
              <a:ext uri="{FF2B5EF4-FFF2-40B4-BE49-F238E27FC236}">
                <a16:creationId xmlns:a16="http://schemas.microsoft.com/office/drawing/2014/main" id="{C2BBDAFC-C53D-451F-BC9D-A161A3820928}"/>
              </a:ext>
            </a:extLst>
          </p:cNvPr>
          <p:cNvSpPr/>
          <p:nvPr/>
        </p:nvSpPr>
        <p:spPr>
          <a:xfrm>
            <a:off x="8394" y="3545061"/>
            <a:ext cx="9135606" cy="3312939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97019882-5CF5-4E28-B91C-4093754B99D4}"/>
              </a:ext>
            </a:extLst>
          </p:cNvPr>
          <p:cNvSpPr/>
          <p:nvPr/>
        </p:nvSpPr>
        <p:spPr>
          <a:xfrm>
            <a:off x="1608227" y="2695303"/>
            <a:ext cx="6695727" cy="709568"/>
          </a:xfrm>
          <a:prstGeom prst="wedgeRoundRectCallout">
            <a:avLst>
              <a:gd name="adj1" fmla="val -51178"/>
              <a:gd name="adj2" fmla="val -1313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27EAECF-CBB9-4D37-87C9-6C29E8D49ED4}"/>
              </a:ext>
            </a:extLst>
          </p:cNvPr>
          <p:cNvSpPr/>
          <p:nvPr/>
        </p:nvSpPr>
        <p:spPr>
          <a:xfrm>
            <a:off x="0" y="24108"/>
            <a:ext cx="313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Century Schoolbook" panose="02040604050505020304" pitchFamily="18" charset="0"/>
              </a:rPr>
              <a:t>仮定法　</a:t>
            </a:r>
            <a:r>
              <a:rPr lang="en-US" altLang="ja-JP" sz="2400" b="1" dirty="0">
                <a:latin typeface="Century Schoolbook" panose="02040604050505020304" pitchFamily="18" charset="0"/>
              </a:rPr>
              <a:t>I wish</a:t>
            </a:r>
            <a:r>
              <a:rPr lang="ja-JP" altLang="en-US" sz="2400" b="1" dirty="0">
                <a:latin typeface="Century Schoolbook" panose="02040604050505020304" pitchFamily="18" charset="0"/>
              </a:rPr>
              <a:t>～</a:t>
            </a:r>
            <a:endParaRPr lang="en-US" altLang="ja-JP" sz="2400" b="1" dirty="0">
              <a:latin typeface="Century Schoolbook" panose="02040604050505020304" pitchFamily="18" charset="0"/>
            </a:endParaRPr>
          </a:p>
        </p:txBody>
      </p:sp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F6D09B1D-D786-4579-BE32-1AD122A64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91" y="24504"/>
            <a:ext cx="2179859" cy="186845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7C291C-90CD-4350-9FB4-16DAB4866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4" y="635161"/>
            <a:ext cx="1456523" cy="1747828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36BFD17-6EDD-40F4-9099-CAFBCB136032}"/>
              </a:ext>
            </a:extLst>
          </p:cNvPr>
          <p:cNvSpPr/>
          <p:nvPr/>
        </p:nvSpPr>
        <p:spPr>
          <a:xfrm>
            <a:off x="1610106" y="1901738"/>
            <a:ext cx="6732239" cy="673867"/>
          </a:xfrm>
          <a:prstGeom prst="wedgeRoundRectCallout">
            <a:avLst>
              <a:gd name="adj1" fmla="val -50477"/>
              <a:gd name="adj2" fmla="val -896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C5EC764-DB21-42A0-A4D0-7514D9214B8F}"/>
              </a:ext>
            </a:extLst>
          </p:cNvPr>
          <p:cNvSpPr/>
          <p:nvPr/>
        </p:nvSpPr>
        <p:spPr>
          <a:xfrm>
            <a:off x="1768878" y="1980234"/>
            <a:ext cx="619878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You don’t do your homework.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9FE622-AF0D-42AD-A4BA-FF2D35E05D25}"/>
              </a:ext>
            </a:extLst>
          </p:cNvPr>
          <p:cNvSpPr/>
          <p:nvPr/>
        </p:nvSpPr>
        <p:spPr>
          <a:xfrm>
            <a:off x="1743554" y="2793239"/>
            <a:ext cx="6578657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0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did</a:t>
            </a:r>
            <a:r>
              <a:rPr lang="ja-JP" altLang="en-US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your homework.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B43DC4C-80CD-4D59-94D3-C2BB65C8DB9A}"/>
              </a:ext>
            </a:extLst>
          </p:cNvPr>
          <p:cNvSpPr/>
          <p:nvPr/>
        </p:nvSpPr>
        <p:spPr>
          <a:xfrm>
            <a:off x="-33580" y="3542175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F86AD67-2AB8-4923-838F-39F9AAC6BC7C}"/>
              </a:ext>
            </a:extLst>
          </p:cNvPr>
          <p:cNvSpPr/>
          <p:nvPr/>
        </p:nvSpPr>
        <p:spPr>
          <a:xfrm>
            <a:off x="16788" y="3975036"/>
            <a:ext cx="91356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①ある事実に対して、「～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た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ら（なら）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いいのに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」と言うことを表すときには、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日本語の「～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た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ら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いいのに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」と同じ感覚で、次のように表します。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9FD6234-F0D6-483A-96AD-9F0AFF440C02}"/>
              </a:ext>
            </a:extLst>
          </p:cNvPr>
          <p:cNvSpPr/>
          <p:nvPr/>
        </p:nvSpPr>
        <p:spPr>
          <a:xfrm>
            <a:off x="308018" y="4626628"/>
            <a:ext cx="210023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 </a:t>
            </a:r>
            <a:endParaRPr lang="en-US" altLang="ja-JP" sz="3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7F43DCB-1531-45A4-9D2A-52B76F273F15}"/>
              </a:ext>
            </a:extLst>
          </p:cNvPr>
          <p:cNvSpPr/>
          <p:nvPr/>
        </p:nvSpPr>
        <p:spPr>
          <a:xfrm>
            <a:off x="1852315" y="4645174"/>
            <a:ext cx="63803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＋　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EFB320E-D975-4D77-A1A2-16EEB25E39B4}"/>
              </a:ext>
            </a:extLst>
          </p:cNvPr>
          <p:cNvSpPr/>
          <p:nvPr/>
        </p:nvSpPr>
        <p:spPr>
          <a:xfrm>
            <a:off x="2490353" y="4645174"/>
            <a:ext cx="6578657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主語　＋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0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動詞の過去形</a:t>
            </a:r>
            <a:r>
              <a:rPr lang="ja-JP" altLang="en-US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(…)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AE31B4D-7447-4510-A961-8D710AB8B80B}"/>
              </a:ext>
            </a:extLst>
          </p:cNvPr>
          <p:cNvSpPr/>
          <p:nvPr/>
        </p:nvSpPr>
        <p:spPr>
          <a:xfrm>
            <a:off x="-33580" y="5202485"/>
            <a:ext cx="91721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②事実表現では動詞（助動詞）の時制が現在なら、一つ前の時間の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過去形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にし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ます。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過去形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にすることで、現実とは異なっていることを表しています。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FF54F75-7646-432A-9AD9-AE52719A05B7}"/>
              </a:ext>
            </a:extLst>
          </p:cNvPr>
          <p:cNvSpPr/>
          <p:nvPr/>
        </p:nvSpPr>
        <p:spPr>
          <a:xfrm>
            <a:off x="-33580" y="5869721"/>
            <a:ext cx="91721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③動詞を過去形にしますが、「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動詞」はすべて「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were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」にします。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事実表現が「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、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」でも「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were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」です。ただし、口語では「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was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」も使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われます。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1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1" grpId="0" animBg="1"/>
      <p:bldP spid="12" grpId="0"/>
      <p:bldP spid="17" grpId="0"/>
      <p:bldP spid="23" grpId="0"/>
      <p:bldP spid="24" grpId="0"/>
      <p:bldP spid="25" grpId="0"/>
      <p:bldP spid="21" grpId="0"/>
      <p:bldP spid="27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2151727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NCGothic" panose="02000600000000000000" pitchFamily="50" charset="0"/>
                <a:ea typeface="MS Gothic" panose="020B0609070205080204" pitchFamily="49" charset="-128"/>
              </a:rPr>
              <a:t>事実と異なることを願望する表現</a:t>
            </a:r>
            <a:endParaRPr kumimoji="1" lang="en-US" altLang="ja-JP" sz="8000" dirty="0">
              <a:latin typeface="NCGothic" panose="02000600000000000000" pitchFamily="50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7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"/>
    </mc:Choice>
    <mc:Fallback xmlns="">
      <p:transition spd="slow" advTm="22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ノートパソコン, 花 が含まれている画像&#10;&#10;自動的に生成された説明">
            <a:extLst>
              <a:ext uri="{FF2B5EF4-FFF2-40B4-BE49-F238E27FC236}">
                <a16:creationId xmlns:a16="http://schemas.microsoft.com/office/drawing/2014/main" id="{05867DA9-A97D-4CEF-ADBE-2D79D4ABA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32999"/>
            <a:ext cx="6195040" cy="4672983"/>
          </a:xfrm>
          <a:prstGeom prst="rect">
            <a:avLst/>
          </a:prstGeom>
        </p:spPr>
      </p:pic>
      <p:pic>
        <p:nvPicPr>
          <p:cNvPr id="6" name="Picture 15" descr="C:\Users\秀紀\AppData\Local\Microsoft\Windows\INetCache\IE\5FT45V8T\MC900359657[1].wmf">
            <a:extLst>
              <a:ext uri="{FF2B5EF4-FFF2-40B4-BE49-F238E27FC236}">
                <a16:creationId xmlns:a16="http://schemas.microsoft.com/office/drawing/2014/main" id="{14D689A6-4EEB-497E-818B-DF523016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31840" y="3573016"/>
            <a:ext cx="930125" cy="1152128"/>
          </a:xfrm>
          <a:prstGeom prst="rect">
            <a:avLst/>
          </a:prstGeom>
          <a:noFill/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DADE14B-2EE5-49E2-8991-1A2F4D37DD1F}"/>
              </a:ext>
            </a:extLst>
          </p:cNvPr>
          <p:cNvSpPr/>
          <p:nvPr/>
        </p:nvSpPr>
        <p:spPr>
          <a:xfrm>
            <a:off x="179512" y="2531562"/>
            <a:ext cx="3434985" cy="673867"/>
          </a:xfrm>
          <a:prstGeom prst="wedgeRoundRectCallout">
            <a:avLst>
              <a:gd name="adj1" fmla="val 38460"/>
              <a:gd name="adj2" fmla="val 11456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405B42-302B-4E04-801A-0848BC675393}"/>
              </a:ext>
            </a:extLst>
          </p:cNvPr>
          <p:cNvSpPr/>
          <p:nvPr/>
        </p:nvSpPr>
        <p:spPr>
          <a:xfrm>
            <a:off x="338284" y="2610058"/>
            <a:ext cx="358564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live in Japan.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6B47271-051B-4F44-A9AC-2F4483D4BD99}"/>
              </a:ext>
            </a:extLst>
          </p:cNvPr>
          <p:cNvSpPr/>
          <p:nvPr/>
        </p:nvSpPr>
        <p:spPr>
          <a:xfrm>
            <a:off x="5347058" y="842563"/>
            <a:ext cx="3744416" cy="3024336"/>
          </a:xfrm>
          <a:prstGeom prst="cloudCallout">
            <a:avLst>
              <a:gd name="adj1" fmla="val -87815"/>
              <a:gd name="adj2" fmla="val 437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木, 暗い が含まれている画像&#10;&#10;自動的に生成された説明">
            <a:extLst>
              <a:ext uri="{FF2B5EF4-FFF2-40B4-BE49-F238E27FC236}">
                <a16:creationId xmlns:a16="http://schemas.microsoft.com/office/drawing/2014/main" id="{1F485B57-F6B1-49D2-884C-0FF90BD7A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89" y="814070"/>
            <a:ext cx="3434984" cy="3434984"/>
          </a:xfrm>
          <a:prstGeom prst="rect">
            <a:avLst/>
          </a:prstGeom>
        </p:spPr>
      </p:pic>
      <p:pic>
        <p:nvPicPr>
          <p:cNvPr id="10" name="Picture 15" descr="C:\Users\秀紀\AppData\Local\Microsoft\Windows\INetCache\IE\5FT45V8T\MC900359657[1].wmf">
            <a:extLst>
              <a:ext uri="{FF2B5EF4-FFF2-40B4-BE49-F238E27FC236}">
                <a16:creationId xmlns:a16="http://schemas.microsoft.com/office/drawing/2014/main" id="{CF2FF1ED-F390-404E-9CE5-0436004C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4572" y="1844824"/>
            <a:ext cx="955375" cy="1089472"/>
          </a:xfrm>
          <a:prstGeom prst="rect">
            <a:avLst/>
          </a:prstGeom>
          <a:noFill/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3A24EC7-841F-4768-8B2C-C8FAEA3D87E7}"/>
              </a:ext>
            </a:extLst>
          </p:cNvPr>
          <p:cNvSpPr/>
          <p:nvPr/>
        </p:nvSpPr>
        <p:spPr>
          <a:xfrm>
            <a:off x="1423521" y="5109190"/>
            <a:ext cx="6048672" cy="673867"/>
          </a:xfrm>
          <a:prstGeom prst="wedgeRoundRectCallout">
            <a:avLst>
              <a:gd name="adj1" fmla="val -15367"/>
              <a:gd name="adj2" fmla="val -986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5855DD2-7D0F-488B-AB80-AE828A810368}"/>
              </a:ext>
            </a:extLst>
          </p:cNvPr>
          <p:cNvSpPr/>
          <p:nvPr/>
        </p:nvSpPr>
        <p:spPr>
          <a:xfrm>
            <a:off x="1446915" y="5109190"/>
            <a:ext cx="6123032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wish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I ( </a:t>
            </a:r>
            <a:r>
              <a:rPr lang="en-US" altLang="ja-JP" sz="30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lived</a:t>
            </a:r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 in America.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A4C81A-E2E5-4F9F-8806-614E937BA654}"/>
              </a:ext>
            </a:extLst>
          </p:cNvPr>
          <p:cNvSpPr/>
          <p:nvPr/>
        </p:nvSpPr>
        <p:spPr>
          <a:xfrm>
            <a:off x="3413893" y="5132445"/>
            <a:ext cx="129614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liv</a:t>
            </a:r>
            <a:r>
              <a:rPr lang="en-US" altLang="ja-JP" sz="30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ed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508</Words>
  <Application>Microsoft Office PowerPoint</Application>
  <PresentationFormat>画面に合わせる (4:3)</PresentationFormat>
  <Paragraphs>77</Paragraphs>
  <Slides>16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Schoolbook</vt:lpstr>
      <vt:lpstr>NCGothic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219</cp:revision>
  <dcterms:created xsi:type="dcterms:W3CDTF">2011-06-01T15:20:16Z</dcterms:created>
  <dcterms:modified xsi:type="dcterms:W3CDTF">2025-08-13T03:22:36Z</dcterms:modified>
</cp:coreProperties>
</file>