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handoutMasterIdLst>
    <p:handoutMasterId r:id="rId17"/>
  </p:handoutMasterIdLst>
  <p:sldIdLst>
    <p:sldId id="444" r:id="rId2"/>
    <p:sldId id="454" r:id="rId3"/>
    <p:sldId id="460" r:id="rId4"/>
    <p:sldId id="461" r:id="rId5"/>
    <p:sldId id="381" r:id="rId6"/>
    <p:sldId id="463" r:id="rId7"/>
    <p:sldId id="466" r:id="rId8"/>
    <p:sldId id="467" r:id="rId9"/>
    <p:sldId id="468" r:id="rId10"/>
    <p:sldId id="469" r:id="rId11"/>
    <p:sldId id="473" r:id="rId12"/>
    <p:sldId id="474" r:id="rId13"/>
    <p:sldId id="470" r:id="rId14"/>
    <p:sldId id="471" r:id="rId15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2" autoAdjust="0"/>
    <p:restoredTop sz="83608" autoAdjust="0"/>
  </p:normalViewPr>
  <p:slideViewPr>
    <p:cSldViewPr>
      <p:cViewPr varScale="1">
        <p:scale>
          <a:sx n="92" d="100"/>
          <a:sy n="92" d="100"/>
        </p:scale>
        <p:origin x="213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975A6-CE76-4943-84C9-50235893A108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1FED-01B1-4D6F-9CF8-921EBDD5A21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26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7CE30-1791-49D9-A0F6-211D7FC541CC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2445F-6D6D-4F92-8C62-BF066522883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65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50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162F4-A02F-4536-AA9D-7FC289793B1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12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66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42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80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21F0-C3CB-4E40-98A4-00932A23C780}" type="datetimeFigureOut">
              <a:rPr kumimoji="1" lang="ja-JP" altLang="en-US" smtClean="0"/>
              <a:pPr/>
              <a:t>2025/8/14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43A0-ABC3-4D61-9125-1BB3A4174F2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321004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dirty="0">
                <a:latin typeface="NCGothic" panose="02000600000000000000" pitchFamily="50" charset="0"/>
                <a:ea typeface="MS Gothic" panose="020B0609070205080204" pitchFamily="49" charset="-128"/>
              </a:rPr>
              <a:t>仮定法（</a:t>
            </a:r>
            <a:r>
              <a:rPr kumimoji="1" lang="en-US" altLang="ja-JP" sz="11500">
                <a:latin typeface="NCGothic" panose="02000600000000000000" pitchFamily="50" charset="0"/>
                <a:ea typeface="MS Gothic" panose="020B0609070205080204" pitchFamily="49" charset="-128"/>
              </a:rPr>
              <a:t>if</a:t>
            </a:r>
            <a:r>
              <a:rPr kumimoji="1" lang="ja-JP" altLang="en-US" sz="11500">
                <a:latin typeface="NCGothic" panose="02000600000000000000" pitchFamily="50" charset="0"/>
                <a:ea typeface="MS Gothic" panose="020B0609070205080204" pitchFamily="49" charset="-128"/>
              </a:rPr>
              <a:t>）</a:t>
            </a:r>
            <a:endParaRPr kumimoji="1" lang="en-US" altLang="ja-JP" sz="11500" dirty="0">
              <a:latin typeface="NCGothic" panose="020006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71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652D985-329B-48CF-AD81-2C2EC1634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156" y="1261281"/>
            <a:ext cx="4301640" cy="4301640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212780" y="448654"/>
            <a:ext cx="5134278" cy="1198322"/>
          </a:xfrm>
          <a:prstGeom prst="wedgeRoundRectCallout">
            <a:avLst>
              <a:gd name="adj1" fmla="val 4938"/>
              <a:gd name="adj2" fmla="val 952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212780" y="461535"/>
            <a:ext cx="513427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I don’t like English.</a:t>
            </a: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4629579" y="1123413"/>
            <a:ext cx="4301641" cy="3356758"/>
          </a:xfrm>
          <a:prstGeom prst="cloudCallout">
            <a:avLst>
              <a:gd name="adj1" fmla="val -71200"/>
              <a:gd name="adj2" fmla="val 105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3A24EC7-841F-4768-8B2C-C8FAEA3D87E7}"/>
              </a:ext>
            </a:extLst>
          </p:cNvPr>
          <p:cNvSpPr/>
          <p:nvPr/>
        </p:nvSpPr>
        <p:spPr>
          <a:xfrm>
            <a:off x="106390" y="4872850"/>
            <a:ext cx="8931220" cy="1088689"/>
          </a:xfrm>
          <a:prstGeom prst="wedgeRoundRectCallout">
            <a:avLst>
              <a:gd name="adj1" fmla="val -21074"/>
              <a:gd name="adj2" fmla="val -1030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855DD2-7D0F-488B-AB80-AE828A810368}"/>
              </a:ext>
            </a:extLst>
          </p:cNvPr>
          <p:cNvSpPr/>
          <p:nvPr/>
        </p:nvSpPr>
        <p:spPr>
          <a:xfrm>
            <a:off x="244266" y="4946884"/>
            <a:ext cx="655272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If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liked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English,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A4C81A-E2E5-4F9F-8806-614E937BA654}"/>
              </a:ext>
            </a:extLst>
          </p:cNvPr>
          <p:cNvSpPr/>
          <p:nvPr/>
        </p:nvSpPr>
        <p:spPr>
          <a:xfrm>
            <a:off x="1835696" y="4925629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liked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E2FA09E-C45D-4A93-865B-E780FE14C84A}"/>
              </a:ext>
            </a:extLst>
          </p:cNvPr>
          <p:cNvSpPr/>
          <p:nvPr/>
        </p:nvSpPr>
        <p:spPr>
          <a:xfrm>
            <a:off x="3419872" y="5353972"/>
            <a:ext cx="597666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could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study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harder.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D03CCC-A1EB-4E0E-9DF2-597324700D64}"/>
              </a:ext>
            </a:extLst>
          </p:cNvPr>
          <p:cNvSpPr/>
          <p:nvPr/>
        </p:nvSpPr>
        <p:spPr>
          <a:xfrm>
            <a:off x="899592" y="996210"/>
            <a:ext cx="4301640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can’t study harder.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0C54754-CEE1-4E10-9FE1-828B7074E977}"/>
              </a:ext>
            </a:extLst>
          </p:cNvPr>
          <p:cNvSpPr/>
          <p:nvPr/>
        </p:nvSpPr>
        <p:spPr>
          <a:xfrm>
            <a:off x="3994283" y="5353972"/>
            <a:ext cx="14826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could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8AC5721-2B6B-45B6-BB60-A7389A457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2305"/>
          <a:stretch/>
        </p:blipFill>
        <p:spPr>
          <a:xfrm>
            <a:off x="4841878" y="1028414"/>
            <a:ext cx="3402530" cy="324566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810163C-3D60-418B-9D2B-A5E980A797FB}"/>
              </a:ext>
            </a:extLst>
          </p:cNvPr>
          <p:cNvSpPr/>
          <p:nvPr/>
        </p:nvSpPr>
        <p:spPr>
          <a:xfrm>
            <a:off x="475663" y="4958329"/>
            <a:ext cx="742192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endParaRPr lang="ja-JP" altLang="en-US" sz="30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2CE5877-4903-498C-96F5-861854DD9261}"/>
              </a:ext>
            </a:extLst>
          </p:cNvPr>
          <p:cNvSpPr/>
          <p:nvPr/>
        </p:nvSpPr>
        <p:spPr>
          <a:xfrm>
            <a:off x="5713022" y="5371848"/>
            <a:ext cx="14826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study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  <p:bldP spid="16" grpId="0"/>
      <p:bldP spid="22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5F535-6527-CEF6-6DB4-661E182DD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CEAF0AC-3664-DE30-3113-80E6286CA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22347" r="31165" b="25884"/>
          <a:stretch>
            <a:fillRect/>
          </a:stretch>
        </p:blipFill>
        <p:spPr>
          <a:xfrm>
            <a:off x="1712678" y="2112899"/>
            <a:ext cx="1683351" cy="2181575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3445CF63-316C-564E-304E-01DE14D3EB61}"/>
              </a:ext>
            </a:extLst>
          </p:cNvPr>
          <p:cNvSpPr/>
          <p:nvPr/>
        </p:nvSpPr>
        <p:spPr>
          <a:xfrm>
            <a:off x="212780" y="-11445"/>
            <a:ext cx="6099986" cy="1858267"/>
          </a:xfrm>
          <a:prstGeom prst="wedgeRoundRectCallout">
            <a:avLst>
              <a:gd name="adj1" fmla="val 1569"/>
              <a:gd name="adj2" fmla="val 830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E8B823-8197-B966-952A-33DFD4FD6D55}"/>
              </a:ext>
            </a:extLst>
          </p:cNvPr>
          <p:cNvSpPr/>
          <p:nvPr/>
        </p:nvSpPr>
        <p:spPr>
          <a:xfrm>
            <a:off x="212780" y="461535"/>
            <a:ext cx="513427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I am short.</a:t>
            </a: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8433BBD5-78EA-CEDC-7360-947E33ED0D31}"/>
              </a:ext>
            </a:extLst>
          </p:cNvPr>
          <p:cNvSpPr/>
          <p:nvPr/>
        </p:nvSpPr>
        <p:spPr>
          <a:xfrm>
            <a:off x="4481050" y="1595689"/>
            <a:ext cx="4301641" cy="3356758"/>
          </a:xfrm>
          <a:prstGeom prst="cloudCallout">
            <a:avLst>
              <a:gd name="adj1" fmla="val -79560"/>
              <a:gd name="adj2" fmla="val -685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1FF88C99-75CB-7F5A-1036-DB58C3304AA5}"/>
              </a:ext>
            </a:extLst>
          </p:cNvPr>
          <p:cNvSpPr/>
          <p:nvPr/>
        </p:nvSpPr>
        <p:spPr>
          <a:xfrm>
            <a:off x="106390" y="4872850"/>
            <a:ext cx="8931220" cy="1088689"/>
          </a:xfrm>
          <a:prstGeom prst="wedgeRoundRectCallout">
            <a:avLst>
              <a:gd name="adj1" fmla="val -21074"/>
              <a:gd name="adj2" fmla="val -1030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4AE924-3591-0B38-4089-13AADBB60C86}"/>
              </a:ext>
            </a:extLst>
          </p:cNvPr>
          <p:cNvSpPr/>
          <p:nvPr/>
        </p:nvSpPr>
        <p:spPr>
          <a:xfrm>
            <a:off x="228919" y="4885940"/>
            <a:ext cx="655272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If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liked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taller,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32D165D-A2A1-BCC1-1D08-8C060958E589}"/>
              </a:ext>
            </a:extLst>
          </p:cNvPr>
          <p:cNvSpPr/>
          <p:nvPr/>
        </p:nvSpPr>
        <p:spPr>
          <a:xfrm>
            <a:off x="1811853" y="4906898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were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C46E21C-3D69-912C-A47B-986BD1F86413}"/>
              </a:ext>
            </a:extLst>
          </p:cNvPr>
          <p:cNvSpPr/>
          <p:nvPr/>
        </p:nvSpPr>
        <p:spPr>
          <a:xfrm>
            <a:off x="1587128" y="5353972"/>
            <a:ext cx="78094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could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study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basketball better.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B58BC49-3384-F9BC-2F1B-ABD5741BBC14}"/>
              </a:ext>
            </a:extLst>
          </p:cNvPr>
          <p:cNvSpPr/>
          <p:nvPr/>
        </p:nvSpPr>
        <p:spPr>
          <a:xfrm>
            <a:off x="312272" y="1128453"/>
            <a:ext cx="596854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can’t play basketball well.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DDABFEB-7B85-8719-F63E-E2E580B48E3D}"/>
              </a:ext>
            </a:extLst>
          </p:cNvPr>
          <p:cNvSpPr/>
          <p:nvPr/>
        </p:nvSpPr>
        <p:spPr>
          <a:xfrm>
            <a:off x="2142402" y="5365626"/>
            <a:ext cx="14826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could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A1C3E49-5725-1B35-C2A0-F1644EC2D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2305"/>
          <a:stretch/>
        </p:blipFill>
        <p:spPr>
          <a:xfrm>
            <a:off x="5040634" y="2555717"/>
            <a:ext cx="1476459" cy="140839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40E73CC-1985-A811-DC52-5243B1A73875}"/>
              </a:ext>
            </a:extLst>
          </p:cNvPr>
          <p:cNvSpPr/>
          <p:nvPr/>
        </p:nvSpPr>
        <p:spPr>
          <a:xfrm>
            <a:off x="475663" y="4958329"/>
            <a:ext cx="742192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endParaRPr lang="ja-JP" altLang="en-US" sz="30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D850FA7-CF10-5E58-F38E-9CC871A6623B}"/>
              </a:ext>
            </a:extLst>
          </p:cNvPr>
          <p:cNvSpPr/>
          <p:nvPr/>
        </p:nvSpPr>
        <p:spPr>
          <a:xfrm>
            <a:off x="3932344" y="5324977"/>
            <a:ext cx="14826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play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7B25A6-827B-3C31-8258-CC7A0B654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9852E53-332E-12AC-1690-1B4F7FF667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1" y="1694695"/>
            <a:ext cx="2111685" cy="211168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F7D84FD-F44D-8C52-FECE-FF1F80C64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32" y="17877"/>
            <a:ext cx="1247913" cy="124791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3F84672-FADE-2C0A-4267-7A3C0DC0A706}"/>
              </a:ext>
            </a:extLst>
          </p:cNvPr>
          <p:cNvSpPr txBox="1"/>
          <p:nvPr/>
        </p:nvSpPr>
        <p:spPr>
          <a:xfrm>
            <a:off x="2188396" y="3406152"/>
            <a:ext cx="480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spc="50" dirty="0">
                <a:ln w="11430">
                  <a:noFill/>
                </a:ln>
                <a:latin typeface="Century Schoolbook" panose="02040604050505020304" pitchFamily="18" charset="0"/>
              </a:rPr>
              <a:t>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42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  <p:bldP spid="16" grpId="0"/>
      <p:bldP spid="22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52123-0575-80A2-8170-89BDFE71E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AE16279-500A-50BB-7D08-372C915959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26" y="1826794"/>
            <a:ext cx="3518623" cy="2638967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F1FC9156-EE65-ED5A-08DE-0B9EA7CA963C}"/>
              </a:ext>
            </a:extLst>
          </p:cNvPr>
          <p:cNvSpPr/>
          <p:nvPr/>
        </p:nvSpPr>
        <p:spPr>
          <a:xfrm>
            <a:off x="212780" y="147351"/>
            <a:ext cx="6087412" cy="1198322"/>
          </a:xfrm>
          <a:prstGeom prst="wedgeRoundRectCallout">
            <a:avLst>
              <a:gd name="adj1" fmla="val -16512"/>
              <a:gd name="adj2" fmla="val 952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F48DFA3-7643-385D-5656-DCE439E72BA3}"/>
              </a:ext>
            </a:extLst>
          </p:cNvPr>
          <p:cNvSpPr/>
          <p:nvPr/>
        </p:nvSpPr>
        <p:spPr>
          <a:xfrm>
            <a:off x="238586" y="238668"/>
            <a:ext cx="513427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I am not a bird.</a:t>
            </a: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E1445A6E-A948-CEC9-E4AA-148B2697F60D}"/>
              </a:ext>
            </a:extLst>
          </p:cNvPr>
          <p:cNvSpPr/>
          <p:nvPr/>
        </p:nvSpPr>
        <p:spPr>
          <a:xfrm>
            <a:off x="4572000" y="1422621"/>
            <a:ext cx="4301641" cy="3356758"/>
          </a:xfrm>
          <a:prstGeom prst="cloudCallout">
            <a:avLst>
              <a:gd name="adj1" fmla="val -85452"/>
              <a:gd name="adj2" fmla="val -138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D498B9B-A8AA-6523-5CAC-56BE030FCE37}"/>
              </a:ext>
            </a:extLst>
          </p:cNvPr>
          <p:cNvSpPr/>
          <p:nvPr/>
        </p:nvSpPr>
        <p:spPr>
          <a:xfrm>
            <a:off x="106390" y="4872850"/>
            <a:ext cx="8931220" cy="1088689"/>
          </a:xfrm>
          <a:prstGeom prst="wedgeRoundRectCallout">
            <a:avLst>
              <a:gd name="adj1" fmla="val -21074"/>
              <a:gd name="adj2" fmla="val -1030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893CE4-B1DA-524B-647C-F678BE69E340}"/>
              </a:ext>
            </a:extLst>
          </p:cNvPr>
          <p:cNvSpPr/>
          <p:nvPr/>
        </p:nvSpPr>
        <p:spPr>
          <a:xfrm>
            <a:off x="244266" y="4946884"/>
            <a:ext cx="655272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If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were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a bird,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81D9B14-2547-4346-A3CB-269740BD75B9}"/>
              </a:ext>
            </a:extLst>
          </p:cNvPr>
          <p:cNvSpPr/>
          <p:nvPr/>
        </p:nvSpPr>
        <p:spPr>
          <a:xfrm>
            <a:off x="1841819" y="4935439"/>
            <a:ext cx="124350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were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B81E553-DE1D-C180-3283-627F44502446}"/>
              </a:ext>
            </a:extLst>
          </p:cNvPr>
          <p:cNvSpPr/>
          <p:nvPr/>
        </p:nvSpPr>
        <p:spPr>
          <a:xfrm>
            <a:off x="1587128" y="5353972"/>
            <a:ext cx="731260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could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fly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freely in the sky.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C0DF8BE-FA92-953B-1C66-B364F52FA8CB}"/>
              </a:ext>
            </a:extLst>
          </p:cNvPr>
          <p:cNvSpPr/>
          <p:nvPr/>
        </p:nvSpPr>
        <p:spPr>
          <a:xfrm>
            <a:off x="662319" y="751257"/>
            <a:ext cx="5760640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can’t fly freely in the sky.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DA2D243-7A14-2111-78B9-9DAA6E93B803}"/>
              </a:ext>
            </a:extLst>
          </p:cNvPr>
          <p:cNvSpPr/>
          <p:nvPr/>
        </p:nvSpPr>
        <p:spPr>
          <a:xfrm>
            <a:off x="2186534" y="5362910"/>
            <a:ext cx="14826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could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E72D28D-9BA5-EAAB-31EC-0E20E97D8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0" r="12880"/>
          <a:stretch/>
        </p:blipFill>
        <p:spPr>
          <a:xfrm>
            <a:off x="5476891" y="1827668"/>
            <a:ext cx="2372190" cy="2262829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5380A15-29EA-6E2C-CEAD-5D61E28F1085}"/>
              </a:ext>
            </a:extLst>
          </p:cNvPr>
          <p:cNvSpPr/>
          <p:nvPr/>
        </p:nvSpPr>
        <p:spPr>
          <a:xfrm>
            <a:off x="475663" y="4958329"/>
            <a:ext cx="742192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endParaRPr lang="ja-JP" altLang="en-US" sz="30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53BECE1-8503-4B67-0270-C0DFA7DC7838}"/>
              </a:ext>
            </a:extLst>
          </p:cNvPr>
          <p:cNvSpPr/>
          <p:nvPr/>
        </p:nvSpPr>
        <p:spPr>
          <a:xfrm>
            <a:off x="3810440" y="5380757"/>
            <a:ext cx="720080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fly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  <p:bldP spid="16" grpId="0"/>
      <p:bldP spid="22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コンピュータ, テーブル, 座る, 時計 が含まれている画像&#10;&#10;自動的に生成された説明">
            <a:extLst>
              <a:ext uri="{FF2B5EF4-FFF2-40B4-BE49-F238E27FC236}">
                <a16:creationId xmlns:a16="http://schemas.microsoft.com/office/drawing/2014/main" id="{A4F18890-FEC5-4A3B-9C90-29308C80E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9" y="627864"/>
            <a:ext cx="1196953" cy="1681979"/>
          </a:xfrm>
          <a:prstGeom prst="rect">
            <a:avLst/>
          </a:prstGeom>
        </p:spPr>
      </p:pic>
      <p:sp>
        <p:nvSpPr>
          <p:cNvPr id="25" name="角丸四角形 43">
            <a:extLst>
              <a:ext uri="{FF2B5EF4-FFF2-40B4-BE49-F238E27FC236}">
                <a16:creationId xmlns:a16="http://schemas.microsoft.com/office/drawing/2014/main" id="{D44A7799-8C4A-4A3C-8874-FC1E056740BE}"/>
              </a:ext>
            </a:extLst>
          </p:cNvPr>
          <p:cNvSpPr/>
          <p:nvPr/>
        </p:nvSpPr>
        <p:spPr>
          <a:xfrm>
            <a:off x="-26124" y="3493066"/>
            <a:ext cx="9135606" cy="3364934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30" name="角丸四角形 49">
            <a:extLst>
              <a:ext uri="{FF2B5EF4-FFF2-40B4-BE49-F238E27FC236}">
                <a16:creationId xmlns:a16="http://schemas.microsoft.com/office/drawing/2014/main" id="{CCE1E34C-65C5-4544-8766-608D1F6683F0}"/>
              </a:ext>
            </a:extLst>
          </p:cNvPr>
          <p:cNvSpPr/>
          <p:nvPr/>
        </p:nvSpPr>
        <p:spPr>
          <a:xfrm>
            <a:off x="4203532" y="4635595"/>
            <a:ext cx="3887829" cy="453046"/>
          </a:xfrm>
          <a:prstGeom prst="roundRect">
            <a:avLst>
              <a:gd name="adj" fmla="val 563"/>
            </a:avLst>
          </a:prstGeom>
          <a:solidFill>
            <a:srgbClr val="FF00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1" name="角丸四角形 49">
            <a:extLst>
              <a:ext uri="{FF2B5EF4-FFF2-40B4-BE49-F238E27FC236}">
                <a16:creationId xmlns:a16="http://schemas.microsoft.com/office/drawing/2014/main" id="{D7F00924-C01D-4472-92A1-7F1758715BA9}"/>
              </a:ext>
            </a:extLst>
          </p:cNvPr>
          <p:cNvSpPr/>
          <p:nvPr/>
        </p:nvSpPr>
        <p:spPr>
          <a:xfrm>
            <a:off x="1501894" y="4635595"/>
            <a:ext cx="2363184" cy="453046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F400E41-1D8C-4635-ABE7-5D5056540C19}"/>
              </a:ext>
            </a:extLst>
          </p:cNvPr>
          <p:cNvSpPr/>
          <p:nvPr/>
        </p:nvSpPr>
        <p:spPr>
          <a:xfrm>
            <a:off x="33244" y="2174468"/>
            <a:ext cx="9036496" cy="679227"/>
          </a:xfrm>
          <a:prstGeom prst="wedgeRoundRectCallout">
            <a:avLst>
              <a:gd name="adj1" fmla="val -33754"/>
              <a:gd name="adj2" fmla="val -835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49">
            <a:extLst>
              <a:ext uri="{FF2B5EF4-FFF2-40B4-BE49-F238E27FC236}">
                <a16:creationId xmlns:a16="http://schemas.microsoft.com/office/drawing/2014/main" id="{064B73C2-166E-42D2-BBF8-2FA6E52DAB69}"/>
              </a:ext>
            </a:extLst>
          </p:cNvPr>
          <p:cNvSpPr/>
          <p:nvPr/>
        </p:nvSpPr>
        <p:spPr>
          <a:xfrm>
            <a:off x="5055449" y="2246170"/>
            <a:ext cx="3960273" cy="571991"/>
          </a:xfrm>
          <a:prstGeom prst="roundRect">
            <a:avLst>
              <a:gd name="adj" fmla="val 563"/>
            </a:avLst>
          </a:prstGeom>
          <a:solidFill>
            <a:srgbClr val="FF00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8" name="角丸四角形 49">
            <a:extLst>
              <a:ext uri="{FF2B5EF4-FFF2-40B4-BE49-F238E27FC236}">
                <a16:creationId xmlns:a16="http://schemas.microsoft.com/office/drawing/2014/main" id="{D413C2A4-E798-4C50-8806-CD3866C2B39E}"/>
              </a:ext>
            </a:extLst>
          </p:cNvPr>
          <p:cNvSpPr/>
          <p:nvPr/>
        </p:nvSpPr>
        <p:spPr>
          <a:xfrm>
            <a:off x="123773" y="2258135"/>
            <a:ext cx="4878023" cy="519992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7398043-B6E6-4B39-8B73-DA15D9ACB52D}"/>
              </a:ext>
            </a:extLst>
          </p:cNvPr>
          <p:cNvSpPr/>
          <p:nvPr/>
        </p:nvSpPr>
        <p:spPr>
          <a:xfrm>
            <a:off x="12538" y="0"/>
            <a:ext cx="2543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仮定法過去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C2A99038-93EC-4F6E-AB86-E3C76E870695}"/>
              </a:ext>
            </a:extLst>
          </p:cNvPr>
          <p:cNvSpPr/>
          <p:nvPr/>
        </p:nvSpPr>
        <p:spPr>
          <a:xfrm>
            <a:off x="2771799" y="31759"/>
            <a:ext cx="5852667" cy="2158518"/>
          </a:xfrm>
          <a:prstGeom prst="cloudCallout">
            <a:avLst>
              <a:gd name="adj1" fmla="val -65644"/>
              <a:gd name="adj2" fmla="val -49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時計, 猫 が含まれている画像&#10;&#10;自動的に生成された説明">
            <a:extLst>
              <a:ext uri="{FF2B5EF4-FFF2-40B4-BE49-F238E27FC236}">
                <a16:creationId xmlns:a16="http://schemas.microsoft.com/office/drawing/2014/main" id="{22118082-FC72-4D69-9E2B-A5F484B17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60" y="308869"/>
            <a:ext cx="1143626" cy="176127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6C01801-48D5-40DE-81BE-9630F5707B37}"/>
              </a:ext>
            </a:extLst>
          </p:cNvPr>
          <p:cNvSpPr/>
          <p:nvPr/>
        </p:nvSpPr>
        <p:spPr>
          <a:xfrm>
            <a:off x="33244" y="2225744"/>
            <a:ext cx="550551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had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a lot of money,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10" name="図 9" descr="車 が含まれている画像&#10;&#10;自動的に生成された説明">
            <a:extLst>
              <a:ext uri="{FF2B5EF4-FFF2-40B4-BE49-F238E27FC236}">
                <a16:creationId xmlns:a16="http://schemas.microsoft.com/office/drawing/2014/main" id="{80C08B9A-567A-43C4-BEA5-E276E5B8D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94" y="-469070"/>
            <a:ext cx="3140968" cy="314096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54966C-54E0-4B4A-922C-503AE3139008}"/>
              </a:ext>
            </a:extLst>
          </p:cNvPr>
          <p:cNvSpPr/>
          <p:nvPr/>
        </p:nvSpPr>
        <p:spPr>
          <a:xfrm>
            <a:off x="5001796" y="2248845"/>
            <a:ext cx="410445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would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buy a car.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0273350C-7423-44E1-BAA1-00A8CE5E3BB8}"/>
              </a:ext>
            </a:extLst>
          </p:cNvPr>
          <p:cNvSpPr/>
          <p:nvPr/>
        </p:nvSpPr>
        <p:spPr>
          <a:xfrm>
            <a:off x="33244" y="2917271"/>
            <a:ext cx="9036496" cy="564421"/>
          </a:xfrm>
          <a:prstGeom prst="wedgeRoundRectCallout">
            <a:avLst>
              <a:gd name="adj1" fmla="val -32416"/>
              <a:gd name="adj2" fmla="val -739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0B25D67-3724-453B-AD24-E781E7F91A0F}"/>
              </a:ext>
            </a:extLst>
          </p:cNvPr>
          <p:cNvSpPr/>
          <p:nvPr/>
        </p:nvSpPr>
        <p:spPr>
          <a:xfrm>
            <a:off x="164012" y="2861449"/>
            <a:ext cx="550551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were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rich,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C01A951-8976-42BB-AE63-D7FB29042B7E}"/>
              </a:ext>
            </a:extLst>
          </p:cNvPr>
          <p:cNvSpPr/>
          <p:nvPr/>
        </p:nvSpPr>
        <p:spPr>
          <a:xfrm>
            <a:off x="3265177" y="2879336"/>
            <a:ext cx="410445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could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buy a car.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4E3A9BE-EDBC-4DAB-ABAB-A5498BE474E4}"/>
              </a:ext>
            </a:extLst>
          </p:cNvPr>
          <p:cNvSpPr/>
          <p:nvPr/>
        </p:nvSpPr>
        <p:spPr>
          <a:xfrm>
            <a:off x="-80462" y="3356992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EE15DD6-8074-41A0-98AE-D098E6E91C44}"/>
              </a:ext>
            </a:extLst>
          </p:cNvPr>
          <p:cNvSpPr/>
          <p:nvPr/>
        </p:nvSpPr>
        <p:spPr>
          <a:xfrm>
            <a:off x="-81884" y="3867388"/>
            <a:ext cx="91356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①現実の事実とことなり、今後も起こる可能性が低い仮定（もし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～だとすれば）の話をするときには、仮定法を使います。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2C58802-14B6-493F-BECE-96C679F7E494}"/>
              </a:ext>
            </a:extLst>
          </p:cNvPr>
          <p:cNvSpPr/>
          <p:nvPr/>
        </p:nvSpPr>
        <p:spPr>
          <a:xfrm>
            <a:off x="-108520" y="4653324"/>
            <a:ext cx="91356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②仮定法は仮定の条件の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if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節と帰結推量（こうなるだろう）の部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分で表現します。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06ACE71-FF14-4C97-98A6-B278E3DEB86C}"/>
              </a:ext>
            </a:extLst>
          </p:cNvPr>
          <p:cNvSpPr/>
          <p:nvPr/>
        </p:nvSpPr>
        <p:spPr>
          <a:xfrm>
            <a:off x="-126790" y="5359133"/>
            <a:ext cx="91805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③現在のことを仮定する場合は、過去形を使います（時制を１つ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前にします）。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動詞は特別に主語に関係なく全て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were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にな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りますが、最近では、主語によって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was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を使う場合もあります。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0B7A777-2710-462E-B5E0-FC523B022C50}"/>
              </a:ext>
            </a:extLst>
          </p:cNvPr>
          <p:cNvSpPr/>
          <p:nvPr/>
        </p:nvSpPr>
        <p:spPr>
          <a:xfrm>
            <a:off x="-81884" y="6486799"/>
            <a:ext cx="91805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④帰結推量の部分では、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would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could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などを使います。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90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78DE7-999C-7977-9512-6FAE7418A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D4481E-9110-C476-FBDA-B0BF6DA101DD}"/>
              </a:ext>
            </a:extLst>
          </p:cNvPr>
          <p:cNvSpPr txBox="1"/>
          <p:nvPr/>
        </p:nvSpPr>
        <p:spPr>
          <a:xfrm>
            <a:off x="0" y="2321004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dirty="0">
                <a:latin typeface="NCGothic" panose="02000600000000000000" pitchFamily="50" charset="0"/>
                <a:ea typeface="MS Gothic" panose="020B0609070205080204" pitchFamily="49" charset="-128"/>
              </a:rPr>
              <a:t>仮定法（</a:t>
            </a:r>
            <a:r>
              <a:rPr kumimoji="1" lang="en-US" altLang="ja-JP" sz="11500">
                <a:latin typeface="NCGothic" panose="02000600000000000000" pitchFamily="50" charset="0"/>
                <a:ea typeface="MS Gothic" panose="020B0609070205080204" pitchFamily="49" charset="-128"/>
              </a:rPr>
              <a:t>if</a:t>
            </a:r>
            <a:r>
              <a:rPr kumimoji="1" lang="ja-JP" altLang="en-US" sz="11500">
                <a:latin typeface="NCGothic" panose="02000600000000000000" pitchFamily="50" charset="0"/>
                <a:ea typeface="MS Gothic" panose="020B0609070205080204" pitchFamily="49" charset="-128"/>
              </a:rPr>
              <a:t>）</a:t>
            </a:r>
            <a:endParaRPr kumimoji="1" lang="en-US" altLang="ja-JP" sz="11500" dirty="0">
              <a:latin typeface="NCGothic" panose="020006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45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2151727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NCGothic" panose="02000600000000000000" pitchFamily="50" charset="0"/>
                <a:ea typeface="MS Gothic" panose="020B0609070205080204" pitchFamily="49" charset="-128"/>
              </a:rPr>
              <a:t>事実と異なる想像</a:t>
            </a:r>
            <a:endParaRPr kumimoji="1" lang="en-US" altLang="ja-JP" sz="8000" dirty="0">
              <a:latin typeface="NCGothic" panose="020006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6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"/>
    </mc:Choice>
    <mc:Fallback xmlns="">
      <p:transition spd="slow" advTm="22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コンピュータ, テーブル, 座る, 時計 が含まれている画像&#10;&#10;自動的に生成された説明">
            <a:extLst>
              <a:ext uri="{FF2B5EF4-FFF2-40B4-BE49-F238E27FC236}">
                <a16:creationId xmlns:a16="http://schemas.microsoft.com/office/drawing/2014/main" id="{A4F18890-FEC5-4A3B-9C90-29308C80E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088232" cy="2934420"/>
          </a:xfrm>
          <a:prstGeom prst="rect">
            <a:avLst/>
          </a:prstGeom>
        </p:spPr>
      </p:pic>
      <p:pic>
        <p:nvPicPr>
          <p:cNvPr id="10" name="図 9" descr="車 が含まれている画像&#10;&#10;自動的に生成された説明">
            <a:extLst>
              <a:ext uri="{FF2B5EF4-FFF2-40B4-BE49-F238E27FC236}">
                <a16:creationId xmlns:a16="http://schemas.microsoft.com/office/drawing/2014/main" id="{80C08B9A-567A-43C4-BEA5-E276E5B8DA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62811"/>
            <a:ext cx="3946746" cy="3946746"/>
          </a:xfrm>
          <a:prstGeom prst="rect">
            <a:avLst/>
          </a:prstGeom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EC60B384-ED54-4259-AC54-2D49D77CAA61}"/>
              </a:ext>
            </a:extLst>
          </p:cNvPr>
          <p:cNvSpPr/>
          <p:nvPr/>
        </p:nvSpPr>
        <p:spPr>
          <a:xfrm>
            <a:off x="1061610" y="4653136"/>
            <a:ext cx="7020779" cy="1418656"/>
          </a:xfrm>
          <a:prstGeom prst="wedgeRoundRectCallout">
            <a:avLst>
              <a:gd name="adj1" fmla="val -41297"/>
              <a:gd name="adj2" fmla="val -962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A08FE8B-80BD-43AB-8BB1-4B73738A23BB}"/>
              </a:ext>
            </a:extLst>
          </p:cNvPr>
          <p:cNvSpPr/>
          <p:nvPr/>
        </p:nvSpPr>
        <p:spPr>
          <a:xfrm>
            <a:off x="4025093" y="952267"/>
            <a:ext cx="374441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0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30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F9FCF0D-DF37-4D23-BDAF-4CD0EE6378FC}"/>
              </a:ext>
            </a:extLst>
          </p:cNvPr>
          <p:cNvSpPr/>
          <p:nvPr/>
        </p:nvSpPr>
        <p:spPr>
          <a:xfrm>
            <a:off x="1161493" y="4706401"/>
            <a:ext cx="446449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 want to buy a car,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2D26C3A-EA1A-4820-8EA1-797FBD968463}"/>
              </a:ext>
            </a:extLst>
          </p:cNvPr>
          <p:cNvSpPr/>
          <p:nvPr/>
        </p:nvSpPr>
        <p:spPr>
          <a:xfrm>
            <a:off x="1161524" y="5405588"/>
            <a:ext cx="7163033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but 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don’t have a lot of money.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5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コンピュータ, テーブル, 座る, 時計 が含まれている画像&#10;&#10;自動的に生成された説明">
            <a:extLst>
              <a:ext uri="{FF2B5EF4-FFF2-40B4-BE49-F238E27FC236}">
                <a16:creationId xmlns:a16="http://schemas.microsoft.com/office/drawing/2014/main" id="{A4F18890-FEC5-4A3B-9C90-29308C80E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088232" cy="2934420"/>
          </a:xfrm>
          <a:prstGeom prst="rect">
            <a:avLst/>
          </a:prstGeom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EC60B384-ED54-4259-AC54-2D49D77CAA61}"/>
              </a:ext>
            </a:extLst>
          </p:cNvPr>
          <p:cNvSpPr/>
          <p:nvPr/>
        </p:nvSpPr>
        <p:spPr>
          <a:xfrm>
            <a:off x="1061610" y="4545200"/>
            <a:ext cx="7020779" cy="1441777"/>
          </a:xfrm>
          <a:prstGeom prst="wedgeRoundRectCallout">
            <a:avLst>
              <a:gd name="adj1" fmla="val -47881"/>
              <a:gd name="adj2" fmla="val -806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D6055D30-1545-4A79-9451-3D8C061B38C7}"/>
              </a:ext>
            </a:extLst>
          </p:cNvPr>
          <p:cNvSpPr/>
          <p:nvPr/>
        </p:nvSpPr>
        <p:spPr>
          <a:xfrm>
            <a:off x="3040287" y="104711"/>
            <a:ext cx="2683842" cy="2604209"/>
          </a:xfrm>
          <a:prstGeom prst="cloudCallout">
            <a:avLst>
              <a:gd name="adj1" fmla="val -63584"/>
              <a:gd name="adj2" fmla="val 296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時計, 猫 が含まれている画像&#10;&#10;自動的に生成された説明">
            <a:extLst>
              <a:ext uri="{FF2B5EF4-FFF2-40B4-BE49-F238E27FC236}">
                <a16:creationId xmlns:a16="http://schemas.microsoft.com/office/drawing/2014/main" id="{914BAA61-0278-491E-8840-9C7F2ED05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94" y="336069"/>
            <a:ext cx="1324428" cy="2039721"/>
          </a:xfrm>
          <a:prstGeom prst="rect">
            <a:avLst/>
          </a:prstGeom>
        </p:spPr>
      </p:pic>
      <p:pic>
        <p:nvPicPr>
          <p:cNvPr id="11" name="図 10" descr="車 が含まれている画像&#10;&#10;自動的に生成された説明">
            <a:extLst>
              <a:ext uri="{FF2B5EF4-FFF2-40B4-BE49-F238E27FC236}">
                <a16:creationId xmlns:a16="http://schemas.microsoft.com/office/drawing/2014/main" id="{C7DDD163-8715-4EC0-8AE9-BA9575EA0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04" y="1406815"/>
            <a:ext cx="3946746" cy="394674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0C62244-1BED-41A8-AFD0-D8D1F8B6C29E}"/>
              </a:ext>
            </a:extLst>
          </p:cNvPr>
          <p:cNvSpPr/>
          <p:nvPr/>
        </p:nvSpPr>
        <p:spPr>
          <a:xfrm>
            <a:off x="1425286" y="4601914"/>
            <a:ext cx="550551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had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a lot of money,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02344F4-9574-4334-93F7-74BCB35F3718}"/>
              </a:ext>
            </a:extLst>
          </p:cNvPr>
          <p:cNvSpPr/>
          <p:nvPr/>
        </p:nvSpPr>
        <p:spPr>
          <a:xfrm>
            <a:off x="1451967" y="5304468"/>
            <a:ext cx="410445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would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buy a car.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コンピュータ, テーブル, 座る, 時計 が含まれている画像&#10;&#10;自動的に生成された説明">
            <a:extLst>
              <a:ext uri="{FF2B5EF4-FFF2-40B4-BE49-F238E27FC236}">
                <a16:creationId xmlns:a16="http://schemas.microsoft.com/office/drawing/2014/main" id="{A4F18890-FEC5-4A3B-9C90-29308C80E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9" y="627864"/>
            <a:ext cx="1196953" cy="1681979"/>
          </a:xfrm>
          <a:prstGeom prst="rect">
            <a:avLst/>
          </a:prstGeom>
        </p:spPr>
      </p:pic>
      <p:sp>
        <p:nvSpPr>
          <p:cNvPr id="25" name="角丸四角形 43">
            <a:extLst>
              <a:ext uri="{FF2B5EF4-FFF2-40B4-BE49-F238E27FC236}">
                <a16:creationId xmlns:a16="http://schemas.microsoft.com/office/drawing/2014/main" id="{D44A7799-8C4A-4A3C-8874-FC1E056740BE}"/>
              </a:ext>
            </a:extLst>
          </p:cNvPr>
          <p:cNvSpPr/>
          <p:nvPr/>
        </p:nvSpPr>
        <p:spPr>
          <a:xfrm>
            <a:off x="-26124" y="3493066"/>
            <a:ext cx="9135606" cy="3364934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30" name="角丸四角形 49">
            <a:extLst>
              <a:ext uri="{FF2B5EF4-FFF2-40B4-BE49-F238E27FC236}">
                <a16:creationId xmlns:a16="http://schemas.microsoft.com/office/drawing/2014/main" id="{CCE1E34C-65C5-4544-8766-608D1F6683F0}"/>
              </a:ext>
            </a:extLst>
          </p:cNvPr>
          <p:cNvSpPr/>
          <p:nvPr/>
        </p:nvSpPr>
        <p:spPr>
          <a:xfrm>
            <a:off x="4203532" y="4635595"/>
            <a:ext cx="3887829" cy="453046"/>
          </a:xfrm>
          <a:prstGeom prst="roundRect">
            <a:avLst>
              <a:gd name="adj" fmla="val 563"/>
            </a:avLst>
          </a:prstGeom>
          <a:solidFill>
            <a:srgbClr val="FF00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31" name="角丸四角形 49">
            <a:extLst>
              <a:ext uri="{FF2B5EF4-FFF2-40B4-BE49-F238E27FC236}">
                <a16:creationId xmlns:a16="http://schemas.microsoft.com/office/drawing/2014/main" id="{D7F00924-C01D-4472-92A1-7F1758715BA9}"/>
              </a:ext>
            </a:extLst>
          </p:cNvPr>
          <p:cNvSpPr/>
          <p:nvPr/>
        </p:nvSpPr>
        <p:spPr>
          <a:xfrm>
            <a:off x="1501894" y="4635595"/>
            <a:ext cx="2363184" cy="453046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F400E41-1D8C-4635-ABE7-5D5056540C19}"/>
              </a:ext>
            </a:extLst>
          </p:cNvPr>
          <p:cNvSpPr/>
          <p:nvPr/>
        </p:nvSpPr>
        <p:spPr>
          <a:xfrm>
            <a:off x="33244" y="2174468"/>
            <a:ext cx="9036496" cy="679227"/>
          </a:xfrm>
          <a:prstGeom prst="wedgeRoundRectCallout">
            <a:avLst>
              <a:gd name="adj1" fmla="val -33754"/>
              <a:gd name="adj2" fmla="val -835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49">
            <a:extLst>
              <a:ext uri="{FF2B5EF4-FFF2-40B4-BE49-F238E27FC236}">
                <a16:creationId xmlns:a16="http://schemas.microsoft.com/office/drawing/2014/main" id="{064B73C2-166E-42D2-BBF8-2FA6E52DAB69}"/>
              </a:ext>
            </a:extLst>
          </p:cNvPr>
          <p:cNvSpPr/>
          <p:nvPr/>
        </p:nvSpPr>
        <p:spPr>
          <a:xfrm>
            <a:off x="5055449" y="2246170"/>
            <a:ext cx="3960273" cy="571991"/>
          </a:xfrm>
          <a:prstGeom prst="roundRect">
            <a:avLst>
              <a:gd name="adj" fmla="val 563"/>
            </a:avLst>
          </a:prstGeom>
          <a:solidFill>
            <a:srgbClr val="FF00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18" name="角丸四角形 49">
            <a:extLst>
              <a:ext uri="{FF2B5EF4-FFF2-40B4-BE49-F238E27FC236}">
                <a16:creationId xmlns:a16="http://schemas.microsoft.com/office/drawing/2014/main" id="{D413C2A4-E798-4C50-8806-CD3866C2B39E}"/>
              </a:ext>
            </a:extLst>
          </p:cNvPr>
          <p:cNvSpPr/>
          <p:nvPr/>
        </p:nvSpPr>
        <p:spPr>
          <a:xfrm>
            <a:off x="123773" y="2258135"/>
            <a:ext cx="4878023" cy="519992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7398043-B6E6-4B39-8B73-DA15D9ACB52D}"/>
              </a:ext>
            </a:extLst>
          </p:cNvPr>
          <p:cNvSpPr/>
          <p:nvPr/>
        </p:nvSpPr>
        <p:spPr>
          <a:xfrm>
            <a:off x="12538" y="0"/>
            <a:ext cx="2543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6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仮定法過去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C2A99038-93EC-4F6E-AB86-E3C76E870695}"/>
              </a:ext>
            </a:extLst>
          </p:cNvPr>
          <p:cNvSpPr/>
          <p:nvPr/>
        </p:nvSpPr>
        <p:spPr>
          <a:xfrm>
            <a:off x="2771799" y="31759"/>
            <a:ext cx="5852667" cy="2158518"/>
          </a:xfrm>
          <a:prstGeom prst="cloudCallout">
            <a:avLst>
              <a:gd name="adj1" fmla="val -65644"/>
              <a:gd name="adj2" fmla="val -49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時計, 猫 が含まれている画像&#10;&#10;自動的に生成された説明">
            <a:extLst>
              <a:ext uri="{FF2B5EF4-FFF2-40B4-BE49-F238E27FC236}">
                <a16:creationId xmlns:a16="http://schemas.microsoft.com/office/drawing/2014/main" id="{22118082-FC72-4D69-9E2B-A5F484B17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60" y="308869"/>
            <a:ext cx="1143626" cy="176127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6C01801-48D5-40DE-81BE-9630F5707B37}"/>
              </a:ext>
            </a:extLst>
          </p:cNvPr>
          <p:cNvSpPr/>
          <p:nvPr/>
        </p:nvSpPr>
        <p:spPr>
          <a:xfrm>
            <a:off x="33244" y="2225744"/>
            <a:ext cx="550551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had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a lot of money,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pic>
        <p:nvPicPr>
          <p:cNvPr id="10" name="図 9" descr="車 が含まれている画像&#10;&#10;自動的に生成された説明">
            <a:extLst>
              <a:ext uri="{FF2B5EF4-FFF2-40B4-BE49-F238E27FC236}">
                <a16:creationId xmlns:a16="http://schemas.microsoft.com/office/drawing/2014/main" id="{80C08B9A-567A-43C4-BEA5-E276E5B8D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94" y="-469070"/>
            <a:ext cx="3140968" cy="314096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54966C-54E0-4B4A-922C-503AE3139008}"/>
              </a:ext>
            </a:extLst>
          </p:cNvPr>
          <p:cNvSpPr/>
          <p:nvPr/>
        </p:nvSpPr>
        <p:spPr>
          <a:xfrm>
            <a:off x="5001796" y="2248845"/>
            <a:ext cx="410445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would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buy a car.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0273350C-7423-44E1-BAA1-00A8CE5E3BB8}"/>
              </a:ext>
            </a:extLst>
          </p:cNvPr>
          <p:cNvSpPr/>
          <p:nvPr/>
        </p:nvSpPr>
        <p:spPr>
          <a:xfrm>
            <a:off x="33244" y="2917271"/>
            <a:ext cx="9036496" cy="564421"/>
          </a:xfrm>
          <a:prstGeom prst="wedgeRoundRectCallout">
            <a:avLst>
              <a:gd name="adj1" fmla="val -32416"/>
              <a:gd name="adj2" fmla="val -739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0B25D67-3724-453B-AD24-E781E7F91A0F}"/>
              </a:ext>
            </a:extLst>
          </p:cNvPr>
          <p:cNvSpPr/>
          <p:nvPr/>
        </p:nvSpPr>
        <p:spPr>
          <a:xfrm>
            <a:off x="164012" y="2861449"/>
            <a:ext cx="550551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cap="none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were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rich,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C01A951-8976-42BB-AE63-D7FB29042B7E}"/>
              </a:ext>
            </a:extLst>
          </p:cNvPr>
          <p:cNvSpPr/>
          <p:nvPr/>
        </p:nvSpPr>
        <p:spPr>
          <a:xfrm>
            <a:off x="3265177" y="2879336"/>
            <a:ext cx="410445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could</a:t>
            </a:r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 buy a car.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4E3A9BE-EDBC-4DAB-ABAB-A5498BE474E4}"/>
              </a:ext>
            </a:extLst>
          </p:cNvPr>
          <p:cNvSpPr/>
          <p:nvPr/>
        </p:nvSpPr>
        <p:spPr>
          <a:xfrm>
            <a:off x="-80462" y="3356992"/>
            <a:ext cx="1502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EE15DD6-8074-41A0-98AE-D098E6E91C44}"/>
              </a:ext>
            </a:extLst>
          </p:cNvPr>
          <p:cNvSpPr/>
          <p:nvPr/>
        </p:nvSpPr>
        <p:spPr>
          <a:xfrm>
            <a:off x="-81884" y="3867388"/>
            <a:ext cx="91356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①現実の事実とことなり、今後も起こる可能性が低い仮定（もし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～だとすれば）の話をするときには、仮定法を使います。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2C58802-14B6-493F-BECE-96C679F7E494}"/>
              </a:ext>
            </a:extLst>
          </p:cNvPr>
          <p:cNvSpPr/>
          <p:nvPr/>
        </p:nvSpPr>
        <p:spPr>
          <a:xfrm>
            <a:off x="-108520" y="4653324"/>
            <a:ext cx="91356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②仮定法は仮定の条件の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if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節と帰結推量（こうなるだろう）の部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分で表現します。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06ACE71-FF14-4C97-98A6-B278E3DEB86C}"/>
              </a:ext>
            </a:extLst>
          </p:cNvPr>
          <p:cNvSpPr/>
          <p:nvPr/>
        </p:nvSpPr>
        <p:spPr>
          <a:xfrm>
            <a:off x="-126790" y="5359133"/>
            <a:ext cx="91805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③現在のことを仮定する場合は、過去形を使います（時制を１つ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前にします）。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be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動詞は特別に主語に関係なく全て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were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にな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りますが、最近では、主語によって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was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を使う場合もあります。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0B7A777-2710-462E-B5E0-FC523B022C50}"/>
              </a:ext>
            </a:extLst>
          </p:cNvPr>
          <p:cNvSpPr/>
          <p:nvPr/>
        </p:nvSpPr>
        <p:spPr>
          <a:xfrm>
            <a:off x="-81884" y="6486799"/>
            <a:ext cx="91805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④帰結推量の部分では、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would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could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などを使います。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40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animBg="1"/>
      <p:bldP spid="8" grpId="0" animBg="1"/>
      <p:bldP spid="29" grpId="0" animBg="1"/>
      <p:bldP spid="18" grpId="0" animBg="1"/>
      <p:bldP spid="5" grpId="0" animBg="1"/>
      <p:bldP spid="15" grpId="0"/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9512" y="2151727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dirty="0">
                <a:latin typeface="NCGothic" panose="02000600000000000000" pitchFamily="50" charset="0"/>
                <a:ea typeface="MS Gothic" panose="020B0609070205080204" pitchFamily="49" charset="-128"/>
              </a:rPr>
              <a:t>事実と異なる想像</a:t>
            </a:r>
            <a:endParaRPr kumimoji="1" lang="en-US" altLang="ja-JP" sz="8000" dirty="0">
              <a:latin typeface="NCGothic" panose="02000600000000000000" pitchFamily="50" charset="0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9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"/>
    </mc:Choice>
    <mc:Fallback xmlns="">
      <p:transition spd="slow" advTm="22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221A80A-5A31-42BE-9CD6-B2AC36732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0778" y="2800855"/>
            <a:ext cx="2857368" cy="2019161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212780" y="992608"/>
            <a:ext cx="5134278" cy="1198322"/>
          </a:xfrm>
          <a:prstGeom prst="wedgeRoundRectCallout">
            <a:avLst>
              <a:gd name="adj1" fmla="val -6321"/>
              <a:gd name="adj2" fmla="val 996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212780" y="1010116"/>
            <a:ext cx="5134278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I don’t know</a:t>
            </a:r>
          </a:p>
          <a:p>
            <a:pPr algn="r"/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his phone number.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5347058" y="842563"/>
            <a:ext cx="3744416" cy="3024336"/>
          </a:xfrm>
          <a:prstGeom prst="cloudCallout">
            <a:avLst>
              <a:gd name="adj1" fmla="val -87815"/>
              <a:gd name="adj2" fmla="val 437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3A24EC7-841F-4768-8B2C-C8FAEA3D87E7}"/>
              </a:ext>
            </a:extLst>
          </p:cNvPr>
          <p:cNvSpPr/>
          <p:nvPr/>
        </p:nvSpPr>
        <p:spPr>
          <a:xfrm>
            <a:off x="212780" y="4946884"/>
            <a:ext cx="8931220" cy="1072527"/>
          </a:xfrm>
          <a:prstGeom prst="wedgeRoundRectCallout">
            <a:avLst>
              <a:gd name="adj1" fmla="val -21780"/>
              <a:gd name="adj2" fmla="val -898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855DD2-7D0F-488B-AB80-AE828A810368}"/>
              </a:ext>
            </a:extLst>
          </p:cNvPr>
          <p:cNvSpPr/>
          <p:nvPr/>
        </p:nvSpPr>
        <p:spPr>
          <a:xfrm>
            <a:off x="244266" y="4946884"/>
            <a:ext cx="655272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If 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knew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his phone number,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A4C81A-E2E5-4F9F-8806-614E937BA654}"/>
              </a:ext>
            </a:extLst>
          </p:cNvPr>
          <p:cNvSpPr/>
          <p:nvPr/>
        </p:nvSpPr>
        <p:spPr>
          <a:xfrm>
            <a:off x="1295636" y="4961631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knew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E321B43-3726-4BF5-B089-41F626342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136" y="1484784"/>
            <a:ext cx="2520280" cy="178095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E2FA09E-C45D-4A93-865B-E780FE14C84A}"/>
              </a:ext>
            </a:extLst>
          </p:cNvPr>
          <p:cNvSpPr/>
          <p:nvPr/>
        </p:nvSpPr>
        <p:spPr>
          <a:xfrm>
            <a:off x="5436096" y="5429941"/>
            <a:ext cx="348710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</a:t>
            </a:r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would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call him.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7783626-8F85-4D38-BF5C-B8D15E9348AC}"/>
              </a:ext>
            </a:extLst>
          </p:cNvPr>
          <p:cNvGrpSpPr/>
          <p:nvPr/>
        </p:nvGrpSpPr>
        <p:grpSpPr>
          <a:xfrm>
            <a:off x="475663" y="1452424"/>
            <a:ext cx="4608512" cy="3456384"/>
            <a:chOff x="462464" y="1316446"/>
            <a:chExt cx="4608512" cy="3456384"/>
          </a:xfrm>
        </p:grpSpPr>
        <p:pic>
          <p:nvPicPr>
            <p:cNvPr id="3" name="図 2" descr="ダイアグラム, 設計図&#10;&#10;自動的に生成された説明">
              <a:extLst>
                <a:ext uri="{FF2B5EF4-FFF2-40B4-BE49-F238E27FC236}">
                  <a16:creationId xmlns:a16="http://schemas.microsoft.com/office/drawing/2014/main" id="{5430BE3B-975A-4330-9725-30FAA724F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64" y="1316446"/>
              <a:ext cx="4608512" cy="3456384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06D80EF-2477-4CE0-984E-B1700CCC2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050990"/>
              <a:ext cx="3625012" cy="2719325"/>
            </a:xfrm>
            <a:prstGeom prst="rect">
              <a:avLst/>
            </a:prstGeom>
          </p:spPr>
        </p:pic>
      </p:grp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212780" y="448654"/>
            <a:ext cx="5134278" cy="1198322"/>
          </a:xfrm>
          <a:prstGeom prst="wedgeRoundRectCallout">
            <a:avLst>
              <a:gd name="adj1" fmla="val -17785"/>
              <a:gd name="adj2" fmla="val 996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212780" y="461535"/>
            <a:ext cx="513427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I live in Tokyo now.</a:t>
            </a: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4750215" y="1196752"/>
            <a:ext cx="4301641" cy="3356758"/>
          </a:xfrm>
          <a:prstGeom prst="cloudCallout">
            <a:avLst>
              <a:gd name="adj1" fmla="val -98321"/>
              <a:gd name="adj2" fmla="val -38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3A24EC7-841F-4768-8B2C-C8FAEA3D87E7}"/>
              </a:ext>
            </a:extLst>
          </p:cNvPr>
          <p:cNvSpPr/>
          <p:nvPr/>
        </p:nvSpPr>
        <p:spPr>
          <a:xfrm>
            <a:off x="212780" y="4946884"/>
            <a:ext cx="8931220" cy="1072527"/>
          </a:xfrm>
          <a:prstGeom prst="wedgeRoundRectCallout">
            <a:avLst>
              <a:gd name="adj1" fmla="val -21780"/>
              <a:gd name="adj2" fmla="val -898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855DD2-7D0F-488B-AB80-AE828A810368}"/>
              </a:ext>
            </a:extLst>
          </p:cNvPr>
          <p:cNvSpPr/>
          <p:nvPr/>
        </p:nvSpPr>
        <p:spPr>
          <a:xfrm>
            <a:off x="244266" y="4946884"/>
            <a:ext cx="6920022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If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lived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in the countryside,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A4C81A-E2E5-4F9F-8806-614E937BA654}"/>
              </a:ext>
            </a:extLst>
          </p:cNvPr>
          <p:cNvSpPr/>
          <p:nvPr/>
        </p:nvSpPr>
        <p:spPr>
          <a:xfrm>
            <a:off x="1805200" y="4954880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lived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E2FA09E-C45D-4A93-865B-E780FE14C84A}"/>
              </a:ext>
            </a:extLst>
          </p:cNvPr>
          <p:cNvSpPr/>
          <p:nvPr/>
        </p:nvSpPr>
        <p:spPr>
          <a:xfrm>
            <a:off x="4499992" y="5429941"/>
            <a:ext cx="44232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would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be happy.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D03CCC-A1EB-4E0E-9DF2-597324700D64}"/>
              </a:ext>
            </a:extLst>
          </p:cNvPr>
          <p:cNvSpPr/>
          <p:nvPr/>
        </p:nvSpPr>
        <p:spPr>
          <a:xfrm>
            <a:off x="1453544" y="996210"/>
            <a:ext cx="3625012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 am not happy.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99D8DA2-CF81-4376-8ACD-F2DE58B1C76F}"/>
              </a:ext>
            </a:extLst>
          </p:cNvPr>
          <p:cNvGrpSpPr/>
          <p:nvPr/>
        </p:nvGrpSpPr>
        <p:grpSpPr>
          <a:xfrm>
            <a:off x="5588222" y="1742497"/>
            <a:ext cx="2864577" cy="2190559"/>
            <a:chOff x="5588222" y="1742497"/>
            <a:chExt cx="2864577" cy="2190559"/>
          </a:xfrm>
        </p:grpSpPr>
        <p:pic>
          <p:nvPicPr>
            <p:cNvPr id="18" name="図 17" descr="山の景色の絵｜｜｜ｐ&#10;&#10;自動的に生成された説明">
              <a:extLst>
                <a:ext uri="{FF2B5EF4-FFF2-40B4-BE49-F238E27FC236}">
                  <a16:creationId xmlns:a16="http://schemas.microsoft.com/office/drawing/2014/main" id="{D03C95F7-C016-4B84-AB73-FD37F46B2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222" y="1742497"/>
              <a:ext cx="2864577" cy="2190559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A919EA8-AA87-4EFE-9D56-1A5875AD1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56" r="31101" b="60348"/>
            <a:stretch/>
          </p:blipFill>
          <p:spPr>
            <a:xfrm>
              <a:off x="5940152" y="2353478"/>
              <a:ext cx="2009674" cy="1507570"/>
            </a:xfrm>
            <a:prstGeom prst="rect">
              <a:avLst/>
            </a:prstGeom>
          </p:spPr>
        </p:pic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0C54754-CEE1-4E10-9FE1-828B7074E977}"/>
              </a:ext>
            </a:extLst>
          </p:cNvPr>
          <p:cNvSpPr/>
          <p:nvPr/>
        </p:nvSpPr>
        <p:spPr>
          <a:xfrm>
            <a:off x="5078556" y="5458982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would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40A75C7-7B10-43EB-AA79-BC3C153DE3FA}"/>
              </a:ext>
            </a:extLst>
          </p:cNvPr>
          <p:cNvSpPr/>
          <p:nvPr/>
        </p:nvSpPr>
        <p:spPr>
          <a:xfrm>
            <a:off x="475663" y="4958329"/>
            <a:ext cx="742192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endParaRPr lang="ja-JP" altLang="en-US" sz="30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  <p:bldP spid="16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0652D985-329B-48CF-AD81-2C2EC1634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5" y="2036316"/>
            <a:ext cx="2888956" cy="2785368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DADE14B-2EE5-49E2-8991-1A2F4D37DD1F}"/>
              </a:ext>
            </a:extLst>
          </p:cNvPr>
          <p:cNvSpPr/>
          <p:nvPr/>
        </p:nvSpPr>
        <p:spPr>
          <a:xfrm>
            <a:off x="212780" y="448654"/>
            <a:ext cx="5134278" cy="1198322"/>
          </a:xfrm>
          <a:prstGeom prst="wedgeRoundRectCallout">
            <a:avLst>
              <a:gd name="adj1" fmla="val -17785"/>
              <a:gd name="adj2" fmla="val 996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3405B42-302B-4E04-801A-0848BC675393}"/>
              </a:ext>
            </a:extLst>
          </p:cNvPr>
          <p:cNvSpPr/>
          <p:nvPr/>
        </p:nvSpPr>
        <p:spPr>
          <a:xfrm>
            <a:off x="212780" y="461535"/>
            <a:ext cx="513427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I can’t sing well.</a:t>
            </a:r>
          </a:p>
        </p:txBody>
      </p:sp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6B47271-051B-4F44-A9AC-2F4483D4BD99}"/>
              </a:ext>
            </a:extLst>
          </p:cNvPr>
          <p:cNvSpPr/>
          <p:nvPr/>
        </p:nvSpPr>
        <p:spPr>
          <a:xfrm>
            <a:off x="4750215" y="1196752"/>
            <a:ext cx="4301641" cy="3356758"/>
          </a:xfrm>
          <a:prstGeom prst="cloudCallout">
            <a:avLst>
              <a:gd name="adj1" fmla="val -83905"/>
              <a:gd name="adj2" fmla="val 87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3A24EC7-841F-4768-8B2C-C8FAEA3D87E7}"/>
              </a:ext>
            </a:extLst>
          </p:cNvPr>
          <p:cNvSpPr/>
          <p:nvPr/>
        </p:nvSpPr>
        <p:spPr>
          <a:xfrm>
            <a:off x="212780" y="4946885"/>
            <a:ext cx="8931220" cy="677920"/>
          </a:xfrm>
          <a:prstGeom prst="wedgeRoundRectCallout">
            <a:avLst>
              <a:gd name="adj1" fmla="val -25075"/>
              <a:gd name="adj2" fmla="val -11462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5855DD2-7D0F-488B-AB80-AE828A810368}"/>
              </a:ext>
            </a:extLst>
          </p:cNvPr>
          <p:cNvSpPr/>
          <p:nvPr/>
        </p:nvSpPr>
        <p:spPr>
          <a:xfrm>
            <a:off x="244266" y="4946884"/>
            <a:ext cx="655272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If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I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could 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) sing well,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4A4C81A-E2E5-4F9F-8806-614E937BA654}"/>
              </a:ext>
            </a:extLst>
          </p:cNvPr>
          <p:cNvSpPr/>
          <p:nvPr/>
        </p:nvSpPr>
        <p:spPr>
          <a:xfrm>
            <a:off x="1763688" y="4934025"/>
            <a:ext cx="1584176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could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E2FA09E-C45D-4A93-865B-E780FE14C84A}"/>
              </a:ext>
            </a:extLst>
          </p:cNvPr>
          <p:cNvSpPr/>
          <p:nvPr/>
        </p:nvSpPr>
        <p:spPr>
          <a:xfrm>
            <a:off x="5282279" y="4945877"/>
            <a:ext cx="397024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it ( </a:t>
            </a:r>
            <a:r>
              <a:rPr lang="en-US" altLang="ja-JP" sz="3000" b="1" spc="50" dirty="0">
                <a:ln w="11430">
                  <a:noFill/>
                </a:ln>
                <a:solidFill>
                  <a:schemeClr val="bg1"/>
                </a:solidFill>
                <a:latin typeface="Century Schoolbook" panose="02040604050505020304" pitchFamily="18" charset="0"/>
              </a:rPr>
              <a:t>would</a:t>
            </a:r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 ) be fun.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D03CCC-A1EB-4E0E-9DF2-597324700D64}"/>
              </a:ext>
            </a:extLst>
          </p:cNvPr>
          <p:cNvSpPr/>
          <p:nvPr/>
        </p:nvSpPr>
        <p:spPr>
          <a:xfrm>
            <a:off x="2483768" y="996210"/>
            <a:ext cx="259478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latin typeface="Century Schoolbook" panose="02040604050505020304" pitchFamily="18" charset="0"/>
              </a:rPr>
              <a:t>It is not fun.</a:t>
            </a:r>
            <a:endParaRPr lang="ja-JP" altLang="en-US" sz="30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0C54754-CEE1-4E10-9FE1-828B7074E977}"/>
              </a:ext>
            </a:extLst>
          </p:cNvPr>
          <p:cNvSpPr/>
          <p:nvPr/>
        </p:nvSpPr>
        <p:spPr>
          <a:xfrm>
            <a:off x="5973108" y="4945877"/>
            <a:ext cx="148260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would</a:t>
            </a:r>
            <a:endParaRPr lang="ja-JP" altLang="en-US" sz="3000" b="1" cap="none" spc="50" dirty="0">
              <a:ln w="11430">
                <a:noFill/>
              </a:ln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" name="図 14" descr="部屋, シャツ が含まれている画像&#10;&#10;自動的に生成された説明">
            <a:extLst>
              <a:ext uri="{FF2B5EF4-FFF2-40B4-BE49-F238E27FC236}">
                <a16:creationId xmlns:a16="http://schemas.microsoft.com/office/drawing/2014/main" id="{F8AC5721-2B6B-45B6-BB60-A7389A4573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92"/>
          <a:stretch/>
        </p:blipFill>
        <p:spPr>
          <a:xfrm>
            <a:off x="5345934" y="1385883"/>
            <a:ext cx="2594788" cy="2475165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6A16F05-7230-41C6-981A-6CF77818441B}"/>
              </a:ext>
            </a:extLst>
          </p:cNvPr>
          <p:cNvSpPr/>
          <p:nvPr/>
        </p:nvSpPr>
        <p:spPr>
          <a:xfrm>
            <a:off x="517440" y="4963234"/>
            <a:ext cx="742192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0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endParaRPr lang="ja-JP" altLang="en-US" sz="3000" b="1" cap="none" spc="50" dirty="0">
              <a:ln w="11430">
                <a:noFill/>
              </a:ln>
              <a:solidFill>
                <a:srgbClr val="00B05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/>
      <p:bldP spid="13" grpId="0"/>
      <p:bldP spid="14" grpId="0"/>
      <p:bldP spid="16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561</Words>
  <Application>Microsoft Office PowerPoint</Application>
  <PresentationFormat>画面に合わせる (4:3)</PresentationFormat>
  <Paragraphs>87</Paragraphs>
  <Slides>14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Schoolbook</vt:lpstr>
      <vt:lpstr>NCGothic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秀紀 春日</cp:lastModifiedBy>
  <cp:revision>225</cp:revision>
  <dcterms:created xsi:type="dcterms:W3CDTF">2011-06-01T15:20:16Z</dcterms:created>
  <dcterms:modified xsi:type="dcterms:W3CDTF">2025-08-14T05:56:11Z</dcterms:modified>
</cp:coreProperties>
</file>