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1"/>
  </p:notesMasterIdLst>
  <p:sldIdLst>
    <p:sldId id="307" r:id="rId2"/>
    <p:sldId id="257" r:id="rId3"/>
    <p:sldId id="327" r:id="rId4"/>
    <p:sldId id="328" r:id="rId5"/>
    <p:sldId id="329" r:id="rId6"/>
    <p:sldId id="330" r:id="rId7"/>
    <p:sldId id="331" r:id="rId8"/>
    <p:sldId id="332" r:id="rId9"/>
    <p:sldId id="333" r:id="rId10"/>
    <p:sldId id="334" r:id="rId11"/>
    <p:sldId id="335" r:id="rId12"/>
    <p:sldId id="336" r:id="rId13"/>
    <p:sldId id="337" r:id="rId14"/>
    <p:sldId id="338" r:id="rId15"/>
    <p:sldId id="339" r:id="rId16"/>
    <p:sldId id="340" r:id="rId17"/>
    <p:sldId id="341" r:id="rId18"/>
    <p:sldId id="263" r:id="rId19"/>
    <p:sldId id="271" r:id="rId20"/>
    <p:sldId id="268" r:id="rId21"/>
    <p:sldId id="269" r:id="rId22"/>
    <p:sldId id="300" r:id="rId23"/>
    <p:sldId id="298" r:id="rId24"/>
    <p:sldId id="299" r:id="rId25"/>
    <p:sldId id="279" r:id="rId26"/>
    <p:sldId id="292" r:id="rId27"/>
    <p:sldId id="281" r:id="rId28"/>
    <p:sldId id="293" r:id="rId29"/>
    <p:sldId id="295" r:id="rId30"/>
    <p:sldId id="265" r:id="rId31"/>
    <p:sldId id="276" r:id="rId32"/>
    <p:sldId id="294" r:id="rId33"/>
    <p:sldId id="296" r:id="rId34"/>
    <p:sldId id="301" r:id="rId35"/>
    <p:sldId id="302" r:id="rId36"/>
    <p:sldId id="303" r:id="rId37"/>
    <p:sldId id="304" r:id="rId38"/>
    <p:sldId id="305" r:id="rId39"/>
    <p:sldId id="342" r:id="rId40"/>
  </p:sldIdLst>
  <p:sldSz cx="9144000" cy="6858000" type="screen4x3"/>
  <p:notesSz cx="9144000" cy="6858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中間スタイル 3 - アクセント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344D84-9AFB-497E-A393-DC336BA19D2E}" styleName="中間スタイル 3 - アクセント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2" autoAdjust="0"/>
    <p:restoredTop sz="96242" autoAdjust="0"/>
  </p:normalViewPr>
  <p:slideViewPr>
    <p:cSldViewPr>
      <p:cViewPr varScale="1">
        <p:scale>
          <a:sx n="106" d="100"/>
          <a:sy n="106" d="100"/>
        </p:scale>
        <p:origin x="1686" y="10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894A5E-73F2-47C8-9CDD-D61A933C28EC}" type="datetimeFigureOut">
              <a:rPr kumimoji="1" lang="ja-JP" altLang="en-US" smtClean="0"/>
              <a:pPr/>
              <a:t>2026/5/21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BABC18-0CA2-438A-9B78-4FE70A0AF5D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4380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BABC18-0CA2-438A-9B78-4FE70A0AF5D7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26668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図はアンパンマン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BABC18-0CA2-438A-9B78-4FE70A0AF5D7}" type="slidenum">
              <a:rPr kumimoji="1" lang="ja-JP" altLang="en-US" smtClean="0"/>
              <a:pPr/>
              <a:t>32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11539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/>
              <a:t>図はアンパンマン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BABC18-0CA2-438A-9B78-4FE70A0AF5D7}" type="slidenum">
              <a:rPr kumimoji="1" lang="ja-JP" altLang="en-US" smtClean="0"/>
              <a:pPr/>
              <a:t>33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0465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A11E71-37DA-4D05-A1A0-B035CEA95C20}" type="slidenum">
              <a:rPr lang="en-US" altLang="ja-JP" smtClean="0"/>
              <a:pPr/>
              <a:t>16</a:t>
            </a:fld>
            <a:endParaRPr lang="en-US" altLang="ja-JP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2861960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A11E71-37DA-4D05-A1A0-B035CEA95C20}" type="slidenum">
              <a:rPr lang="en-US" altLang="ja-JP" smtClean="0"/>
              <a:pPr/>
              <a:t>17</a:t>
            </a:fld>
            <a:endParaRPr lang="en-US" altLang="ja-JP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0158237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≪　≫内は生徒から何出させてみてください。出てきたものをリピート練習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BABC18-0CA2-438A-9B78-4FE70A0AF5D7}" type="slidenum">
              <a:rPr kumimoji="1" lang="ja-JP" altLang="en-US" smtClean="0"/>
              <a:pPr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84673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［　　　］内は生徒から何出させてみてください。出てきたものをリピート練習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BABC18-0CA2-438A-9B78-4FE70A0AF5D7}" type="slidenum">
              <a:rPr kumimoji="1" lang="ja-JP" altLang="en-US" smtClean="0"/>
              <a:pPr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19586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［　　　　］内は生徒から何出させてみてください。出てきたものをリピート練習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BABC18-0CA2-438A-9B78-4FE70A0AF5D7}" type="slidenum">
              <a:rPr kumimoji="1" lang="ja-JP" altLang="en-US" smtClean="0"/>
              <a:pPr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733122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カテゴリーとして、</a:t>
            </a:r>
            <a:r>
              <a:rPr kumimoji="1" lang="en-US" altLang="ja-JP" dirty="0"/>
              <a:t>ABC</a:t>
            </a:r>
            <a:r>
              <a:rPr kumimoji="1" lang="ja-JP" altLang="en-US" dirty="0"/>
              <a:t>のいずれかを選ばせ、次に１～３を選ばせる</a:t>
            </a:r>
            <a:endParaRPr kumimoji="1" lang="en-US" altLang="ja-JP" dirty="0"/>
          </a:p>
          <a:p>
            <a:r>
              <a:rPr kumimoji="1" lang="ja-JP" altLang="en-US" dirty="0"/>
              <a:t>クリックして、リンク先の括弧の中を考え、言わせる</a:t>
            </a:r>
            <a:endParaRPr kumimoji="1" lang="en-US" altLang="ja-JP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BABC18-0CA2-438A-9B78-4FE70A0AF5D7}" type="slidenum">
              <a:rPr kumimoji="1" lang="ja-JP" altLang="en-US" smtClean="0"/>
              <a:pPr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792174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図はドラえもん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BABC18-0CA2-438A-9B78-4FE70A0AF5D7}" type="slidenum">
              <a:rPr kumimoji="1" lang="ja-JP" altLang="en-US" smtClean="0"/>
              <a:pPr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25605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図は静香ちゃん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BABC18-0CA2-438A-9B78-4FE70A0AF5D7}" type="slidenum">
              <a:rPr kumimoji="1" lang="ja-JP" altLang="en-US" smtClean="0"/>
              <a:pPr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5547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532BB-B1C7-4D90-BB98-14B2506B5D3A}" type="datetimeFigureOut">
              <a:rPr kumimoji="1" lang="ja-JP" altLang="en-US" smtClean="0"/>
              <a:pPr/>
              <a:t>2026/5/21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EE44C-C460-49C7-B4DA-04343BAD974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532BB-B1C7-4D90-BB98-14B2506B5D3A}" type="datetimeFigureOut">
              <a:rPr kumimoji="1" lang="ja-JP" altLang="en-US" smtClean="0"/>
              <a:pPr/>
              <a:t>2026/5/21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EE44C-C460-49C7-B4DA-04343BAD974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532BB-B1C7-4D90-BB98-14B2506B5D3A}" type="datetimeFigureOut">
              <a:rPr kumimoji="1" lang="ja-JP" altLang="en-US" smtClean="0"/>
              <a:pPr/>
              <a:t>2026/5/21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EE44C-C460-49C7-B4DA-04343BAD974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532BB-B1C7-4D90-BB98-14B2506B5D3A}" type="datetimeFigureOut">
              <a:rPr kumimoji="1" lang="ja-JP" altLang="en-US" smtClean="0"/>
              <a:pPr/>
              <a:t>2026/5/21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EE44C-C460-49C7-B4DA-04343BAD974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532BB-B1C7-4D90-BB98-14B2506B5D3A}" type="datetimeFigureOut">
              <a:rPr kumimoji="1" lang="ja-JP" altLang="en-US" smtClean="0"/>
              <a:pPr/>
              <a:t>2026/5/21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EE44C-C460-49C7-B4DA-04343BAD974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532BB-B1C7-4D90-BB98-14B2506B5D3A}" type="datetimeFigureOut">
              <a:rPr kumimoji="1" lang="ja-JP" altLang="en-US" smtClean="0"/>
              <a:pPr/>
              <a:t>2026/5/21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EE44C-C460-49C7-B4DA-04343BAD974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532BB-B1C7-4D90-BB98-14B2506B5D3A}" type="datetimeFigureOut">
              <a:rPr kumimoji="1" lang="ja-JP" altLang="en-US" smtClean="0"/>
              <a:pPr/>
              <a:t>2026/5/21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EE44C-C460-49C7-B4DA-04343BAD974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532BB-B1C7-4D90-BB98-14B2506B5D3A}" type="datetimeFigureOut">
              <a:rPr kumimoji="1" lang="ja-JP" altLang="en-US" smtClean="0"/>
              <a:pPr/>
              <a:t>2026/5/21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EE44C-C460-49C7-B4DA-04343BAD974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532BB-B1C7-4D90-BB98-14B2506B5D3A}" type="datetimeFigureOut">
              <a:rPr kumimoji="1" lang="ja-JP" altLang="en-US" smtClean="0"/>
              <a:pPr/>
              <a:t>2026/5/21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EE44C-C460-49C7-B4DA-04343BAD974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532BB-B1C7-4D90-BB98-14B2506B5D3A}" type="datetimeFigureOut">
              <a:rPr kumimoji="1" lang="ja-JP" altLang="en-US" smtClean="0"/>
              <a:pPr/>
              <a:t>2026/5/21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EE44C-C460-49C7-B4DA-04343BAD974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532BB-B1C7-4D90-BB98-14B2506B5D3A}" type="datetimeFigureOut">
              <a:rPr kumimoji="1" lang="ja-JP" altLang="en-US" smtClean="0"/>
              <a:pPr/>
              <a:t>2026/5/21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EE44C-C460-49C7-B4DA-04343BAD974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6532BB-B1C7-4D90-BB98-14B2506B5D3A}" type="datetimeFigureOut">
              <a:rPr kumimoji="1" lang="ja-JP" altLang="en-US" smtClean="0"/>
              <a:pPr/>
              <a:t>2026/5/21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3EE44C-C460-49C7-B4DA-04343BAD974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5.jpeg"/><Relationship Id="rId4" Type="http://schemas.openxmlformats.org/officeDocument/2006/relationships/image" Target="../media/image24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" Target="slide32.xml"/><Relationship Id="rId3" Type="http://schemas.openxmlformats.org/officeDocument/2006/relationships/slide" Target="slide25.xml"/><Relationship Id="rId7" Type="http://schemas.openxmlformats.org/officeDocument/2006/relationships/slide" Target="slide29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6.xml"/><Relationship Id="rId11" Type="http://schemas.openxmlformats.org/officeDocument/2006/relationships/slide" Target="slide33.xml"/><Relationship Id="rId5" Type="http://schemas.openxmlformats.org/officeDocument/2006/relationships/slide" Target="slide31.xml"/><Relationship Id="rId10" Type="http://schemas.openxmlformats.org/officeDocument/2006/relationships/slide" Target="slide30.xml"/><Relationship Id="rId4" Type="http://schemas.openxmlformats.org/officeDocument/2006/relationships/slide" Target="slide28.xml"/><Relationship Id="rId9" Type="http://schemas.openxmlformats.org/officeDocument/2006/relationships/slide" Target="slide2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slide" Target="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Relationship Id="rId5" Type="http://schemas.openxmlformats.org/officeDocument/2006/relationships/slide" Target="slide23.xml"/><Relationship Id="rId4" Type="http://schemas.openxmlformats.org/officeDocument/2006/relationships/image" Target="../media/image37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1"/>
          <p:cNvSpPr txBox="1">
            <a:spLocks/>
          </p:cNvSpPr>
          <p:nvPr/>
        </p:nvSpPr>
        <p:spPr>
          <a:xfrm>
            <a:off x="755576" y="2564904"/>
            <a:ext cx="7772400" cy="14700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Schoolbook" panose="02040604050505020304" pitchFamily="18" charset="0"/>
                <a:ea typeface="+mj-ea"/>
                <a:cs typeface="+mj-cs"/>
              </a:rPr>
              <a:t>使役の</a:t>
            </a:r>
            <a:r>
              <a:rPr kumimoji="1" lang="en-US" altLang="ja-JP" sz="8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Schoolbook" panose="02040604050505020304" pitchFamily="18" charset="0"/>
                <a:ea typeface="+mj-ea"/>
                <a:cs typeface="+mj-cs"/>
              </a:rPr>
              <a:t>make</a:t>
            </a:r>
            <a:endParaRPr kumimoji="1" lang="ja-JP" altLang="en-US" sz="8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Schoolbook" panose="02040604050505020304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7346044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52AC9F00-2B9A-4AD4-8104-AD205908145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84" t="11550" b="12851"/>
          <a:stretch/>
        </p:blipFill>
        <p:spPr>
          <a:xfrm>
            <a:off x="0" y="-1"/>
            <a:ext cx="9170214" cy="6858001"/>
          </a:xfrm>
          <a:prstGeom prst="rect">
            <a:avLst/>
          </a:prstGeom>
        </p:spPr>
      </p:pic>
      <p:pic>
        <p:nvPicPr>
          <p:cNvPr id="4" name="図 3" descr="おもちゃ, 人形, 座る, 小さい が含まれている画像&#10;&#10;自動的に生成された説明">
            <a:extLst>
              <a:ext uri="{FF2B5EF4-FFF2-40B4-BE49-F238E27FC236}">
                <a16:creationId xmlns:a16="http://schemas.microsoft.com/office/drawing/2014/main" id="{5B78CB4F-5D01-4138-B270-C547B96E7C8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4716016" y="3573016"/>
            <a:ext cx="1152128" cy="1606447"/>
          </a:xfrm>
          <a:prstGeom prst="rect">
            <a:avLst/>
          </a:prstGeom>
        </p:spPr>
      </p:pic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DA737C36-AE41-4618-8D03-E1C27E19C4B6}"/>
              </a:ext>
            </a:extLst>
          </p:cNvPr>
          <p:cNvSpPr/>
          <p:nvPr/>
        </p:nvSpPr>
        <p:spPr>
          <a:xfrm>
            <a:off x="107504" y="832400"/>
            <a:ext cx="468052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2800" b="1" dirty="0" err="1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Issunboushi</a:t>
            </a:r>
            <a:r>
              <a:rPr lang="en-US" altLang="ja-JP" sz="2800" b="1" dirty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 fought </a:t>
            </a:r>
          </a:p>
          <a:p>
            <a:pPr algn="r">
              <a:defRPr/>
            </a:pPr>
            <a:r>
              <a:rPr lang="en-US" altLang="ja-JP" sz="2800" b="1" dirty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in Oni’s stomach.</a:t>
            </a:r>
            <a:endParaRPr lang="ja-JP" altLang="en-US" sz="2800" b="1" dirty="0">
              <a:ln w="12700">
                <a:noFill/>
                <a:prstDash val="solid"/>
              </a:ln>
              <a:latin typeface="Century Schoolbook" panose="02040604050505020304" pitchFamily="18" charset="0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80C08A3B-5532-4E94-9396-0F9A532B7F0E}"/>
              </a:ext>
            </a:extLst>
          </p:cNvPr>
          <p:cNvSpPr/>
          <p:nvPr/>
        </p:nvSpPr>
        <p:spPr>
          <a:xfrm>
            <a:off x="3275856" y="6021288"/>
            <a:ext cx="367240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2800" b="1" dirty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He won the battle.</a:t>
            </a:r>
            <a:endParaRPr lang="ja-JP" altLang="en-US" sz="2800" b="1" dirty="0">
              <a:ln w="12700">
                <a:noFill/>
                <a:prstDash val="solid"/>
              </a:ln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0041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BB6CE165-6E0C-4D6C-8726-74B33EDB55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808650"/>
            <a:ext cx="6096000" cy="4067175"/>
          </a:xfrm>
          <a:prstGeom prst="rect">
            <a:avLst/>
          </a:prstGeom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5646BF46-6E6F-484F-8F1C-A4F4677CDA92}"/>
              </a:ext>
            </a:extLst>
          </p:cNvPr>
          <p:cNvSpPr/>
          <p:nvPr/>
        </p:nvSpPr>
        <p:spPr>
          <a:xfrm>
            <a:off x="2146329" y="274954"/>
            <a:ext cx="485134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2800" b="1" dirty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Oni left </a:t>
            </a:r>
            <a:r>
              <a:rPr lang="en-US" altLang="ja-JP" sz="2800" b="1" dirty="0" err="1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Uchide</a:t>
            </a:r>
            <a:r>
              <a:rPr lang="en-US" altLang="ja-JP" sz="2800" b="1" dirty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 mallet.</a:t>
            </a:r>
            <a:endParaRPr lang="ja-JP" altLang="en-US" sz="2800" b="1" dirty="0">
              <a:ln w="12700">
                <a:noFill/>
                <a:prstDash val="solid"/>
              </a:ln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6567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358D9075-93E2-4509-AE85-8BABC4EE76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05466" y="1176242"/>
            <a:ext cx="5612057" cy="5476603"/>
          </a:xfrm>
          <a:prstGeom prst="rect">
            <a:avLst/>
          </a:prstGeom>
        </p:spPr>
      </p:pic>
      <p:pic>
        <p:nvPicPr>
          <p:cNvPr id="9" name="図 8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5375BE08-1CF3-444D-8B9B-E0E89ABF14D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88924" y="4190260"/>
            <a:ext cx="458716" cy="1012908"/>
          </a:xfrm>
          <a:prstGeom prst="rect">
            <a:avLst/>
          </a:prstGeom>
        </p:spPr>
      </p:pic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12B7D261-6B9F-42FD-8A42-465BF506A45B}"/>
              </a:ext>
            </a:extLst>
          </p:cNvPr>
          <p:cNvSpPr/>
          <p:nvPr/>
        </p:nvSpPr>
        <p:spPr>
          <a:xfrm>
            <a:off x="1397978" y="653023"/>
            <a:ext cx="716472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2800" b="1" dirty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The princess used </a:t>
            </a:r>
            <a:r>
              <a:rPr lang="en-US" altLang="ja-JP" sz="2800" b="1" dirty="0" err="1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Uchide</a:t>
            </a:r>
            <a:r>
              <a:rPr lang="en-US" altLang="ja-JP" sz="2800" b="1" dirty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 mallet.</a:t>
            </a:r>
            <a:endParaRPr lang="ja-JP" altLang="en-US" sz="2800" b="1" dirty="0">
              <a:ln w="12700">
                <a:noFill/>
                <a:prstDash val="solid"/>
              </a:ln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0402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A1D8227E-9227-46D4-8FCF-0B9ABC2D45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567485" y="0"/>
            <a:ext cx="10278969" cy="6858000"/>
          </a:xfrm>
          <a:prstGeom prst="rect">
            <a:avLst/>
          </a:prstGeom>
        </p:spPr>
      </p:pic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ACA5B3CC-9120-4942-B673-63FCB9642AF6}"/>
              </a:ext>
            </a:extLst>
          </p:cNvPr>
          <p:cNvSpPr/>
          <p:nvPr/>
        </p:nvSpPr>
        <p:spPr>
          <a:xfrm>
            <a:off x="712177" y="257369"/>
            <a:ext cx="758675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2800" b="1" dirty="0" err="1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Issunboushi</a:t>
            </a:r>
            <a:r>
              <a:rPr lang="en-US" altLang="ja-JP" sz="2800" b="1" dirty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 became bigger and bigger.</a:t>
            </a:r>
            <a:endParaRPr lang="ja-JP" altLang="en-US" sz="2800" b="1" dirty="0">
              <a:ln w="12700">
                <a:noFill/>
                <a:prstDash val="solid"/>
              </a:ln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8505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挿絵, 抽象, 人形, おもちゃ が含まれている画像&#10;&#10;自動的に生成された説明">
            <a:extLst>
              <a:ext uri="{FF2B5EF4-FFF2-40B4-BE49-F238E27FC236}">
                <a16:creationId xmlns:a16="http://schemas.microsoft.com/office/drawing/2014/main" id="{06346C91-13DF-4141-8C0D-9720E20270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33" t="21699" r="29728" b="11158"/>
          <a:stretch/>
        </p:blipFill>
        <p:spPr>
          <a:xfrm>
            <a:off x="2891481" y="2471352"/>
            <a:ext cx="2916194" cy="2730844"/>
          </a:xfrm>
          <a:prstGeom prst="rect">
            <a:avLst/>
          </a:prstGeom>
        </p:spPr>
      </p:pic>
      <p:pic>
        <p:nvPicPr>
          <p:cNvPr id="5" name="図 4" descr="おもちゃ, レゴ が含まれている画像&#10;&#10;自動的に生成された説明">
            <a:extLst>
              <a:ext uri="{FF2B5EF4-FFF2-40B4-BE49-F238E27FC236}">
                <a16:creationId xmlns:a16="http://schemas.microsoft.com/office/drawing/2014/main" id="{63EE91D3-4BF4-4DC7-B9D2-E3611C8A752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4542" y="1500920"/>
            <a:ext cx="2458915" cy="4067175"/>
          </a:xfrm>
          <a:prstGeom prst="rect">
            <a:avLst/>
          </a:prstGeom>
        </p:spPr>
      </p:pic>
      <p:pic>
        <p:nvPicPr>
          <p:cNvPr id="6" name="図 5" descr="おもちゃ, レゴ が含まれている画像&#10;&#10;自動的に生成された説明">
            <a:extLst>
              <a:ext uri="{FF2B5EF4-FFF2-40B4-BE49-F238E27FC236}">
                <a16:creationId xmlns:a16="http://schemas.microsoft.com/office/drawing/2014/main" id="{3C595BC8-4CA2-40B8-B88D-0C39D1495D9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22"/>
          <a:stretch/>
        </p:blipFill>
        <p:spPr>
          <a:xfrm>
            <a:off x="6390545" y="1500920"/>
            <a:ext cx="2458915" cy="4067175"/>
          </a:xfrm>
          <a:prstGeom prst="rect">
            <a:avLst/>
          </a:prstGeom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D6385A15-5DBE-40DB-9283-5E3092470C1F}"/>
              </a:ext>
            </a:extLst>
          </p:cNvPr>
          <p:cNvSpPr/>
          <p:nvPr/>
        </p:nvSpPr>
        <p:spPr>
          <a:xfrm>
            <a:off x="428897" y="107899"/>
            <a:ext cx="856563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2800" b="1" dirty="0" err="1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Issunboushi</a:t>
            </a:r>
            <a:r>
              <a:rPr lang="en-US" altLang="ja-JP" sz="2800" b="1" dirty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 got married with the princess.</a:t>
            </a:r>
            <a:endParaRPr lang="ja-JP" altLang="en-US" sz="2800" b="1" dirty="0">
              <a:ln w="12700">
                <a:noFill/>
                <a:prstDash val="solid"/>
              </a:ln>
              <a:latin typeface="Century Schoolbook" panose="02040604050505020304" pitchFamily="18" charset="0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CF32E93D-356B-42E5-9357-ED8B237E004E}"/>
              </a:ext>
            </a:extLst>
          </p:cNvPr>
          <p:cNvSpPr/>
          <p:nvPr/>
        </p:nvSpPr>
        <p:spPr>
          <a:xfrm>
            <a:off x="2083776" y="6002599"/>
            <a:ext cx="571793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2800" b="1" dirty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They lived happily in Kyoto.</a:t>
            </a:r>
            <a:endParaRPr lang="ja-JP" altLang="en-US" sz="2800" b="1" dirty="0">
              <a:ln w="12700">
                <a:noFill/>
                <a:prstDash val="solid"/>
              </a:ln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4925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1"/>
          <p:cNvSpPr txBox="1">
            <a:spLocks/>
          </p:cNvSpPr>
          <p:nvPr/>
        </p:nvSpPr>
        <p:spPr>
          <a:xfrm>
            <a:off x="755576" y="2564904"/>
            <a:ext cx="7772400" cy="14700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Schoolbook" panose="02040604050505020304" pitchFamily="18" charset="0"/>
                <a:ea typeface="+mj-ea"/>
                <a:cs typeface="+mj-cs"/>
              </a:rPr>
              <a:t>使役の</a:t>
            </a:r>
            <a:r>
              <a:rPr kumimoji="1" lang="en-US" altLang="ja-JP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Schoolbook" panose="02040604050505020304" pitchFamily="18" charset="0"/>
                <a:ea typeface="+mj-ea"/>
                <a:cs typeface="+mj-cs"/>
              </a:rPr>
              <a:t>make</a:t>
            </a:r>
            <a:endParaRPr kumimoji="1" lang="ja-JP" alt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Schoolbook" panose="02040604050505020304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0396103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819058" y="3642955"/>
            <a:ext cx="3600400" cy="2402140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18" t="29637" r="31818"/>
          <a:stretch/>
        </p:blipFill>
        <p:spPr bwMode="auto">
          <a:xfrm>
            <a:off x="1399051" y="699740"/>
            <a:ext cx="1419489" cy="1832568"/>
          </a:xfrm>
          <a:prstGeom prst="rect">
            <a:avLst/>
          </a:prstGeom>
          <a:noFill/>
        </p:spPr>
      </p:pic>
      <p:sp>
        <p:nvSpPr>
          <p:cNvPr id="11" name="右矢印 10"/>
          <p:cNvSpPr/>
          <p:nvPr/>
        </p:nvSpPr>
        <p:spPr>
          <a:xfrm>
            <a:off x="3275856" y="1196752"/>
            <a:ext cx="2448272" cy="50405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latin typeface="Century Schoolbook" panose="02040604050505020304" pitchFamily="18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1443262" y="2420888"/>
            <a:ext cx="1271502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ja-JP" sz="4400" b="1" dirty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She</a:t>
            </a:r>
            <a:endParaRPr lang="ja-JP" altLang="en-US" sz="4400" b="1" dirty="0">
              <a:ln w="12700">
                <a:noFill/>
                <a:prstDash val="solid"/>
              </a:ln>
              <a:latin typeface="Century Schoolbook" panose="02040604050505020304" pitchFamily="18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5573447" y="2420888"/>
            <a:ext cx="3147015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ja-JP" sz="4400" b="1" dirty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the mallet</a:t>
            </a:r>
            <a:endParaRPr lang="ja-JP" altLang="en-US" sz="4400" b="1" dirty="0">
              <a:ln w="12700">
                <a:noFill/>
                <a:prstDash val="solid"/>
              </a:ln>
              <a:latin typeface="Century Schoolbook" panose="02040604050505020304" pitchFamily="18" charset="0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3610375" y="2420888"/>
            <a:ext cx="1553630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ja-JP" sz="4400" b="1" dirty="0">
                <a:ln w="12700">
                  <a:noFill/>
                  <a:prstDash val="solid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used</a:t>
            </a:r>
            <a:endParaRPr lang="ja-JP" altLang="en-US" sz="4400" b="1" dirty="0">
              <a:ln w="12700">
                <a:noFill/>
                <a:prstDash val="solid"/>
              </a:ln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pic>
        <p:nvPicPr>
          <p:cNvPr id="37893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18" t="23957" r="18182" b="14727"/>
          <a:stretch/>
        </p:blipFill>
        <p:spPr bwMode="auto">
          <a:xfrm>
            <a:off x="6215967" y="924229"/>
            <a:ext cx="1691051" cy="1383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図 15" descr="spotlight3.bmp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373188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下矢印 9"/>
          <p:cNvSpPr/>
          <p:nvPr/>
        </p:nvSpPr>
        <p:spPr>
          <a:xfrm rot="2435214">
            <a:off x="5666538" y="3393673"/>
            <a:ext cx="367285" cy="12869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Century Schoolbook" panose="02040604050505020304" pitchFamily="18" charset="0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943" y="5890046"/>
            <a:ext cx="3744935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ja-JP" sz="4400" b="1" dirty="0" err="1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Issunboushi</a:t>
            </a:r>
            <a:endParaRPr lang="ja-JP" altLang="en-US" sz="4400" b="1" dirty="0">
              <a:ln w="12700">
                <a:noFill/>
                <a:prstDash val="solid"/>
              </a:ln>
              <a:latin typeface="Century Schoolbook" panose="02040604050505020304" pitchFamily="18" charset="0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3874130" y="5917339"/>
            <a:ext cx="2400016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ja-JP" sz="4400" b="1" dirty="0">
                <a:ln w="12700">
                  <a:noFill/>
                  <a:prstDash val="solid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became</a:t>
            </a:r>
            <a:endParaRPr lang="ja-JP" altLang="en-US" sz="4400" b="1" dirty="0">
              <a:ln w="12700">
                <a:noFill/>
                <a:prstDash val="solid"/>
              </a:ln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6660232" y="5890045"/>
            <a:ext cx="1103187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ja-JP" sz="4400" b="1" dirty="0">
                <a:ln w="12700">
                  <a:noFill/>
                  <a:prstDash val="solid"/>
                </a:ln>
                <a:solidFill>
                  <a:srgbClr val="00B050"/>
                </a:solidFill>
                <a:latin typeface="Century Schoolbook" panose="02040604050505020304" pitchFamily="18" charset="0"/>
              </a:rPr>
              <a:t>big</a:t>
            </a:r>
            <a:endParaRPr lang="ja-JP" altLang="en-US" sz="4400" b="1" dirty="0">
              <a:ln w="12700">
                <a:noFill/>
                <a:prstDash val="solid"/>
              </a:ln>
              <a:solidFill>
                <a:srgbClr val="00B05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20" name="右矢印 19"/>
          <p:cNvSpPr/>
          <p:nvPr/>
        </p:nvSpPr>
        <p:spPr>
          <a:xfrm>
            <a:off x="3553786" y="3133547"/>
            <a:ext cx="1698332" cy="242652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latin typeface="Century Schoolbook" panose="020406040505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角丸四角形 53"/>
          <p:cNvSpPr/>
          <p:nvPr/>
        </p:nvSpPr>
        <p:spPr>
          <a:xfrm>
            <a:off x="0" y="3372331"/>
            <a:ext cx="9108504" cy="3501008"/>
          </a:xfrm>
          <a:prstGeom prst="roundRect">
            <a:avLst>
              <a:gd name="adj" fmla="val 7131"/>
            </a:avLst>
          </a:prstGeom>
          <a:solidFill>
            <a:srgbClr val="3333CC">
              <a:alpha val="2745"/>
            </a:srgbClr>
          </a:solidFill>
          <a:ln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　</a:t>
            </a:r>
          </a:p>
        </p:txBody>
      </p:sp>
      <p:sp>
        <p:nvSpPr>
          <p:cNvPr id="12" name="正方形/長方形 11"/>
          <p:cNvSpPr/>
          <p:nvPr/>
        </p:nvSpPr>
        <p:spPr>
          <a:xfrm>
            <a:off x="318631" y="4161274"/>
            <a:ext cx="1111203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ja-JP" altLang="en-US" sz="3600" b="1" dirty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主語</a:t>
            </a:r>
          </a:p>
        </p:txBody>
      </p:sp>
      <p:sp>
        <p:nvSpPr>
          <p:cNvPr id="13" name="正方形/長方形 12"/>
          <p:cNvSpPr/>
          <p:nvPr/>
        </p:nvSpPr>
        <p:spPr>
          <a:xfrm>
            <a:off x="1485225" y="4133310"/>
            <a:ext cx="1483098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ja-JP" sz="3600" b="1" dirty="0">
                <a:ln w="12700">
                  <a:noFill/>
                  <a:prstDash val="solid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make</a:t>
            </a:r>
            <a:endParaRPr lang="ja-JP" altLang="en-US" sz="3600" b="1" dirty="0">
              <a:ln w="12700">
                <a:noFill/>
                <a:prstDash val="solid"/>
              </a:ln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2827436" y="4171727"/>
            <a:ext cx="1826141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ja-JP" sz="3600" b="1" dirty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A</a:t>
            </a:r>
          </a:p>
          <a:p>
            <a:pPr algn="ctr">
              <a:defRPr/>
            </a:pPr>
            <a:r>
              <a:rPr lang="ja-JP" altLang="en-US" sz="2400" b="1" dirty="0">
                <a:ln w="12700">
                  <a:noFill/>
                  <a:prstDash val="solid"/>
                </a:ln>
                <a:solidFill>
                  <a:schemeClr val="tx2"/>
                </a:solidFill>
                <a:latin typeface="Century Schoolbook" panose="02040604050505020304" pitchFamily="18" charset="0"/>
              </a:rPr>
              <a:t>＜</a:t>
            </a:r>
            <a:r>
              <a:rPr lang="ja-JP" altLang="en-US" sz="2400" b="1" dirty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人・もの</a:t>
            </a:r>
            <a:r>
              <a:rPr lang="ja-JP" altLang="en-US" sz="2400" b="1" dirty="0">
                <a:ln w="12700">
                  <a:noFill/>
                  <a:prstDash val="solid"/>
                </a:ln>
                <a:solidFill>
                  <a:schemeClr val="tx2"/>
                </a:solidFill>
                <a:latin typeface="Century Schoolbook" panose="02040604050505020304" pitchFamily="18" charset="0"/>
              </a:rPr>
              <a:t>＞</a:t>
            </a:r>
          </a:p>
        </p:txBody>
      </p:sp>
      <p:sp>
        <p:nvSpPr>
          <p:cNvPr id="17" name="正方形/長方形 16"/>
          <p:cNvSpPr/>
          <p:nvPr/>
        </p:nvSpPr>
        <p:spPr>
          <a:xfrm>
            <a:off x="4716016" y="4171727"/>
            <a:ext cx="1423788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ja-JP" sz="3600" b="1" dirty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B</a:t>
            </a:r>
          </a:p>
          <a:p>
            <a:pPr algn="ctr">
              <a:defRPr/>
            </a:pPr>
            <a:r>
              <a:rPr lang="ja-JP" altLang="en-US" sz="2400" b="1" dirty="0">
                <a:ln w="12700">
                  <a:noFill/>
                  <a:prstDash val="solid"/>
                </a:ln>
                <a:solidFill>
                  <a:srgbClr val="00B050"/>
                </a:solidFill>
                <a:latin typeface="Century Schoolbook" panose="02040604050505020304" pitchFamily="18" charset="0"/>
              </a:rPr>
              <a:t>［形容詞］</a:t>
            </a:r>
          </a:p>
        </p:txBody>
      </p:sp>
      <p:sp>
        <p:nvSpPr>
          <p:cNvPr id="18" name="正方形/長方形 17"/>
          <p:cNvSpPr/>
          <p:nvPr/>
        </p:nvSpPr>
        <p:spPr>
          <a:xfrm>
            <a:off x="543774" y="5088667"/>
            <a:ext cx="1266693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ja-JP" altLang="en-US" sz="2800" b="1" dirty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主語が</a:t>
            </a:r>
          </a:p>
        </p:txBody>
      </p:sp>
      <p:sp>
        <p:nvSpPr>
          <p:cNvPr id="21" name="正方形/長方形 20"/>
          <p:cNvSpPr/>
          <p:nvPr/>
        </p:nvSpPr>
        <p:spPr>
          <a:xfrm>
            <a:off x="1840086" y="5059542"/>
            <a:ext cx="1487908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ja-JP" altLang="en-US" sz="2800" b="1" dirty="0">
                <a:ln w="12700">
                  <a:noFill/>
                  <a:prstDash val="solid"/>
                </a:ln>
                <a:solidFill>
                  <a:schemeClr val="tx2"/>
                </a:solidFill>
                <a:latin typeface="Century Schoolbook" panose="02040604050505020304" pitchFamily="18" charset="0"/>
              </a:rPr>
              <a:t>＜</a:t>
            </a:r>
            <a:r>
              <a:rPr lang="en-US" altLang="ja-JP" sz="2800" b="1" dirty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A</a:t>
            </a:r>
            <a:r>
              <a:rPr lang="ja-JP" altLang="en-US" sz="2800" b="1" dirty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を</a:t>
            </a:r>
            <a:r>
              <a:rPr lang="ja-JP" altLang="en-US" sz="2800" b="1" dirty="0">
                <a:ln w="12700">
                  <a:noFill/>
                  <a:prstDash val="solid"/>
                </a:ln>
                <a:solidFill>
                  <a:schemeClr val="tx2"/>
                </a:solidFill>
                <a:latin typeface="Century Schoolbook" panose="02040604050505020304" pitchFamily="18" charset="0"/>
              </a:rPr>
              <a:t>＞</a:t>
            </a:r>
          </a:p>
        </p:txBody>
      </p:sp>
      <p:sp>
        <p:nvSpPr>
          <p:cNvPr id="22" name="正方形/長方形 21"/>
          <p:cNvSpPr/>
          <p:nvPr/>
        </p:nvSpPr>
        <p:spPr>
          <a:xfrm>
            <a:off x="3220856" y="5059542"/>
            <a:ext cx="116570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ja-JP" altLang="en-US" sz="2800" b="1" dirty="0">
                <a:ln w="12700">
                  <a:noFill/>
                  <a:prstDash val="solid"/>
                </a:ln>
                <a:solidFill>
                  <a:srgbClr val="00B050"/>
                </a:solidFill>
                <a:latin typeface="Century Schoolbook" panose="02040604050505020304" pitchFamily="18" charset="0"/>
              </a:rPr>
              <a:t>［</a:t>
            </a:r>
            <a:r>
              <a:rPr lang="en-US" altLang="ja-JP" sz="2800" b="1" dirty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B</a:t>
            </a:r>
            <a:r>
              <a:rPr lang="ja-JP" altLang="en-US" sz="2800" b="1" dirty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に</a:t>
            </a:r>
            <a:r>
              <a:rPr lang="ja-JP" altLang="en-US" sz="2800" b="1" dirty="0">
                <a:ln w="12700">
                  <a:noFill/>
                  <a:prstDash val="solid"/>
                </a:ln>
                <a:solidFill>
                  <a:srgbClr val="00B050"/>
                </a:solidFill>
                <a:latin typeface="Century Schoolbook" panose="02040604050505020304" pitchFamily="18" charset="0"/>
              </a:rPr>
              <a:t>］</a:t>
            </a:r>
          </a:p>
        </p:txBody>
      </p:sp>
      <p:sp>
        <p:nvSpPr>
          <p:cNvPr id="23" name="正方形/長方形 22"/>
          <p:cNvSpPr/>
          <p:nvPr/>
        </p:nvSpPr>
        <p:spPr>
          <a:xfrm>
            <a:off x="4401789" y="5050831"/>
            <a:ext cx="1970411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ja-JP" altLang="en-US" sz="2800" b="1" dirty="0">
                <a:ln w="12700">
                  <a:noFill/>
                  <a:prstDash val="solid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する・させる</a:t>
            </a:r>
          </a:p>
        </p:txBody>
      </p:sp>
      <p:sp>
        <p:nvSpPr>
          <p:cNvPr id="25" name="正方形/長方形 24"/>
          <p:cNvSpPr/>
          <p:nvPr/>
        </p:nvSpPr>
        <p:spPr>
          <a:xfrm>
            <a:off x="1096382" y="2708920"/>
            <a:ext cx="674094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28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その小槌が、　　彼を　　　　</a:t>
            </a:r>
            <a:r>
              <a:rPr lang="ja-JP" altLang="en-US" sz="28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00B050"/>
                </a:solidFill>
                <a:latin typeface="Century Schoolbook" panose="02040604050505020304" pitchFamily="18" charset="0"/>
              </a:rPr>
              <a:t>大きく</a:t>
            </a:r>
            <a:r>
              <a:rPr lang="ja-JP" altLang="en-US" sz="28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　　</a:t>
            </a:r>
            <a:r>
              <a:rPr lang="ja-JP" altLang="en-US" sz="28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した</a:t>
            </a:r>
            <a:r>
              <a:rPr lang="ja-JP" altLang="en-US" sz="28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。</a:t>
            </a:r>
          </a:p>
        </p:txBody>
      </p:sp>
      <p:sp>
        <p:nvSpPr>
          <p:cNvPr id="27" name="正方形/長方形 26"/>
          <p:cNvSpPr/>
          <p:nvPr/>
        </p:nvSpPr>
        <p:spPr>
          <a:xfrm>
            <a:off x="-36512" y="3657218"/>
            <a:ext cx="849694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ja-JP" altLang="en-US" sz="20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① </a:t>
            </a:r>
            <a:r>
              <a:rPr lang="en-US" altLang="ja-JP" sz="20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make</a:t>
            </a:r>
            <a:r>
              <a:rPr lang="ja-JP" altLang="en-US" sz="20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 は、「～をつくる」という意味以外に</a:t>
            </a:r>
            <a:endParaRPr lang="en-US" altLang="ja-JP" sz="2000" b="1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  <a:ea typeface="ＭＳ ゴシック" pitchFamily="49" charset="-128"/>
            </a:endParaRPr>
          </a:p>
          <a:p>
            <a:pPr algn="r"/>
            <a:r>
              <a:rPr lang="ja-JP" altLang="en-US" sz="20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　下のような使い方をして、使役の表現ができます。</a:t>
            </a:r>
            <a:endParaRPr lang="en-US" altLang="ja-JP" sz="20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30" name="正方形/長方形 29"/>
          <p:cNvSpPr/>
          <p:nvPr/>
        </p:nvSpPr>
        <p:spPr>
          <a:xfrm>
            <a:off x="-23186" y="3276292"/>
            <a:ext cx="120738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Point</a:t>
            </a:r>
            <a:endParaRPr lang="ja-JP" altLang="en-US" sz="28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31" name="正方形/長方形 30"/>
          <p:cNvSpPr/>
          <p:nvPr/>
        </p:nvSpPr>
        <p:spPr>
          <a:xfrm>
            <a:off x="1331640" y="0"/>
            <a:ext cx="379943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36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使役表現の</a:t>
            </a:r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make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32" name="正方形/長方形 31"/>
          <p:cNvSpPr/>
          <p:nvPr/>
        </p:nvSpPr>
        <p:spPr>
          <a:xfrm>
            <a:off x="4371205" y="1917881"/>
            <a:ext cx="351816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ja-JP" altLang="en-US" sz="4400" b="1" dirty="0">
                <a:ln w="12700">
                  <a:noFill/>
                  <a:prstDash val="solid"/>
                </a:ln>
                <a:solidFill>
                  <a:schemeClr val="tx2"/>
                </a:solidFill>
                <a:latin typeface="Century Schoolbook" panose="02040604050505020304" pitchFamily="18" charset="0"/>
              </a:rPr>
              <a:t>＜</a:t>
            </a:r>
            <a:r>
              <a:rPr lang="ja-JP" altLang="en-US" sz="4400" b="1" dirty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 　　　</a:t>
            </a:r>
            <a:r>
              <a:rPr lang="ja-JP" altLang="en-US" sz="4400" b="1" dirty="0">
                <a:ln w="12700">
                  <a:noFill/>
                  <a:prstDash val="solid"/>
                </a:ln>
                <a:solidFill>
                  <a:schemeClr val="tx2"/>
                </a:solidFill>
                <a:latin typeface="Century Schoolbook" panose="02040604050505020304" pitchFamily="18" charset="0"/>
              </a:rPr>
              <a:t>＞</a:t>
            </a:r>
          </a:p>
        </p:txBody>
      </p:sp>
      <p:sp>
        <p:nvSpPr>
          <p:cNvPr id="33" name="正方形/長方形 32"/>
          <p:cNvSpPr/>
          <p:nvPr/>
        </p:nvSpPr>
        <p:spPr>
          <a:xfrm>
            <a:off x="7135140" y="1933381"/>
            <a:ext cx="182934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ja-JP" altLang="en-US" sz="4400" b="1" dirty="0">
                <a:ln w="12700">
                  <a:noFill/>
                  <a:prstDash val="solid"/>
                </a:ln>
                <a:solidFill>
                  <a:srgbClr val="00B050"/>
                </a:solidFill>
                <a:latin typeface="Century Schoolbook" panose="02040604050505020304" pitchFamily="18" charset="0"/>
              </a:rPr>
              <a:t>［　　  ］</a:t>
            </a:r>
          </a:p>
        </p:txBody>
      </p:sp>
      <p:sp>
        <p:nvSpPr>
          <p:cNvPr id="28" name="正方形/長方形 27"/>
          <p:cNvSpPr/>
          <p:nvPr/>
        </p:nvSpPr>
        <p:spPr>
          <a:xfrm>
            <a:off x="3160104" y="2564904"/>
            <a:ext cx="1899879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ja-JP" altLang="en-US" sz="4000" b="1" dirty="0">
                <a:ln w="12700">
                  <a:noFill/>
                  <a:prstDash val="solid"/>
                </a:ln>
                <a:solidFill>
                  <a:schemeClr val="tx2"/>
                </a:solidFill>
                <a:latin typeface="Century Schoolbook" panose="02040604050505020304" pitchFamily="18" charset="0"/>
              </a:rPr>
              <a:t>＜　　＞</a:t>
            </a:r>
          </a:p>
        </p:txBody>
      </p:sp>
      <p:sp>
        <p:nvSpPr>
          <p:cNvPr id="29" name="正方形/長方形 28"/>
          <p:cNvSpPr/>
          <p:nvPr/>
        </p:nvSpPr>
        <p:spPr>
          <a:xfrm>
            <a:off x="5002278" y="2566205"/>
            <a:ext cx="1729962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ja-JP" altLang="en-US" sz="4000" b="1" dirty="0">
                <a:ln w="12700">
                  <a:noFill/>
                  <a:prstDash val="solid"/>
                </a:ln>
                <a:solidFill>
                  <a:srgbClr val="00B050"/>
                </a:solidFill>
                <a:latin typeface="Century Schoolbook" panose="02040604050505020304" pitchFamily="18" charset="0"/>
              </a:rPr>
              <a:t>［　　　］</a:t>
            </a:r>
          </a:p>
        </p:txBody>
      </p:sp>
      <p:pic>
        <p:nvPicPr>
          <p:cNvPr id="35" name="図 3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7" t="26769" r="22904" b="13166"/>
          <a:stretch/>
        </p:blipFill>
        <p:spPr>
          <a:xfrm>
            <a:off x="1278429" y="766894"/>
            <a:ext cx="1696068" cy="1306861"/>
          </a:xfrm>
          <a:prstGeom prst="rect">
            <a:avLst/>
          </a:prstGeom>
        </p:spPr>
      </p:pic>
      <p:pic>
        <p:nvPicPr>
          <p:cNvPr id="38" name="図 3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50" t="24548" r="31250" b="9760"/>
          <a:stretch/>
        </p:blipFill>
        <p:spPr>
          <a:xfrm>
            <a:off x="7888924" y="16447"/>
            <a:ext cx="1123325" cy="1969338"/>
          </a:xfrm>
          <a:prstGeom prst="rect">
            <a:avLst/>
          </a:prstGeom>
        </p:spPr>
      </p:pic>
      <p:pic>
        <p:nvPicPr>
          <p:cNvPr id="39" name="図 3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65" t="-6052" r="25881" b="-21670"/>
          <a:stretch/>
        </p:blipFill>
        <p:spPr>
          <a:xfrm>
            <a:off x="5450036" y="900469"/>
            <a:ext cx="462411" cy="930390"/>
          </a:xfrm>
          <a:prstGeom prst="rect">
            <a:avLst/>
          </a:prstGeom>
        </p:spPr>
      </p:pic>
      <p:sp>
        <p:nvSpPr>
          <p:cNvPr id="41" name="右矢印 40"/>
          <p:cNvSpPr/>
          <p:nvPr/>
        </p:nvSpPr>
        <p:spPr>
          <a:xfrm>
            <a:off x="3175170" y="1215929"/>
            <a:ext cx="1728192" cy="579534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latin typeface="Century Schoolbook" panose="02040604050505020304" pitchFamily="18" charset="0"/>
            </a:endParaRPr>
          </a:p>
        </p:txBody>
      </p:sp>
      <p:sp>
        <p:nvSpPr>
          <p:cNvPr id="42" name="正方形/長方形 41"/>
          <p:cNvSpPr/>
          <p:nvPr/>
        </p:nvSpPr>
        <p:spPr>
          <a:xfrm>
            <a:off x="5436096" y="1945576"/>
            <a:ext cx="144422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4400" b="1" dirty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him</a:t>
            </a:r>
            <a:endParaRPr lang="ja-JP" altLang="en-US" sz="4400" b="1" dirty="0">
              <a:ln w="12700">
                <a:noFill/>
                <a:prstDash val="solid"/>
              </a:ln>
              <a:latin typeface="Century Schoolbook" panose="02040604050505020304" pitchFamily="18" charset="0"/>
            </a:endParaRPr>
          </a:p>
        </p:txBody>
      </p:sp>
      <p:sp>
        <p:nvSpPr>
          <p:cNvPr id="43" name="正方形/長方形 42"/>
          <p:cNvSpPr/>
          <p:nvPr/>
        </p:nvSpPr>
        <p:spPr>
          <a:xfrm>
            <a:off x="-1" y="1967934"/>
            <a:ext cx="335902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4400" b="1" dirty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The mallet</a:t>
            </a:r>
            <a:endParaRPr lang="ja-JP" altLang="en-US" sz="4400" b="1" dirty="0">
              <a:ln w="12700">
                <a:noFill/>
                <a:prstDash val="solid"/>
              </a:ln>
              <a:latin typeface="Century Schoolbook" panose="02040604050505020304" pitchFamily="18" charset="0"/>
            </a:endParaRPr>
          </a:p>
        </p:txBody>
      </p:sp>
      <p:sp>
        <p:nvSpPr>
          <p:cNvPr id="44" name="下矢印 43"/>
          <p:cNvSpPr/>
          <p:nvPr/>
        </p:nvSpPr>
        <p:spPr>
          <a:xfrm rot="16200000">
            <a:off x="7064643" y="839946"/>
            <a:ext cx="579534" cy="103535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Century Schoolbook" panose="02040604050505020304" pitchFamily="18" charset="0"/>
            </a:endParaRPr>
          </a:p>
        </p:txBody>
      </p:sp>
      <p:sp>
        <p:nvSpPr>
          <p:cNvPr id="45" name="正方形/長方形 44"/>
          <p:cNvSpPr/>
          <p:nvPr/>
        </p:nvSpPr>
        <p:spPr>
          <a:xfrm>
            <a:off x="3275856" y="1933382"/>
            <a:ext cx="199872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4400" b="1" dirty="0">
                <a:ln w="12700">
                  <a:noFill/>
                  <a:prstDash val="solid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made</a:t>
            </a:r>
            <a:endParaRPr lang="ja-JP" altLang="en-US" sz="4400" b="1" dirty="0">
              <a:ln w="12700">
                <a:noFill/>
                <a:prstDash val="solid"/>
              </a:ln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46" name="正方形/長方形 45"/>
          <p:cNvSpPr/>
          <p:nvPr/>
        </p:nvSpPr>
        <p:spPr>
          <a:xfrm>
            <a:off x="7452320" y="1954577"/>
            <a:ext cx="165618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4400" b="1" dirty="0">
                <a:ln w="12700">
                  <a:noFill/>
                  <a:prstDash val="solid"/>
                </a:ln>
                <a:solidFill>
                  <a:srgbClr val="00B050"/>
                </a:solidFill>
                <a:latin typeface="Century Schoolbook" panose="02040604050505020304" pitchFamily="18" charset="0"/>
              </a:rPr>
              <a:t>big  </a:t>
            </a:r>
            <a:r>
              <a:rPr lang="en-US" altLang="ja-JP" sz="4400" b="1" dirty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.</a:t>
            </a:r>
            <a:endParaRPr lang="ja-JP" altLang="en-US" sz="4400" b="1" dirty="0">
              <a:ln w="12700">
                <a:noFill/>
                <a:prstDash val="solid"/>
              </a:ln>
              <a:latin typeface="Century Schoolbook" panose="02040604050505020304" pitchFamily="18" charset="0"/>
            </a:endParaRPr>
          </a:p>
        </p:txBody>
      </p:sp>
      <p:pic>
        <p:nvPicPr>
          <p:cNvPr id="47" name="図 46" descr="spotlight3.bmp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373188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" name="右矢印 47"/>
          <p:cNvSpPr/>
          <p:nvPr/>
        </p:nvSpPr>
        <p:spPr>
          <a:xfrm>
            <a:off x="3347864" y="2566791"/>
            <a:ext cx="1548680" cy="15621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latin typeface="Century Schoolbook" panose="02040604050505020304" pitchFamily="18" charset="0"/>
            </a:endParaRPr>
          </a:p>
        </p:txBody>
      </p:sp>
      <p:sp>
        <p:nvSpPr>
          <p:cNvPr id="49" name="右矢印 48"/>
          <p:cNvSpPr/>
          <p:nvPr/>
        </p:nvSpPr>
        <p:spPr>
          <a:xfrm>
            <a:off x="6660232" y="3153790"/>
            <a:ext cx="936104" cy="72008"/>
          </a:xfrm>
          <a:prstGeom prst="right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1400">
              <a:latin typeface="Century Schoolbook" panose="02040604050505020304" pitchFamily="18" charset="0"/>
            </a:endParaRPr>
          </a:p>
        </p:txBody>
      </p:sp>
      <p:sp>
        <p:nvSpPr>
          <p:cNvPr id="50" name="右矢印 49"/>
          <p:cNvSpPr/>
          <p:nvPr/>
        </p:nvSpPr>
        <p:spPr>
          <a:xfrm>
            <a:off x="1547664" y="4747790"/>
            <a:ext cx="1440160" cy="129009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1600">
              <a:latin typeface="Century Schoolbook" panose="02040604050505020304" pitchFamily="18" charset="0"/>
            </a:endParaRPr>
          </a:p>
        </p:txBody>
      </p:sp>
      <p:sp>
        <p:nvSpPr>
          <p:cNvPr id="51" name="右矢印 50"/>
          <p:cNvSpPr/>
          <p:nvPr/>
        </p:nvSpPr>
        <p:spPr>
          <a:xfrm>
            <a:off x="4499992" y="5467871"/>
            <a:ext cx="1944216" cy="72008"/>
          </a:xfrm>
          <a:prstGeom prst="right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1600">
              <a:latin typeface="Century Schoolbook" panose="02040604050505020304" pitchFamily="18" charset="0"/>
            </a:endParaRPr>
          </a:p>
        </p:txBody>
      </p:sp>
      <p:sp>
        <p:nvSpPr>
          <p:cNvPr id="52" name="正方形/長方形 51"/>
          <p:cNvSpPr/>
          <p:nvPr/>
        </p:nvSpPr>
        <p:spPr>
          <a:xfrm>
            <a:off x="-36512" y="6188949"/>
            <a:ext cx="918051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ja-JP" altLang="en-US" sz="20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③ </a:t>
            </a:r>
            <a:r>
              <a:rPr lang="en-US" altLang="ja-JP" sz="20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A </a:t>
            </a:r>
            <a:r>
              <a:rPr lang="ja-JP" altLang="en-US" sz="20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の部分には名詞が来ますが、代名詞がくることが多いです。動詞の後ろ</a:t>
            </a:r>
            <a:endParaRPr lang="en-US" altLang="ja-JP" sz="20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  <a:ea typeface="ＭＳ ゴシック" pitchFamily="49" charset="-128"/>
            </a:endParaRPr>
          </a:p>
          <a:p>
            <a:r>
              <a:rPr lang="ja-JP" altLang="en-US" sz="20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　</a:t>
            </a:r>
            <a:r>
              <a:rPr lang="ja-JP" altLang="en-US" sz="20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なので、目的格（</a:t>
            </a:r>
            <a:r>
              <a:rPr lang="en-US" altLang="ja-JP" sz="20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me, you, him, her, it, them</a:t>
            </a:r>
            <a:r>
              <a:rPr lang="ja-JP" altLang="en-US" sz="20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）の形を使います。</a:t>
            </a:r>
            <a:endParaRPr lang="en-US" altLang="ja-JP" sz="20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53" name="正方形/長方形 52"/>
          <p:cNvSpPr/>
          <p:nvPr/>
        </p:nvSpPr>
        <p:spPr>
          <a:xfrm>
            <a:off x="-36512" y="5601434"/>
            <a:ext cx="918051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ja-JP" altLang="en-US" sz="20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②日本語の「～する・させる」は、受け身や尊敬でも使われるので注意しま</a:t>
            </a:r>
            <a:endParaRPr lang="en-US" altLang="ja-JP" sz="20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  <a:ea typeface="ＭＳ ゴシック" pitchFamily="49" charset="-128"/>
            </a:endParaRPr>
          </a:p>
          <a:p>
            <a:r>
              <a:rPr lang="ja-JP" altLang="en-US" sz="20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　</a:t>
            </a:r>
            <a:r>
              <a:rPr lang="ja-JP" altLang="en-US" sz="20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しょう。</a:t>
            </a:r>
            <a:endParaRPr lang="en-US" altLang="ja-JP" sz="20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  <a:ea typeface="ＭＳ ゴシック" pitchFamily="49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25" grpId="0"/>
      <p:bldP spid="27" grpId="0"/>
      <p:bldP spid="30" grpId="0"/>
      <p:bldP spid="31" grpId="0"/>
      <p:bldP spid="41" grpId="0" animBg="1"/>
      <p:bldP spid="44" grpId="0" animBg="1"/>
      <p:bldP spid="48" grpId="0" animBg="1"/>
      <p:bldP spid="49" grpId="0" animBg="1"/>
      <p:bldP spid="50" grpId="0" animBg="1"/>
      <p:bldP spid="51" grpId="0" animBg="1"/>
      <p:bldP spid="52" grpId="0"/>
      <p:bldP spid="5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2483768" y="4437112"/>
            <a:ext cx="4608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>
                <a:latin typeface="Century Schoolbook" panose="02040604050505020304" pitchFamily="18" charset="0"/>
              </a:rPr>
              <a:t>Fill in the blanks</a:t>
            </a:r>
            <a:endParaRPr kumimoji="1" lang="ja-JP" altLang="en-US" sz="3600" dirty="0">
              <a:latin typeface="Century Schoolbook" panose="02040604050505020304" pitchFamily="18" charset="0"/>
            </a:endParaRPr>
          </a:p>
        </p:txBody>
      </p:sp>
      <p:sp>
        <p:nvSpPr>
          <p:cNvPr id="6" name="タイトル 1"/>
          <p:cNvSpPr txBox="1">
            <a:spLocks/>
          </p:cNvSpPr>
          <p:nvPr/>
        </p:nvSpPr>
        <p:spPr>
          <a:xfrm>
            <a:off x="467544" y="2132856"/>
            <a:ext cx="7772400" cy="14700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Schoolbook" panose="02040604050505020304" pitchFamily="18" charset="0"/>
                <a:ea typeface="+mj-ea"/>
                <a:cs typeface="+mj-cs"/>
              </a:rPr>
              <a:t>使役の</a:t>
            </a:r>
            <a:r>
              <a:rPr kumimoji="1" lang="en-US" altLang="ja-JP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Schoolbook" panose="02040604050505020304" pitchFamily="18" charset="0"/>
                <a:ea typeface="+mj-ea"/>
                <a:cs typeface="+mj-cs"/>
              </a:rPr>
              <a:t>make</a:t>
            </a:r>
            <a:endParaRPr kumimoji="1" lang="ja-JP" alt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Schoolbook" panose="02040604050505020304" pitchFamily="18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539552" y="3212976"/>
            <a:ext cx="84185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ja-JP" alt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≪　　　　≫</a:t>
            </a:r>
            <a:r>
              <a:rPr lang="en-US" altLang="ja-JP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makes me happy.</a:t>
            </a:r>
            <a:endParaRPr lang="ja-JP" alt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 descr="C:\Users\KASUGA_Hideki\AppData\Local\Microsoft\Windows\Temporary Internet Files\Content.IE5\NVS1ATHJ\MC90042384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620688"/>
            <a:ext cx="1901825" cy="19907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F2249634-C192-448A-AEB0-736F1D87179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b="1" dirty="0"/>
              <a:t>昔話</a:t>
            </a:r>
          </a:p>
        </p:txBody>
      </p:sp>
      <p:sp>
        <p:nvSpPr>
          <p:cNvPr id="5" name="字幕 4">
            <a:extLst>
              <a:ext uri="{FF2B5EF4-FFF2-40B4-BE49-F238E27FC236}">
                <a16:creationId xmlns:a16="http://schemas.microsoft.com/office/drawing/2014/main" id="{7A920671-3D74-4984-8981-7BE7C514491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ja-JP" altLang="en-US" dirty="0"/>
              <a:t>一寸法師</a:t>
            </a:r>
          </a:p>
        </p:txBody>
      </p:sp>
    </p:spTree>
    <p:extLst>
      <p:ext uri="{BB962C8B-B14F-4D97-AF65-F5344CB8AC3E}">
        <p14:creationId xmlns:p14="http://schemas.microsoft.com/office/powerpoint/2010/main" val="33901161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90460" y="3068960"/>
            <a:ext cx="90415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ja-JP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Sleeping makes me </a:t>
            </a:r>
            <a:r>
              <a:rPr lang="ja-JP" alt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［　　　　　］</a:t>
            </a:r>
            <a:r>
              <a:rPr lang="en-US" altLang="ja-JP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endParaRPr lang="ja-JP" alt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122" name="Picture 2" descr="C:\Users\KASUGA_Hideki\AppData\Local\Microsoft\Windows\Temporary Internet Files\Content.IE5\FWUYU0P9\MC900434377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332656"/>
            <a:ext cx="2670702" cy="2592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90460" y="3068960"/>
            <a:ext cx="90784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ja-JP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Learning makes me </a:t>
            </a:r>
            <a:r>
              <a:rPr lang="ja-JP" alt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［　　　　　］</a:t>
            </a:r>
            <a:r>
              <a:rPr lang="en-US" altLang="ja-JP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endParaRPr lang="ja-JP" alt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098" name="Picture 2" descr="C:\Users\KASUGA_Hideki\AppData\Local\Microsoft\Windows\Temporary Internet Files\Content.IE5\O41FERA0\MC900252595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332656"/>
            <a:ext cx="2298276" cy="2592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2483768" y="4437112"/>
            <a:ext cx="4608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>
                <a:latin typeface="Century Schoolbook" panose="02040604050505020304" pitchFamily="18" charset="0"/>
              </a:rPr>
              <a:t>Fill in the blanks</a:t>
            </a:r>
            <a:endParaRPr kumimoji="1" lang="ja-JP" altLang="en-US" sz="3600" dirty="0">
              <a:latin typeface="Century Schoolbook" panose="02040604050505020304" pitchFamily="18" charset="0"/>
            </a:endParaRPr>
          </a:p>
        </p:txBody>
      </p:sp>
      <p:sp>
        <p:nvSpPr>
          <p:cNvPr id="6" name="タイトル 1"/>
          <p:cNvSpPr txBox="1">
            <a:spLocks/>
          </p:cNvSpPr>
          <p:nvPr/>
        </p:nvSpPr>
        <p:spPr>
          <a:xfrm>
            <a:off x="467544" y="2132856"/>
            <a:ext cx="7772400" cy="14700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Schoolbook" panose="02040604050505020304" pitchFamily="18" charset="0"/>
                <a:ea typeface="+mj-ea"/>
                <a:cs typeface="+mj-cs"/>
              </a:rPr>
              <a:t>使役の</a:t>
            </a:r>
            <a:r>
              <a:rPr kumimoji="1" lang="en-US" altLang="ja-JP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Schoolbook" panose="02040604050505020304" pitchFamily="18" charset="0"/>
                <a:ea typeface="+mj-ea"/>
                <a:cs typeface="+mj-cs"/>
              </a:rPr>
              <a:t>make</a:t>
            </a:r>
            <a:endParaRPr kumimoji="1" lang="ja-JP" alt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Schoolbook" panose="02040604050505020304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9427458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4903048"/>
              </p:ext>
            </p:extLst>
          </p:nvPr>
        </p:nvGraphicFramePr>
        <p:xfrm>
          <a:off x="899593" y="908720"/>
          <a:ext cx="7152456" cy="498432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3841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841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84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4608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6600" dirty="0"/>
                        <a:t>A</a:t>
                      </a:r>
                      <a:endParaRPr kumimoji="1" lang="ja-JP" altLang="en-US" sz="6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6600" dirty="0"/>
                        <a:t>B</a:t>
                      </a:r>
                      <a:endParaRPr kumimoji="1" lang="ja-JP" altLang="en-US" sz="6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6600" dirty="0"/>
                        <a:t>C</a:t>
                      </a:r>
                      <a:endParaRPr kumimoji="1" lang="ja-JP" altLang="en-US" sz="6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4608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7200" dirty="0">
                          <a:solidFill>
                            <a:srgbClr val="00B050"/>
                          </a:solidFill>
                          <a:hlinkClick r:id="rId3" action="ppaction://hlinksldjump"/>
                        </a:rPr>
                        <a:t>1</a:t>
                      </a:r>
                      <a:endParaRPr kumimoji="1" lang="ja-JP" altLang="en-US" sz="7200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7200" dirty="0">
                          <a:solidFill>
                            <a:srgbClr val="00B050"/>
                          </a:solidFill>
                          <a:hlinkClick r:id="rId4" action="ppaction://hlinksldjump"/>
                        </a:rPr>
                        <a:t>1</a:t>
                      </a:r>
                      <a:endParaRPr kumimoji="1" lang="ja-JP" altLang="en-US" sz="7200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7200" dirty="0">
                          <a:solidFill>
                            <a:srgbClr val="00B050"/>
                          </a:solidFill>
                          <a:hlinkClick r:id="rId5" action="ppaction://hlinksldjump"/>
                        </a:rPr>
                        <a:t>1</a:t>
                      </a:r>
                      <a:endParaRPr kumimoji="1" lang="ja-JP" altLang="en-US" sz="7200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4608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7200" dirty="0">
                          <a:solidFill>
                            <a:srgbClr val="00B050"/>
                          </a:solidFill>
                          <a:hlinkClick r:id="rId6" action="ppaction://hlinksldjump"/>
                        </a:rPr>
                        <a:t>2</a:t>
                      </a:r>
                      <a:endParaRPr kumimoji="1" lang="ja-JP" altLang="en-US" sz="7200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7200" dirty="0">
                          <a:solidFill>
                            <a:srgbClr val="00B050"/>
                          </a:solidFill>
                          <a:hlinkClick r:id="rId7" action="ppaction://hlinksldjump"/>
                        </a:rPr>
                        <a:t>2</a:t>
                      </a:r>
                      <a:endParaRPr kumimoji="1" lang="ja-JP" altLang="en-US" sz="7200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7200" dirty="0">
                          <a:solidFill>
                            <a:srgbClr val="00B050"/>
                          </a:solidFill>
                          <a:hlinkClick r:id="rId8" action="ppaction://hlinksldjump"/>
                        </a:rPr>
                        <a:t>2</a:t>
                      </a:r>
                      <a:endParaRPr kumimoji="1" lang="ja-JP" altLang="en-US" sz="7200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4608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7200" dirty="0">
                          <a:solidFill>
                            <a:srgbClr val="00B050"/>
                          </a:solidFill>
                          <a:hlinkClick r:id="rId9" action="ppaction://hlinksldjump"/>
                        </a:rPr>
                        <a:t>3</a:t>
                      </a:r>
                      <a:endParaRPr kumimoji="1" lang="ja-JP" altLang="en-US" sz="7200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7200" dirty="0">
                          <a:solidFill>
                            <a:srgbClr val="00B050"/>
                          </a:solidFill>
                          <a:hlinkClick r:id="rId10" action="ppaction://hlinksldjump"/>
                        </a:rPr>
                        <a:t>3</a:t>
                      </a:r>
                      <a:endParaRPr kumimoji="1" lang="ja-JP" altLang="en-US" sz="7200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7200" dirty="0">
                          <a:solidFill>
                            <a:srgbClr val="00B050"/>
                          </a:solidFill>
                          <a:hlinkClick r:id="rId11" action="ppaction://hlinksldjump"/>
                        </a:rPr>
                        <a:t>3</a:t>
                      </a:r>
                      <a:endParaRPr kumimoji="1" lang="ja-JP" altLang="en-US" sz="7200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78930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動作設定ボタン: 最後 1">
            <a:hlinkClick r:id="" action="ppaction://hlinkshowjump?jump=lastslide" highlightClick="1"/>
          </p:cNvPr>
          <p:cNvSpPr/>
          <p:nvPr/>
        </p:nvSpPr>
        <p:spPr>
          <a:xfrm>
            <a:off x="7812360" y="6021288"/>
            <a:ext cx="648072" cy="576064"/>
          </a:xfrm>
          <a:prstGeom prst="actionButtonEnd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89682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5FA9945D-EF69-E41E-0183-23C558B126B8}"/>
              </a:ext>
            </a:extLst>
          </p:cNvPr>
          <p:cNvSpPr/>
          <p:nvPr/>
        </p:nvSpPr>
        <p:spPr>
          <a:xfrm>
            <a:off x="179512" y="116632"/>
            <a:ext cx="878497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ja-JP" altLang="en-US" sz="4400" b="1" dirty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≪</a:t>
            </a:r>
            <a:r>
              <a:rPr lang="en-US" altLang="ja-JP" sz="4400" b="1" dirty="0" err="1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Tamate</a:t>
            </a:r>
            <a:r>
              <a:rPr lang="en-US" altLang="ja-JP" sz="4400" b="1" dirty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 box</a:t>
            </a:r>
            <a:r>
              <a:rPr lang="ja-JP" altLang="en-US" sz="4400" b="1" dirty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≫ </a:t>
            </a:r>
            <a:r>
              <a:rPr lang="en-US" altLang="ja-JP" sz="4400" b="1" dirty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made </a:t>
            </a:r>
          </a:p>
          <a:p>
            <a:pPr algn="r">
              <a:defRPr/>
            </a:pPr>
            <a:r>
              <a:rPr lang="en-US" altLang="ja-JP" sz="4400" b="1" dirty="0" err="1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Urashimataro</a:t>
            </a:r>
            <a:r>
              <a:rPr lang="en-US" altLang="ja-JP" sz="4400" b="1" dirty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 older.</a:t>
            </a:r>
            <a:endParaRPr lang="ja-JP" altLang="en-US" sz="4400" b="1" dirty="0">
              <a:ln w="12700">
                <a:noFill/>
                <a:prstDash val="solid"/>
              </a:ln>
              <a:latin typeface="Century Schoolbook" panose="02040604050505020304" pitchFamily="18" charset="0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23B907B6-07EC-9139-50B1-58FB278F9E10}"/>
              </a:ext>
            </a:extLst>
          </p:cNvPr>
          <p:cNvSpPr/>
          <p:nvPr/>
        </p:nvSpPr>
        <p:spPr>
          <a:xfrm>
            <a:off x="827584" y="116632"/>
            <a:ext cx="3384376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Century Schoolbook" panose="02040604050505020304" pitchFamily="18" charset="0"/>
            </a:endParaRPr>
          </a:p>
        </p:txBody>
      </p:sp>
      <p:sp>
        <p:nvSpPr>
          <p:cNvPr id="10" name="動作設定ボタン: ホーム 1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AB6715FA-154B-2A0E-6558-3881DC66057A}"/>
              </a:ext>
            </a:extLst>
          </p:cNvPr>
          <p:cNvSpPr/>
          <p:nvPr/>
        </p:nvSpPr>
        <p:spPr>
          <a:xfrm>
            <a:off x="8460432" y="6237312"/>
            <a:ext cx="683568" cy="620688"/>
          </a:xfrm>
          <a:prstGeom prst="actionButtonHom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8B864922-D9FF-7579-BC97-B5313AD54CF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17" t="26459" r="34720" b="15613"/>
          <a:stretch/>
        </p:blipFill>
        <p:spPr>
          <a:xfrm>
            <a:off x="5503764" y="2966182"/>
            <a:ext cx="2448272" cy="3026648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D1F63585-BFDB-F6C2-1EFB-C0EBACEAF47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79" t="27008" r="38913" b="9488"/>
          <a:stretch/>
        </p:blipFill>
        <p:spPr>
          <a:xfrm>
            <a:off x="1259632" y="2708920"/>
            <a:ext cx="1751219" cy="3708466"/>
          </a:xfrm>
          <a:prstGeom prst="rect">
            <a:avLst/>
          </a:prstGeom>
        </p:spPr>
      </p:pic>
      <p:sp>
        <p:nvSpPr>
          <p:cNvPr id="13" name="矢印: 右 12">
            <a:extLst>
              <a:ext uri="{FF2B5EF4-FFF2-40B4-BE49-F238E27FC236}">
                <a16:creationId xmlns:a16="http://schemas.microsoft.com/office/drawing/2014/main" id="{6E0635F8-D5BC-9DA9-872F-1240713FBBD6}"/>
              </a:ext>
            </a:extLst>
          </p:cNvPr>
          <p:cNvSpPr/>
          <p:nvPr/>
        </p:nvSpPr>
        <p:spPr>
          <a:xfrm>
            <a:off x="3347864" y="3939446"/>
            <a:ext cx="1849181" cy="10801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/>
        </p:nvSpPr>
        <p:spPr>
          <a:xfrm>
            <a:off x="359024" y="2924944"/>
            <a:ext cx="878497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ja-JP" altLang="en-US" sz="4400" b="1" dirty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≪</a:t>
            </a:r>
            <a:r>
              <a:rPr lang="en-US" altLang="ja-JP" sz="4400" b="1" dirty="0" err="1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Dorayaki</a:t>
            </a:r>
            <a:r>
              <a:rPr lang="ja-JP" altLang="en-US" sz="4400" b="1" dirty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≫ </a:t>
            </a:r>
            <a:r>
              <a:rPr lang="en-US" altLang="ja-JP" sz="4400" b="1" dirty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makes </a:t>
            </a:r>
          </a:p>
          <a:p>
            <a:pPr algn="r">
              <a:defRPr/>
            </a:pPr>
            <a:r>
              <a:rPr lang="en-US" altLang="ja-JP" sz="4400" b="1" dirty="0" err="1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Doraemon</a:t>
            </a:r>
            <a:r>
              <a:rPr lang="en-US" altLang="ja-JP" sz="4400" b="1" dirty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 happy.</a:t>
            </a:r>
            <a:endParaRPr lang="ja-JP" altLang="en-US" sz="4400" b="1" dirty="0">
              <a:ln w="12700">
                <a:noFill/>
                <a:prstDash val="solid"/>
              </a:ln>
              <a:latin typeface="Century Schoolbook" panose="02040604050505020304" pitchFamily="18" charset="0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1003498" y="2852936"/>
            <a:ext cx="2808312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Century Schoolbook" panose="02040604050505020304" pitchFamily="18" charset="0"/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255768"/>
            <a:ext cx="2528689" cy="2682144"/>
          </a:xfrm>
          <a:prstGeom prst="rect">
            <a:avLst/>
          </a:prstGeom>
        </p:spPr>
      </p:pic>
      <p:sp>
        <p:nvSpPr>
          <p:cNvPr id="10" name="動作設定ボタン: ホーム 9">
            <a:hlinkClick r:id="rId4" action="ppaction://hlinksldjump" highlightClick="1"/>
          </p:cNvPr>
          <p:cNvSpPr/>
          <p:nvPr/>
        </p:nvSpPr>
        <p:spPr>
          <a:xfrm>
            <a:off x="8460432" y="6237312"/>
            <a:ext cx="683568" cy="620688"/>
          </a:xfrm>
          <a:prstGeom prst="actionButtonHom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6189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620688"/>
            <a:ext cx="3456384" cy="2592288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327126" y="2924944"/>
            <a:ext cx="878497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ja-JP" altLang="en-US" sz="4400" b="1" dirty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≪ </a:t>
            </a:r>
            <a:r>
              <a:rPr lang="en-US" altLang="ja-JP" sz="4400" b="1" dirty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Love</a:t>
            </a:r>
            <a:r>
              <a:rPr lang="ja-JP" altLang="en-US" sz="4400" b="1" dirty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 ≫</a:t>
            </a:r>
            <a:r>
              <a:rPr lang="en-US" altLang="ja-JP" sz="4400" b="1" dirty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 makes</a:t>
            </a:r>
          </a:p>
          <a:p>
            <a:pPr algn="r">
              <a:defRPr/>
            </a:pPr>
            <a:r>
              <a:rPr lang="en-US" altLang="ja-JP" sz="4400" b="1" dirty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the world peaceful.</a:t>
            </a:r>
            <a:endParaRPr lang="ja-JP" altLang="en-US" sz="4400" b="1" dirty="0">
              <a:ln w="12700">
                <a:noFill/>
                <a:prstDash val="solid"/>
              </a:ln>
              <a:latin typeface="Century Schoolbook" panose="02040604050505020304" pitchFamily="18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971600" y="2852936"/>
            <a:ext cx="1656184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Century Schoolbook" panose="02040604050505020304" pitchFamily="18" charset="0"/>
            </a:endParaRPr>
          </a:p>
        </p:txBody>
      </p:sp>
      <p:sp>
        <p:nvSpPr>
          <p:cNvPr id="8" name="動作設定ボタン: ホーム 7">
            <a:hlinkClick r:id="rId3" action="ppaction://hlinksldjump" highlightClick="1"/>
          </p:cNvPr>
          <p:cNvSpPr/>
          <p:nvPr/>
        </p:nvSpPr>
        <p:spPr>
          <a:xfrm>
            <a:off x="8460432" y="6237312"/>
            <a:ext cx="683568" cy="620688"/>
          </a:xfrm>
          <a:prstGeom prst="actionButtonHom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9242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/>
        </p:nvSpPr>
        <p:spPr>
          <a:xfrm>
            <a:off x="327126" y="2990562"/>
            <a:ext cx="878497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4400" b="1" dirty="0" err="1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Shizuka</a:t>
            </a:r>
            <a:r>
              <a:rPr lang="en-US" altLang="ja-JP" sz="4400" b="1" dirty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 makes </a:t>
            </a:r>
          </a:p>
          <a:p>
            <a:pPr algn="r">
              <a:defRPr/>
            </a:pPr>
            <a:r>
              <a:rPr lang="ja-JP" altLang="en-US" sz="4400" b="1" dirty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＜ </a:t>
            </a:r>
            <a:r>
              <a:rPr lang="en-US" altLang="ja-JP" sz="4400" b="1" dirty="0" err="1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Nobita</a:t>
            </a:r>
            <a:r>
              <a:rPr lang="en-US" altLang="ja-JP" sz="4400" b="1" dirty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 </a:t>
            </a:r>
            <a:r>
              <a:rPr lang="ja-JP" altLang="en-US" sz="4400" b="1" dirty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＞</a:t>
            </a:r>
            <a:r>
              <a:rPr lang="en-US" altLang="ja-JP" sz="4400" b="1" dirty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 happy.</a:t>
            </a:r>
            <a:endParaRPr lang="ja-JP" altLang="en-US" sz="4400" b="1" dirty="0">
              <a:ln w="12700">
                <a:noFill/>
                <a:prstDash val="solid"/>
              </a:ln>
              <a:latin typeface="Century Schoolbook" panose="02040604050505020304" pitchFamily="18" charset="0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4211960" y="3645024"/>
            <a:ext cx="2088232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Century Schoolbook" panose="02040604050505020304" pitchFamily="18" charset="0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964" y="404664"/>
            <a:ext cx="2010827" cy="2132856"/>
          </a:xfrm>
          <a:prstGeom prst="rect">
            <a:avLst/>
          </a:prstGeom>
        </p:spPr>
      </p:pic>
      <p:sp>
        <p:nvSpPr>
          <p:cNvPr id="7" name="動作設定ボタン: ホーム 6">
            <a:hlinkClick r:id="rId4" action="ppaction://hlinksldjump" highlightClick="1"/>
          </p:cNvPr>
          <p:cNvSpPr/>
          <p:nvPr/>
        </p:nvSpPr>
        <p:spPr>
          <a:xfrm>
            <a:off x="8460432" y="6237312"/>
            <a:ext cx="683568" cy="620688"/>
          </a:xfrm>
          <a:prstGeom prst="actionButtonHom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1490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/>
        </p:nvSpPr>
        <p:spPr>
          <a:xfrm>
            <a:off x="327126" y="2990562"/>
            <a:ext cx="878497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4400" b="1" dirty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Beans make </a:t>
            </a:r>
            <a:r>
              <a:rPr lang="ja-JP" altLang="en-US" sz="4400" b="1" dirty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＜ </a:t>
            </a:r>
            <a:r>
              <a:rPr lang="en-US" altLang="ja-JP" sz="4400" b="1" dirty="0" err="1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oni</a:t>
            </a:r>
            <a:r>
              <a:rPr lang="en-US" altLang="ja-JP" sz="4400" b="1" dirty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 </a:t>
            </a:r>
            <a:r>
              <a:rPr lang="ja-JP" altLang="en-US" sz="4400" b="1" dirty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＞</a:t>
            </a:r>
            <a:r>
              <a:rPr lang="en-US" altLang="ja-JP" sz="4400" b="1" dirty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 weak.</a:t>
            </a:r>
            <a:endParaRPr lang="ja-JP" altLang="en-US" sz="4400" b="1" dirty="0">
              <a:ln w="12700">
                <a:noFill/>
                <a:prstDash val="solid"/>
              </a:ln>
              <a:latin typeface="Century Schoolbook" panose="02040604050505020304" pitchFamily="18" charset="0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4644008" y="2996952"/>
            <a:ext cx="1152128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Century Schoolbook" panose="02040604050505020304" pitchFamily="18" charset="0"/>
            </a:endParaRPr>
          </a:p>
        </p:txBody>
      </p:sp>
      <p:pic>
        <p:nvPicPr>
          <p:cNvPr id="5" name="Picture 2" descr="C:\Users\KASUGA_Hideki\AppData\Local\Microsoft\Windows\Temporary Internet Files\Content.IE5\FWUYU0P9\MC90021551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476672"/>
            <a:ext cx="2311651" cy="1816729"/>
          </a:xfrm>
          <a:prstGeom prst="rect">
            <a:avLst/>
          </a:prstGeom>
          <a:noFill/>
        </p:spPr>
      </p:pic>
      <p:sp>
        <p:nvSpPr>
          <p:cNvPr id="7" name="正方形/長方形 6"/>
          <p:cNvSpPr/>
          <p:nvPr/>
        </p:nvSpPr>
        <p:spPr>
          <a:xfrm>
            <a:off x="3563888" y="5301208"/>
            <a:ext cx="531661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4400" b="1" dirty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* weak </a:t>
            </a:r>
            <a:r>
              <a:rPr lang="ja-JP" altLang="en-US" sz="4400" b="1" dirty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↔　</a:t>
            </a:r>
            <a:r>
              <a:rPr lang="en-US" altLang="ja-JP" sz="4400" b="1" dirty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strong</a:t>
            </a:r>
            <a:endParaRPr lang="ja-JP" altLang="en-US" sz="4400" b="1" dirty="0">
              <a:ln w="12700">
                <a:noFill/>
                <a:prstDash val="solid"/>
              </a:ln>
              <a:latin typeface="Century Schoolbook" panose="02040604050505020304" pitchFamily="18" charset="0"/>
            </a:endParaRPr>
          </a:p>
        </p:txBody>
      </p:sp>
      <p:sp>
        <p:nvSpPr>
          <p:cNvPr id="9" name="動作設定ボタン: ホーム 8">
            <a:hlinkClick r:id="rId3" action="ppaction://hlinksldjump" highlightClick="1"/>
          </p:cNvPr>
          <p:cNvSpPr/>
          <p:nvPr/>
        </p:nvSpPr>
        <p:spPr>
          <a:xfrm>
            <a:off x="8460432" y="6237312"/>
            <a:ext cx="683568" cy="620688"/>
          </a:xfrm>
          <a:prstGeom prst="actionButtonHom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5981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/>
        </p:nvSpPr>
        <p:spPr>
          <a:xfrm>
            <a:off x="467545" y="1120694"/>
            <a:ext cx="867645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2800" b="1" dirty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There were an old man and an old woman </a:t>
            </a:r>
          </a:p>
          <a:p>
            <a:pPr algn="r">
              <a:defRPr/>
            </a:pPr>
            <a:r>
              <a:rPr lang="en-US" altLang="ja-JP" sz="2800" b="1" dirty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in a village.</a:t>
            </a:r>
            <a:endParaRPr lang="ja-JP" altLang="en-US" sz="2800" b="1" dirty="0">
              <a:ln w="12700">
                <a:noFill/>
                <a:prstDash val="solid"/>
              </a:ln>
              <a:latin typeface="Century Schoolbook" panose="02040604050505020304" pitchFamily="18" charset="0"/>
            </a:endParaRPr>
          </a:p>
        </p:txBody>
      </p:sp>
      <p:pic>
        <p:nvPicPr>
          <p:cNvPr id="5" name="図 4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75D39D1F-E239-450B-81DA-44ED270AB1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38412" y="2217398"/>
            <a:ext cx="4067175" cy="2910254"/>
          </a:xfrm>
          <a:prstGeom prst="rect">
            <a:avLst/>
          </a:prstGeom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13A45C71-42A7-47E7-B27E-4887B6935882}"/>
              </a:ext>
            </a:extLst>
          </p:cNvPr>
          <p:cNvSpPr/>
          <p:nvPr/>
        </p:nvSpPr>
        <p:spPr>
          <a:xfrm>
            <a:off x="389220" y="243623"/>
            <a:ext cx="418277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2800" b="1" dirty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Long, long time ago…</a:t>
            </a:r>
            <a:endParaRPr lang="ja-JP" altLang="en-US" sz="2800" b="1" dirty="0">
              <a:ln w="12700">
                <a:noFill/>
                <a:prstDash val="solid"/>
              </a:ln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4855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/>
          <p:cNvSpPr/>
          <p:nvPr/>
        </p:nvSpPr>
        <p:spPr>
          <a:xfrm>
            <a:off x="327126" y="2924944"/>
            <a:ext cx="878497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4400" b="1" dirty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Love makes </a:t>
            </a:r>
          </a:p>
          <a:p>
            <a:pPr algn="r">
              <a:defRPr/>
            </a:pPr>
            <a:r>
              <a:rPr lang="ja-JP" altLang="en-US" sz="4400" b="1" dirty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＜ </a:t>
            </a:r>
            <a:r>
              <a:rPr lang="en-US" altLang="ja-JP" sz="4400" b="1" dirty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girls </a:t>
            </a:r>
            <a:r>
              <a:rPr lang="ja-JP" altLang="en-US" sz="4400" b="1" dirty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＞</a:t>
            </a:r>
            <a:r>
              <a:rPr lang="en-US" altLang="ja-JP" sz="4400" b="1" dirty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 beautiful.</a:t>
            </a:r>
            <a:endParaRPr lang="ja-JP" altLang="en-US" sz="4400" b="1" dirty="0">
              <a:ln w="12700">
                <a:noFill/>
                <a:prstDash val="solid"/>
              </a:ln>
              <a:latin typeface="Century Schoolbook" panose="02040604050505020304" pitchFamily="18" charset="0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3851920" y="3573016"/>
            <a:ext cx="1584176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Century Schoolbook" panose="02040604050505020304" pitchFamily="18" charset="0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3" y="332656"/>
            <a:ext cx="2497777" cy="2160240"/>
          </a:xfrm>
          <a:prstGeom prst="rect">
            <a:avLst/>
          </a:prstGeom>
        </p:spPr>
      </p:pic>
      <p:sp>
        <p:nvSpPr>
          <p:cNvPr id="12" name="動作設定ボタン: ホーム 11">
            <a:hlinkClick r:id="rId3" action="ppaction://hlinksldjump" highlightClick="1"/>
          </p:cNvPr>
          <p:cNvSpPr/>
          <p:nvPr/>
        </p:nvSpPr>
        <p:spPr>
          <a:xfrm>
            <a:off x="8460432" y="6237312"/>
            <a:ext cx="683568" cy="620688"/>
          </a:xfrm>
          <a:prstGeom prst="actionButtonHom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988840"/>
            <a:ext cx="3453686" cy="2304256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2636912"/>
            <a:ext cx="4235205" cy="2825676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566804"/>
            <a:ext cx="3412642" cy="2276872"/>
          </a:xfrm>
          <a:prstGeom prst="rect">
            <a:avLst/>
          </a:prstGeom>
        </p:spPr>
      </p:pic>
      <p:sp>
        <p:nvSpPr>
          <p:cNvPr id="8" name="正方形/長方形 7"/>
          <p:cNvSpPr/>
          <p:nvPr/>
        </p:nvSpPr>
        <p:spPr>
          <a:xfrm>
            <a:off x="179512" y="116632"/>
            <a:ext cx="878497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4400" b="1" dirty="0" err="1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Kibidango</a:t>
            </a:r>
            <a:r>
              <a:rPr lang="ja-JP" altLang="en-US" sz="4400" b="1" dirty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 </a:t>
            </a:r>
            <a:r>
              <a:rPr lang="en-US" altLang="ja-JP" sz="4400" b="1" dirty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made </a:t>
            </a:r>
          </a:p>
          <a:p>
            <a:pPr algn="r">
              <a:defRPr/>
            </a:pPr>
            <a:r>
              <a:rPr lang="en-US" altLang="ja-JP" sz="4400" b="1" dirty="0" err="1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Momotaro</a:t>
            </a:r>
            <a:r>
              <a:rPr lang="en-US" altLang="ja-JP" sz="4400" b="1" dirty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 </a:t>
            </a:r>
            <a:r>
              <a:rPr lang="ja-JP" altLang="en-US" sz="4400" b="1" dirty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［ </a:t>
            </a:r>
            <a:r>
              <a:rPr lang="en-US" altLang="ja-JP" sz="4400" b="1" dirty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strong </a:t>
            </a:r>
            <a:r>
              <a:rPr lang="ja-JP" altLang="en-US" sz="4400" b="1" dirty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］</a:t>
            </a:r>
            <a:r>
              <a:rPr lang="en-US" altLang="ja-JP" sz="4400" b="1" dirty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.</a:t>
            </a:r>
            <a:endParaRPr lang="ja-JP" altLang="en-US" sz="4400" b="1" dirty="0">
              <a:ln w="12700">
                <a:noFill/>
                <a:prstDash val="solid"/>
              </a:ln>
              <a:latin typeface="Century Schoolbook" panose="02040604050505020304" pitchFamily="18" charset="0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6300192" y="908720"/>
            <a:ext cx="2088232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Century Schoolbook" panose="02040604050505020304" pitchFamily="18" charset="0"/>
            </a:endParaRPr>
          </a:p>
        </p:txBody>
      </p:sp>
      <p:sp>
        <p:nvSpPr>
          <p:cNvPr id="10" name="動作設定ボタン: ホーム 9">
            <a:hlinkClick r:id="rId5" action="ppaction://hlinksldjump" highlightClick="1"/>
          </p:cNvPr>
          <p:cNvSpPr/>
          <p:nvPr/>
        </p:nvSpPr>
        <p:spPr>
          <a:xfrm>
            <a:off x="8460432" y="6237312"/>
            <a:ext cx="683568" cy="620688"/>
          </a:xfrm>
          <a:prstGeom prst="actionButtonHom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/>
        </p:nvSpPr>
        <p:spPr>
          <a:xfrm>
            <a:off x="327126" y="2990562"/>
            <a:ext cx="878497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4400" b="1" dirty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Love and courage make </a:t>
            </a:r>
          </a:p>
          <a:p>
            <a:pPr algn="r">
              <a:defRPr/>
            </a:pPr>
            <a:r>
              <a:rPr lang="en-US" altLang="ja-JP" sz="4400" b="1" dirty="0" err="1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Ampanman</a:t>
            </a:r>
            <a:r>
              <a:rPr lang="en-US" altLang="ja-JP" sz="4400" b="1" dirty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 </a:t>
            </a:r>
            <a:r>
              <a:rPr lang="ja-JP" altLang="en-US" sz="4400" b="1" dirty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［ </a:t>
            </a:r>
            <a:r>
              <a:rPr lang="en-US" altLang="ja-JP" sz="4400" b="1" dirty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strong </a:t>
            </a:r>
            <a:r>
              <a:rPr lang="ja-JP" altLang="en-US" sz="4400" b="1" dirty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］</a:t>
            </a:r>
            <a:r>
              <a:rPr lang="en-US" altLang="ja-JP" sz="4400" b="1" dirty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.</a:t>
            </a:r>
            <a:endParaRPr lang="ja-JP" altLang="en-US" sz="4400" b="1" dirty="0">
              <a:ln w="12700">
                <a:noFill/>
                <a:prstDash val="solid"/>
              </a:ln>
              <a:latin typeface="Century Schoolbook" panose="02040604050505020304" pitchFamily="18" charset="0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6516216" y="3717032"/>
            <a:ext cx="1944216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Century Schoolbook" panose="02040604050505020304" pitchFamily="18" charset="0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4850" y="476672"/>
            <a:ext cx="2210315" cy="2344451"/>
          </a:xfrm>
          <a:prstGeom prst="rect">
            <a:avLst/>
          </a:prstGeom>
        </p:spPr>
      </p:pic>
      <p:sp>
        <p:nvSpPr>
          <p:cNvPr id="7" name="動作設定ボタン: ホーム 6">
            <a:hlinkClick r:id="rId4" action="ppaction://hlinksldjump" highlightClick="1"/>
          </p:cNvPr>
          <p:cNvSpPr/>
          <p:nvPr/>
        </p:nvSpPr>
        <p:spPr>
          <a:xfrm>
            <a:off x="8460432" y="6237312"/>
            <a:ext cx="683568" cy="620688"/>
          </a:xfrm>
          <a:prstGeom prst="actionButtonHom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1692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/>
        </p:nvSpPr>
        <p:spPr>
          <a:xfrm>
            <a:off x="327126" y="2990562"/>
            <a:ext cx="878497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4400" b="1" dirty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Water makes </a:t>
            </a:r>
          </a:p>
          <a:p>
            <a:pPr algn="r">
              <a:defRPr/>
            </a:pPr>
            <a:r>
              <a:rPr lang="en-US" altLang="ja-JP" sz="4400" b="1" dirty="0" err="1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Ampanman</a:t>
            </a:r>
            <a:r>
              <a:rPr lang="en-US" altLang="ja-JP" sz="4400" b="1" dirty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 </a:t>
            </a:r>
            <a:r>
              <a:rPr lang="ja-JP" altLang="en-US" sz="4400" b="1" dirty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［ </a:t>
            </a:r>
            <a:r>
              <a:rPr lang="en-US" altLang="ja-JP" sz="4400" b="1" dirty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weak </a:t>
            </a:r>
            <a:r>
              <a:rPr lang="ja-JP" altLang="en-US" sz="4400" b="1" dirty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］</a:t>
            </a:r>
            <a:r>
              <a:rPr lang="en-US" altLang="ja-JP" sz="4400" b="1" dirty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.</a:t>
            </a:r>
            <a:endParaRPr lang="ja-JP" altLang="en-US" sz="4400" b="1" dirty="0">
              <a:ln w="12700">
                <a:noFill/>
                <a:prstDash val="solid"/>
              </a:ln>
              <a:latin typeface="Century Schoolbook" panose="02040604050505020304" pitchFamily="18" charset="0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062" y="0"/>
            <a:ext cx="2799987" cy="2969907"/>
          </a:xfrm>
          <a:prstGeom prst="rect">
            <a:avLst/>
          </a:prstGeom>
        </p:spPr>
      </p:pic>
      <p:sp>
        <p:nvSpPr>
          <p:cNvPr id="4" name="正方形/長方形 3"/>
          <p:cNvSpPr/>
          <p:nvPr/>
        </p:nvSpPr>
        <p:spPr>
          <a:xfrm>
            <a:off x="6732240" y="3789040"/>
            <a:ext cx="1800200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Century Schoolbook" panose="02040604050505020304" pitchFamily="18" charset="0"/>
            </a:endParaRPr>
          </a:p>
        </p:txBody>
      </p:sp>
      <p:sp>
        <p:nvSpPr>
          <p:cNvPr id="9" name="動作設定ボタン: ホーム 8">
            <a:hlinkClick r:id="rId4" action="ppaction://hlinksldjump" highlightClick="1"/>
          </p:cNvPr>
          <p:cNvSpPr/>
          <p:nvPr/>
        </p:nvSpPr>
        <p:spPr>
          <a:xfrm>
            <a:off x="8460432" y="6237312"/>
            <a:ext cx="683568" cy="620688"/>
          </a:xfrm>
          <a:prstGeom prst="actionButtonHom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5696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1"/>
          <p:cNvSpPr txBox="1">
            <a:spLocks/>
          </p:cNvSpPr>
          <p:nvPr/>
        </p:nvSpPr>
        <p:spPr>
          <a:xfrm>
            <a:off x="755576" y="2564904"/>
            <a:ext cx="7772400" cy="14700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Schoolbook" panose="02040604050505020304" pitchFamily="18" charset="0"/>
                <a:ea typeface="+mj-ea"/>
                <a:cs typeface="+mj-cs"/>
              </a:rPr>
              <a:t>使役の</a:t>
            </a:r>
            <a:r>
              <a:rPr kumimoji="1" lang="en-US" altLang="ja-JP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Schoolbook" panose="02040604050505020304" pitchFamily="18" charset="0"/>
                <a:ea typeface="+mj-ea"/>
                <a:cs typeface="+mj-cs"/>
              </a:rPr>
              <a:t>make</a:t>
            </a:r>
            <a:endParaRPr kumimoji="1" lang="ja-JP" alt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Schoolbook" panose="02040604050505020304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53550330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1"/>
          <p:cNvSpPr txBox="1">
            <a:spLocks/>
          </p:cNvSpPr>
          <p:nvPr/>
        </p:nvSpPr>
        <p:spPr>
          <a:xfrm>
            <a:off x="755576" y="2564904"/>
            <a:ext cx="7772400" cy="14700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Schoolbook" panose="02040604050505020304" pitchFamily="18" charset="0"/>
                <a:ea typeface="+mj-ea"/>
                <a:cs typeface="+mj-cs"/>
              </a:rPr>
              <a:t>Free talk</a:t>
            </a:r>
            <a:endParaRPr kumimoji="1" lang="ja-JP" alt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Schoolbook" panose="02040604050505020304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08225058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173038" y="2657237"/>
            <a:ext cx="731399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ja-JP" altLang="en-US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≪　　　　≫</a:t>
            </a:r>
            <a:r>
              <a:rPr lang="en-US" altLang="ja-JP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made me happy.</a:t>
            </a:r>
            <a:endParaRPr lang="ja-JP" altLang="en-US" sz="4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107504" y="188640"/>
            <a:ext cx="15215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5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No 1</a:t>
            </a:r>
            <a:endParaRPr lang="ja-JP" alt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6" name="Picture 2" descr="C:\Users\KASUGA_Hideki\AppData\Local\Microsoft\Windows\Temporary Internet Files\Content.IE5\NVS1ATHJ\MC90042384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404664"/>
            <a:ext cx="1901825" cy="1990725"/>
          </a:xfrm>
          <a:prstGeom prst="rect">
            <a:avLst/>
          </a:prstGeom>
          <a:noFill/>
        </p:spPr>
      </p:pic>
      <p:sp>
        <p:nvSpPr>
          <p:cNvPr id="5" name="正方形/長方形 4"/>
          <p:cNvSpPr/>
          <p:nvPr/>
        </p:nvSpPr>
        <p:spPr>
          <a:xfrm>
            <a:off x="245046" y="3534107"/>
            <a:ext cx="750712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ja-JP" altLang="en-US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≪　　　　≫</a:t>
            </a:r>
            <a:r>
              <a:rPr lang="en-US" altLang="ja-JP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makes me happy.</a:t>
            </a:r>
            <a:endParaRPr lang="ja-JP" altLang="en-US" sz="4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245046" y="4398203"/>
            <a:ext cx="845128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ja-JP" altLang="en-US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≪　　　　≫ </a:t>
            </a:r>
            <a:r>
              <a:rPr lang="en-US" altLang="ja-JP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will make me happy.</a:t>
            </a:r>
            <a:endParaRPr lang="ja-JP" altLang="en-US" sz="4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5947770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173038" y="2657237"/>
            <a:ext cx="664797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ja-JP" altLang="en-US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≪　　　　≫</a:t>
            </a:r>
            <a:r>
              <a:rPr lang="en-US" altLang="ja-JP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made me sad.</a:t>
            </a:r>
            <a:endParaRPr lang="ja-JP" altLang="en-US" sz="4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107504" y="188640"/>
            <a:ext cx="15215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5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No 2</a:t>
            </a:r>
            <a:endParaRPr lang="ja-JP" alt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245046" y="3534107"/>
            <a:ext cx="684110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ja-JP" altLang="en-US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≪　　　　≫</a:t>
            </a:r>
            <a:r>
              <a:rPr lang="en-US" altLang="ja-JP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makes me sad.</a:t>
            </a:r>
            <a:endParaRPr lang="ja-JP" altLang="en-US" sz="4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245046" y="4398203"/>
            <a:ext cx="778527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ja-JP" altLang="en-US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≪　　　　≫ </a:t>
            </a:r>
            <a:r>
              <a:rPr lang="en-US" altLang="ja-JP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will make me sad.</a:t>
            </a:r>
            <a:endParaRPr lang="ja-JP" altLang="en-US" sz="4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Picture 12" descr="C:\Users\秀紀\AppData\Local\Microsoft\Windows\INetCache\IE\78X1IYD1\MC900423856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620688"/>
            <a:ext cx="1885950" cy="17811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2250648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173038" y="2657237"/>
            <a:ext cx="758977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ja-JP" altLang="en-US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≪　　　　≫</a:t>
            </a:r>
            <a:r>
              <a:rPr lang="en-US" altLang="ja-JP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made me excited.</a:t>
            </a:r>
            <a:endParaRPr lang="ja-JP" altLang="en-US" sz="4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107504" y="188640"/>
            <a:ext cx="15215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5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No 3</a:t>
            </a:r>
            <a:endParaRPr lang="ja-JP" alt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245046" y="3534107"/>
            <a:ext cx="778290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ja-JP" altLang="en-US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≪　　　　≫</a:t>
            </a:r>
            <a:r>
              <a:rPr lang="en-US" altLang="ja-JP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makes me excited.</a:t>
            </a:r>
            <a:endParaRPr lang="ja-JP" altLang="en-US" sz="4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245046" y="4398203"/>
            <a:ext cx="877919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ja-JP" altLang="en-US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≪　　　　≫ </a:t>
            </a:r>
            <a:r>
              <a:rPr lang="en-US" altLang="ja-JP" sz="4800" b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will make </a:t>
            </a:r>
            <a:r>
              <a:rPr lang="en-US" altLang="ja-JP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me excited.</a:t>
            </a:r>
            <a:endParaRPr lang="ja-JP" altLang="en-US" sz="4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Picture 8" descr="C:\Users\秀紀\AppData\Local\Microsoft\Windows\INetCache\IE\MYCM30UH\MC90042449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476672"/>
            <a:ext cx="1870075" cy="19907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4508304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1"/>
          <p:cNvSpPr txBox="1">
            <a:spLocks/>
          </p:cNvSpPr>
          <p:nvPr/>
        </p:nvSpPr>
        <p:spPr>
          <a:xfrm>
            <a:off x="755576" y="2564904"/>
            <a:ext cx="7772400" cy="14700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Schoolbook" panose="02040604050505020304" pitchFamily="18" charset="0"/>
                <a:ea typeface="+mj-ea"/>
                <a:cs typeface="+mj-cs"/>
              </a:rPr>
              <a:t>使役の</a:t>
            </a:r>
            <a:r>
              <a:rPr kumimoji="1" lang="en-US" altLang="ja-JP" sz="8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Schoolbook" panose="02040604050505020304" pitchFamily="18" charset="0"/>
                <a:ea typeface="+mj-ea"/>
                <a:cs typeface="+mj-cs"/>
              </a:rPr>
              <a:t>make</a:t>
            </a:r>
            <a:endParaRPr kumimoji="1" lang="ja-JP" altLang="en-US" sz="8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Schoolbook" panose="02040604050505020304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626916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/>
        </p:nvSpPr>
        <p:spPr>
          <a:xfrm>
            <a:off x="1055078" y="510254"/>
            <a:ext cx="747733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2800" b="1" dirty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One day, they found a little, little baby.</a:t>
            </a:r>
            <a:endParaRPr lang="ja-JP" altLang="en-US" sz="2800" b="1" dirty="0">
              <a:ln w="12700">
                <a:noFill/>
                <a:prstDash val="solid"/>
              </a:ln>
              <a:latin typeface="Century Schoolbook" panose="02040604050505020304" pitchFamily="18" charset="0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5687390D-E1D7-4756-AA59-03ABF4C52FCE}"/>
              </a:ext>
            </a:extLst>
          </p:cNvPr>
          <p:cNvSpPr/>
          <p:nvPr/>
        </p:nvSpPr>
        <p:spPr>
          <a:xfrm>
            <a:off x="2020841" y="5821356"/>
            <a:ext cx="570406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2800" b="1" dirty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They named him </a:t>
            </a:r>
            <a:r>
              <a:rPr lang="en-US" altLang="ja-JP" sz="2800" b="1" dirty="0" err="1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Issunboushi</a:t>
            </a:r>
            <a:r>
              <a:rPr lang="en-US" altLang="ja-JP" sz="2800" b="1" dirty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.</a:t>
            </a:r>
            <a:endParaRPr lang="ja-JP" altLang="en-US" sz="2800" b="1" dirty="0">
              <a:ln w="12700">
                <a:noFill/>
                <a:prstDash val="solid"/>
              </a:ln>
              <a:latin typeface="Century Schoolbook" panose="02040604050505020304" pitchFamily="18" charset="0"/>
            </a:endParaRPr>
          </a:p>
        </p:txBody>
      </p:sp>
      <p:pic>
        <p:nvPicPr>
          <p:cNvPr id="7" name="図 6" descr="おもちゃ, レゴ が含まれている画像&#10;&#10;自動的に生成された説明">
            <a:extLst>
              <a:ext uri="{FF2B5EF4-FFF2-40B4-BE49-F238E27FC236}">
                <a16:creationId xmlns:a16="http://schemas.microsoft.com/office/drawing/2014/main" id="{999A9FF7-E21E-432F-A0A6-1F90D635A8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84859" y="1482073"/>
            <a:ext cx="6451400" cy="3441619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90B33C0F-2C18-4295-9DB9-44524535F3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778" y="4237892"/>
            <a:ext cx="318195" cy="443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552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/>
          <p:cNvSpPr/>
          <p:nvPr/>
        </p:nvSpPr>
        <p:spPr>
          <a:xfrm>
            <a:off x="1123178" y="247903"/>
            <a:ext cx="554461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2800" b="1" dirty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When he was 15,</a:t>
            </a:r>
            <a:endParaRPr lang="ja-JP" altLang="en-US" sz="2800" b="1" dirty="0">
              <a:ln w="12700">
                <a:noFill/>
                <a:prstDash val="solid"/>
              </a:ln>
              <a:latin typeface="Century Schoolbook" panose="02040604050505020304" pitchFamily="18" charset="0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2416241" y="1009328"/>
            <a:ext cx="660648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2800" b="1" dirty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he said, “I want to go to Kyoto.”</a:t>
            </a:r>
            <a:endParaRPr lang="ja-JP" altLang="en-US" sz="2800" b="1" dirty="0">
              <a:ln w="12700">
                <a:noFill/>
                <a:prstDash val="solid"/>
              </a:ln>
              <a:latin typeface="Century Schoolbook" panose="02040604050505020304" pitchFamily="18" charset="0"/>
            </a:endParaRPr>
          </a:p>
        </p:txBody>
      </p:sp>
      <p:pic>
        <p:nvPicPr>
          <p:cNvPr id="6" name="図 5" descr="おもちゃ, レゴ が含まれている画像&#10;&#10;自動的に生成された説明">
            <a:extLst>
              <a:ext uri="{FF2B5EF4-FFF2-40B4-BE49-F238E27FC236}">
                <a16:creationId xmlns:a16="http://schemas.microsoft.com/office/drawing/2014/main" id="{EAD0CB7D-BA82-438F-87D1-E0E68F593D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23840" y="1883833"/>
            <a:ext cx="6451400" cy="3441619"/>
          </a:xfrm>
          <a:prstGeom prst="rect">
            <a:avLst/>
          </a:prstGeom>
        </p:spPr>
      </p:pic>
      <p:pic>
        <p:nvPicPr>
          <p:cNvPr id="3" name="図 2" descr="おもちゃ, 人形, 座る, 小さい が含まれている画像&#10;&#10;自動的に生成された説明">
            <a:extLst>
              <a:ext uri="{FF2B5EF4-FFF2-40B4-BE49-F238E27FC236}">
                <a16:creationId xmlns:a16="http://schemas.microsoft.com/office/drawing/2014/main" id="{C5ED9E63-C484-4991-A056-D1F0532923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9468" y="4070838"/>
            <a:ext cx="565062" cy="907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190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挿絵, カップ が含まれている画像&#10;&#10;自動的に生成された説明">
            <a:extLst>
              <a:ext uri="{FF2B5EF4-FFF2-40B4-BE49-F238E27FC236}">
                <a16:creationId xmlns:a16="http://schemas.microsoft.com/office/drawing/2014/main" id="{A4813402-5F56-4379-A305-DD442F996E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5131" y="-65835"/>
            <a:ext cx="10377645" cy="6923835"/>
          </a:xfrm>
          <a:prstGeom prst="rect">
            <a:avLst/>
          </a:prstGeom>
        </p:spPr>
      </p:pic>
      <p:sp>
        <p:nvSpPr>
          <p:cNvPr id="8" name="正方形/長方形 7"/>
          <p:cNvSpPr/>
          <p:nvPr/>
        </p:nvSpPr>
        <p:spPr>
          <a:xfrm>
            <a:off x="1718291" y="546962"/>
            <a:ext cx="770629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2800" b="1" dirty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He went down a river to Kyoto.</a:t>
            </a:r>
            <a:endParaRPr lang="ja-JP" altLang="en-US" sz="2800" b="1" dirty="0">
              <a:ln w="12700">
                <a:noFill/>
                <a:prstDash val="solid"/>
              </a:ln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7606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9118E6A9-5933-47D2-AB6E-59CEAAFA730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99" t="40066" r="24116" b="17642"/>
          <a:stretch/>
        </p:blipFill>
        <p:spPr>
          <a:xfrm flipH="1">
            <a:off x="5796136" y="241485"/>
            <a:ext cx="3347864" cy="6249346"/>
          </a:xfrm>
          <a:prstGeom prst="rect">
            <a:avLst/>
          </a:prstGeom>
        </p:spPr>
      </p:pic>
      <p:pic>
        <p:nvPicPr>
          <p:cNvPr id="5" name="図 4" descr="おもちゃ, 人形, 座る, 小さい が含まれている画像&#10;&#10;自動的に生成された説明">
            <a:extLst>
              <a:ext uri="{FF2B5EF4-FFF2-40B4-BE49-F238E27FC236}">
                <a16:creationId xmlns:a16="http://schemas.microsoft.com/office/drawing/2014/main" id="{B419DBCB-635C-47D9-B252-D88BA9C570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799" y="4449178"/>
            <a:ext cx="883971" cy="1420150"/>
          </a:xfrm>
          <a:prstGeom prst="rect">
            <a:avLst/>
          </a:prstGeom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C083B201-65FB-44E6-B5E4-20769EC94611}"/>
              </a:ext>
            </a:extLst>
          </p:cNvPr>
          <p:cNvSpPr/>
          <p:nvPr/>
        </p:nvSpPr>
        <p:spPr>
          <a:xfrm>
            <a:off x="271800" y="375370"/>
            <a:ext cx="660648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2800" b="1" dirty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He met a princess in Kyoto. </a:t>
            </a:r>
            <a:endParaRPr lang="ja-JP" altLang="en-US" sz="2800" b="1" dirty="0">
              <a:ln w="12700">
                <a:noFill/>
                <a:prstDash val="solid"/>
              </a:ln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6543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3B14DC44-C02D-481F-AF7F-1F1A3D6FFBE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99" t="40066" r="24116" b="17642"/>
          <a:stretch/>
        </p:blipFill>
        <p:spPr>
          <a:xfrm flipH="1">
            <a:off x="6759431" y="1671783"/>
            <a:ext cx="2393418" cy="4467714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73D24D22-6B73-4132-842C-15144F91818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26" t="16064" r="42369" b="8233"/>
          <a:stretch/>
        </p:blipFill>
        <p:spPr>
          <a:xfrm>
            <a:off x="2192" y="1107159"/>
            <a:ext cx="3908940" cy="5750841"/>
          </a:xfrm>
          <a:prstGeom prst="rect">
            <a:avLst/>
          </a:prstGeom>
        </p:spPr>
      </p:pic>
      <p:pic>
        <p:nvPicPr>
          <p:cNvPr id="9" name="図 8" descr="おもちゃ, 人形, 座る, 小さい が含まれている画像&#10;&#10;自動的に生成された説明">
            <a:extLst>
              <a:ext uri="{FF2B5EF4-FFF2-40B4-BE49-F238E27FC236}">
                <a16:creationId xmlns:a16="http://schemas.microsoft.com/office/drawing/2014/main" id="{C615CB44-18CD-430A-8242-1CE0F79CE67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94475" y="5422461"/>
            <a:ext cx="452531" cy="717036"/>
          </a:xfrm>
          <a:prstGeom prst="rect">
            <a:avLst/>
          </a:prstGeom>
        </p:spPr>
      </p:pic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BD432F73-5074-48E6-93AA-6A725897CC7D}"/>
              </a:ext>
            </a:extLst>
          </p:cNvPr>
          <p:cNvSpPr/>
          <p:nvPr/>
        </p:nvSpPr>
        <p:spPr>
          <a:xfrm>
            <a:off x="1801506" y="69799"/>
            <a:ext cx="660648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2800" b="1" dirty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Oni attacked the princess. </a:t>
            </a:r>
            <a:endParaRPr lang="ja-JP" altLang="en-US" sz="2800" b="1" dirty="0">
              <a:ln w="12700">
                <a:noFill/>
                <a:prstDash val="solid"/>
              </a:ln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6642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おもちゃ, 人形, レゴ が含まれている画像&#10;&#10;自動的に生成された説明">
            <a:extLst>
              <a:ext uri="{FF2B5EF4-FFF2-40B4-BE49-F238E27FC236}">
                <a16:creationId xmlns:a16="http://schemas.microsoft.com/office/drawing/2014/main" id="{84B6D574-F5B1-4900-8737-347A65CD889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375422"/>
            <a:ext cx="5734975" cy="6482578"/>
          </a:xfrm>
          <a:prstGeom prst="rect">
            <a:avLst/>
          </a:prstGeom>
        </p:spPr>
      </p:pic>
      <p:pic>
        <p:nvPicPr>
          <p:cNvPr id="9" name="図 8" descr="おもちゃ, 人形, 座る, 小さい が含まれている画像&#10;&#10;自動的に生成された説明">
            <a:extLst>
              <a:ext uri="{FF2B5EF4-FFF2-40B4-BE49-F238E27FC236}">
                <a16:creationId xmlns:a16="http://schemas.microsoft.com/office/drawing/2014/main" id="{C615CB44-18CD-430A-8242-1CE0F79CE67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4677507" y="3428618"/>
            <a:ext cx="692351" cy="965366"/>
          </a:xfrm>
          <a:prstGeom prst="rect">
            <a:avLst/>
          </a:prstGeom>
        </p:spPr>
      </p:pic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A7136D2F-A247-4199-87C3-43B3128E1F36}"/>
              </a:ext>
            </a:extLst>
          </p:cNvPr>
          <p:cNvSpPr/>
          <p:nvPr/>
        </p:nvSpPr>
        <p:spPr>
          <a:xfrm>
            <a:off x="1835253" y="486153"/>
            <a:ext cx="660648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2800" b="1" dirty="0" err="1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Issunboushi</a:t>
            </a:r>
            <a:r>
              <a:rPr lang="en-US" altLang="ja-JP" sz="2800" b="1" dirty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 fought against Oni.</a:t>
            </a:r>
            <a:endParaRPr lang="ja-JP" altLang="en-US" sz="2800" b="1" dirty="0">
              <a:ln w="12700">
                <a:noFill/>
                <a:prstDash val="solid"/>
              </a:ln>
              <a:latin typeface="Century Schoolbook" panose="02040604050505020304" pitchFamily="18" charset="0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C2C815F3-6F8F-43CA-A8C6-5E923213FA67}"/>
              </a:ext>
            </a:extLst>
          </p:cNvPr>
          <p:cNvSpPr/>
          <p:nvPr/>
        </p:nvSpPr>
        <p:spPr>
          <a:xfrm>
            <a:off x="3016677" y="5733256"/>
            <a:ext cx="612732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2800" b="1" dirty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Oni put </a:t>
            </a:r>
            <a:r>
              <a:rPr lang="en-US" altLang="ja-JP" sz="2800" b="1" dirty="0" err="1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Issunboushi</a:t>
            </a:r>
            <a:r>
              <a:rPr lang="en-US" altLang="ja-JP" sz="2800" b="1" dirty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 </a:t>
            </a:r>
          </a:p>
          <a:p>
            <a:pPr algn="r">
              <a:defRPr/>
            </a:pPr>
            <a:r>
              <a:rPr lang="en-US" altLang="ja-JP" sz="2800" b="1" dirty="0">
                <a:ln w="12700">
                  <a:noFill/>
                  <a:prstDash val="solid"/>
                </a:ln>
                <a:latin typeface="Century Schoolbook" panose="02040604050505020304" pitchFamily="18" charset="0"/>
              </a:rPr>
              <a:t>into Oni’s mouth.</a:t>
            </a:r>
            <a:endParaRPr lang="ja-JP" altLang="en-US" sz="2800" b="1" dirty="0">
              <a:ln w="12700">
                <a:noFill/>
                <a:prstDash val="solid"/>
              </a:ln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4694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975</TotalTime>
  <Words>584</Words>
  <Application>Microsoft Office PowerPoint</Application>
  <PresentationFormat>画面に合わせる (4:3)</PresentationFormat>
  <Paragraphs>131</Paragraphs>
  <Slides>39</Slides>
  <Notes>11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39</vt:i4>
      </vt:variant>
    </vt:vector>
  </HeadingPairs>
  <TitlesOfParts>
    <vt:vector size="43" baseType="lpstr">
      <vt:lpstr>Arial</vt:lpstr>
      <vt:lpstr>Calibri</vt:lpstr>
      <vt:lpstr>Century Schoolbook</vt:lpstr>
      <vt:lpstr>Office テーマ</vt:lpstr>
      <vt:lpstr>PowerPoint プレゼンテーション</vt:lpstr>
      <vt:lpstr>昔話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使役のmake</dc:title>
  <dc:creator>KASUGA_Hideki</dc:creator>
  <cp:lastModifiedBy>秀紀 春日</cp:lastModifiedBy>
  <cp:revision>58</cp:revision>
  <dcterms:created xsi:type="dcterms:W3CDTF">2011-05-10T13:55:24Z</dcterms:created>
  <dcterms:modified xsi:type="dcterms:W3CDTF">2026-05-20T17:12:52Z</dcterms:modified>
</cp:coreProperties>
</file>