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444" r:id="rId2"/>
    <p:sldId id="279" r:id="rId3"/>
    <p:sldId id="453" r:id="rId4"/>
    <p:sldId id="465" r:id="rId5"/>
    <p:sldId id="397" r:id="rId6"/>
    <p:sldId id="457" r:id="rId7"/>
    <p:sldId id="458" r:id="rId8"/>
    <p:sldId id="398" r:id="rId9"/>
    <p:sldId id="460" r:id="rId10"/>
    <p:sldId id="461" r:id="rId11"/>
    <p:sldId id="463" r:id="rId12"/>
    <p:sldId id="399" r:id="rId13"/>
    <p:sldId id="459" r:id="rId14"/>
    <p:sldId id="464" r:id="rId15"/>
    <p:sldId id="455" r:id="rId16"/>
    <p:sldId id="466" r:id="rId17"/>
    <p:sldId id="456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3399"/>
    <a:srgbClr val="FFFF00"/>
    <a:srgbClr val="FF9966"/>
    <a:srgbClr val="FFC0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5818" autoAdjust="0"/>
  </p:normalViewPr>
  <p:slideViewPr>
    <p:cSldViewPr snapToGrid="0">
      <p:cViewPr varScale="1">
        <p:scale>
          <a:sx n="95" d="100"/>
          <a:sy n="95" d="100"/>
        </p:scale>
        <p:origin x="18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5CB03-27F4-40FF-BBB1-D36D784B3939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639775-6589-4B5F-94B5-2C504B2E3F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9651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639775-6589-4B5F-94B5-2C504B2E3FCF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5586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639775-6589-4B5F-94B5-2C504B2E3FCF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3462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639775-6589-4B5F-94B5-2C504B2E3FCF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80270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639775-6589-4B5F-94B5-2C504B2E3FCF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1468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639775-6589-4B5F-94B5-2C504B2E3FCF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8492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639775-6589-4B5F-94B5-2C504B2E3FCF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3942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21F46-D72F-437B-B8E9-208C0F71294B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1A0BF-4B10-4595-9B12-5792B2B86E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1488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21F46-D72F-437B-B8E9-208C0F71294B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1A0BF-4B10-4595-9B12-5792B2B86E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4309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21F46-D72F-437B-B8E9-208C0F71294B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1A0BF-4B10-4595-9B12-5792B2B86E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9414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21F46-D72F-437B-B8E9-208C0F71294B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1A0BF-4B10-4595-9B12-5792B2B86E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4064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21F46-D72F-437B-B8E9-208C0F71294B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1A0BF-4B10-4595-9B12-5792B2B86E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9462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21F46-D72F-437B-B8E9-208C0F71294B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1A0BF-4B10-4595-9B12-5792B2B86E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1360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21F46-D72F-437B-B8E9-208C0F71294B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1A0BF-4B10-4595-9B12-5792B2B86E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5417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21F46-D72F-437B-B8E9-208C0F71294B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1A0BF-4B10-4595-9B12-5792B2B86E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6670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21F46-D72F-437B-B8E9-208C0F71294B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1A0BF-4B10-4595-9B12-5792B2B86E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5572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21F46-D72F-437B-B8E9-208C0F71294B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1A0BF-4B10-4595-9B12-5792B2B86E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7740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21F46-D72F-437B-B8E9-208C0F71294B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1A0BF-4B10-4595-9B12-5792B2B86E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0692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21F46-D72F-437B-B8E9-208C0F71294B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1A0BF-4B10-4595-9B12-5792B2B86E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0969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0" y="231561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dirty="0">
                <a:latin typeface="NCGothic" panose="02000600000000000000" pitchFamily="50" charset="0"/>
                <a:ea typeface="MS Gothic" panose="020B0609070205080204" pitchFamily="49" charset="-128"/>
              </a:rPr>
              <a:t>動詞</a:t>
            </a:r>
            <a:r>
              <a:rPr kumimoji="1" lang="en-US" altLang="ja-JP" sz="5400" dirty="0">
                <a:latin typeface="NCGothic" panose="02000600000000000000" pitchFamily="50" charset="0"/>
                <a:ea typeface="MS Gothic" panose="020B0609070205080204" pitchFamily="49" charset="-128"/>
              </a:rPr>
              <a:t> </a:t>
            </a:r>
            <a:r>
              <a:rPr kumimoji="1" lang="ja-JP" altLang="en-US" sz="5400" dirty="0">
                <a:latin typeface="NCGothic" panose="02000600000000000000" pitchFamily="50" charset="0"/>
                <a:ea typeface="MS Gothic" panose="020B0609070205080204" pitchFamily="49" charset="-128"/>
              </a:rPr>
              <a:t>目的語 疑問詞</a:t>
            </a:r>
            <a:r>
              <a:rPr kumimoji="1" lang="en-US" altLang="ja-JP" sz="5400" dirty="0">
                <a:latin typeface="NCGothic" panose="02000600000000000000" pitchFamily="50" charset="0"/>
                <a:ea typeface="MS Gothic" panose="020B0609070205080204" pitchFamily="49" charset="-128"/>
              </a:rPr>
              <a:t> </a:t>
            </a:r>
            <a:r>
              <a:rPr kumimoji="1" lang="ja-JP" altLang="en-US" sz="5400" dirty="0">
                <a:latin typeface="NCGothic" panose="02000600000000000000" pitchFamily="50" charset="0"/>
                <a:ea typeface="MS Gothic" panose="020B0609070205080204" pitchFamily="49" charset="-128"/>
              </a:rPr>
              <a:t>（</a:t>
            </a:r>
            <a:r>
              <a:rPr kumimoji="1" lang="en-US" altLang="ja-JP" sz="5400" dirty="0">
                <a:latin typeface="NCGothic" panose="02000600000000000000" pitchFamily="50" charset="0"/>
                <a:ea typeface="MS Gothic" panose="020B0609070205080204" pitchFamily="49" charset="-128"/>
              </a:rPr>
              <a:t>S</a:t>
            </a:r>
            <a:r>
              <a:rPr kumimoji="1" lang="ja-JP" altLang="en-US" sz="5400" dirty="0">
                <a:latin typeface="NCGothic" panose="02000600000000000000" pitchFamily="50" charset="0"/>
                <a:ea typeface="MS Gothic" panose="020B0609070205080204" pitchFamily="49" charset="-128"/>
              </a:rPr>
              <a:t>）</a:t>
            </a:r>
            <a:r>
              <a:rPr kumimoji="1" lang="en-US" altLang="ja-JP" sz="5400" dirty="0">
                <a:latin typeface="NCGothic" panose="02000600000000000000" pitchFamily="50" charset="0"/>
                <a:ea typeface="MS Gothic" panose="020B0609070205080204" pitchFamily="49" charset="-128"/>
              </a:rPr>
              <a:t>V</a:t>
            </a:r>
          </a:p>
        </p:txBody>
      </p:sp>
      <p:sp>
        <p:nvSpPr>
          <p:cNvPr id="2" name="右中かっこ 1">
            <a:extLst>
              <a:ext uri="{FF2B5EF4-FFF2-40B4-BE49-F238E27FC236}">
                <a16:creationId xmlns:a16="http://schemas.microsoft.com/office/drawing/2014/main" id="{B8F00576-7E28-4AB1-A628-3E94B15E1B2F}"/>
              </a:ext>
            </a:extLst>
          </p:cNvPr>
          <p:cNvSpPr/>
          <p:nvPr/>
        </p:nvSpPr>
        <p:spPr>
          <a:xfrm rot="5400000">
            <a:off x="6258187" y="1675701"/>
            <a:ext cx="570452" cy="3506598"/>
          </a:xfrm>
          <a:prstGeom prst="rightBrace">
            <a:avLst>
              <a:gd name="adj1" fmla="val 67157"/>
              <a:gd name="adj2" fmla="val 49761"/>
            </a:avLst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EB49473-35B4-420C-B33F-09FF2D31E8AC}"/>
              </a:ext>
            </a:extLst>
          </p:cNvPr>
          <p:cNvSpPr txBox="1"/>
          <p:nvPr/>
        </p:nvSpPr>
        <p:spPr>
          <a:xfrm>
            <a:off x="4572000" y="3994809"/>
            <a:ext cx="39945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dirty="0">
                <a:latin typeface="NCGothic" panose="02000600000000000000" pitchFamily="50" charset="0"/>
                <a:ea typeface="MS Gothic" panose="020B0609070205080204" pitchFamily="49" charset="-128"/>
              </a:rPr>
              <a:t>間接疑問文</a:t>
            </a:r>
            <a:endParaRPr kumimoji="1" lang="en-US" altLang="ja-JP" sz="5400" dirty="0">
              <a:latin typeface="NCGothic" panose="02000600000000000000" pitchFamily="50" charset="0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93713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409ABF7A-66BA-B60F-8EBB-318347EF42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00" t="15188" r="8802" b="2481"/>
          <a:stretch/>
        </p:blipFill>
        <p:spPr>
          <a:xfrm>
            <a:off x="5934452" y="1909315"/>
            <a:ext cx="1943934" cy="3216908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3C57F2EE-D339-497E-6025-8935EC6CFD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690" y="2385397"/>
            <a:ext cx="1943934" cy="2607195"/>
          </a:xfrm>
          <a:prstGeom prst="rect">
            <a:avLst/>
          </a:prstGeom>
        </p:spPr>
      </p:pic>
      <p:sp>
        <p:nvSpPr>
          <p:cNvPr id="8" name="思考の吹き出し: 雲形 7">
            <a:extLst>
              <a:ext uri="{FF2B5EF4-FFF2-40B4-BE49-F238E27FC236}">
                <a16:creationId xmlns:a16="http://schemas.microsoft.com/office/drawing/2014/main" id="{CC831845-0161-5122-240E-2EF00FBE2CD5}"/>
              </a:ext>
            </a:extLst>
          </p:cNvPr>
          <p:cNvSpPr/>
          <p:nvPr/>
        </p:nvSpPr>
        <p:spPr>
          <a:xfrm>
            <a:off x="229211" y="59484"/>
            <a:ext cx="8112392" cy="1956242"/>
          </a:xfrm>
          <a:prstGeom prst="cloudCallout">
            <a:avLst>
              <a:gd name="adj1" fmla="val -16157"/>
              <a:gd name="adj2" fmla="val 69953"/>
            </a:avLst>
          </a:prstGeom>
          <a:solidFill>
            <a:schemeClr val="bg1"/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6021E98-3640-5AAD-6B66-78F04A82F6D3}"/>
              </a:ext>
            </a:extLst>
          </p:cNvPr>
          <p:cNvSpPr/>
          <p:nvPr/>
        </p:nvSpPr>
        <p:spPr>
          <a:xfrm>
            <a:off x="1321892" y="792883"/>
            <a:ext cx="6500215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How can I use a smartphone?</a:t>
            </a:r>
            <a:endParaRPr lang="ja-JP" altLang="en-US" sz="32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99BF92F-570A-9A41-BA8F-05DDA802277E}"/>
              </a:ext>
            </a:extLst>
          </p:cNvPr>
          <p:cNvSpPr/>
          <p:nvPr/>
        </p:nvSpPr>
        <p:spPr>
          <a:xfrm>
            <a:off x="2393561" y="833242"/>
            <a:ext cx="938191" cy="504056"/>
          </a:xfrm>
          <a:prstGeom prst="rect">
            <a:avLst/>
          </a:prstGeom>
          <a:solidFill>
            <a:srgbClr val="FF006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47206F5-E63A-D07A-44F7-8808C1FA12AD}"/>
              </a:ext>
            </a:extLst>
          </p:cNvPr>
          <p:cNvSpPr/>
          <p:nvPr/>
        </p:nvSpPr>
        <p:spPr>
          <a:xfrm>
            <a:off x="207514" y="5007221"/>
            <a:ext cx="872897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She shows (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me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 )</a:t>
            </a:r>
          </a:p>
          <a:p>
            <a:pPr algn="r"/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＜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how I can use a smartphone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＞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.</a:t>
            </a:r>
            <a:endParaRPr lang="ja-JP" altLang="en-US" sz="32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B278F860-6376-0D1C-6396-60D651404BE4}"/>
              </a:ext>
            </a:extLst>
          </p:cNvPr>
          <p:cNvSpPr/>
          <p:nvPr/>
        </p:nvSpPr>
        <p:spPr>
          <a:xfrm>
            <a:off x="2186813" y="5491305"/>
            <a:ext cx="215185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how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3FA75E0E-DBB7-A610-87A4-2201A5E12426}"/>
              </a:ext>
            </a:extLst>
          </p:cNvPr>
          <p:cNvSpPr/>
          <p:nvPr/>
        </p:nvSpPr>
        <p:spPr>
          <a:xfrm>
            <a:off x="3264005" y="5491305"/>
            <a:ext cx="531426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I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can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 use a smartphone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5" name="下矢印 8">
            <a:extLst>
              <a:ext uri="{FF2B5EF4-FFF2-40B4-BE49-F238E27FC236}">
                <a16:creationId xmlns:a16="http://schemas.microsoft.com/office/drawing/2014/main" id="{C725AEEB-0274-0E68-D509-254361F2EEB9}"/>
              </a:ext>
            </a:extLst>
          </p:cNvPr>
          <p:cNvSpPr/>
          <p:nvPr/>
        </p:nvSpPr>
        <p:spPr>
          <a:xfrm>
            <a:off x="4285407" y="1650635"/>
            <a:ext cx="458014" cy="3475587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6BC63E32-99A5-F434-9C36-A2AB6274B4B9}"/>
              </a:ext>
            </a:extLst>
          </p:cNvPr>
          <p:cNvSpPr/>
          <p:nvPr/>
        </p:nvSpPr>
        <p:spPr>
          <a:xfrm>
            <a:off x="2759315" y="5026157"/>
            <a:ext cx="125355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me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77002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/>
      <p:bldP spid="13" grpId="0"/>
      <p:bldP spid="14" grpId="0"/>
      <p:bldP spid="15" grpId="0" animBg="1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5A4482C-CC92-39F7-3423-1D1779C854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71" y="2079424"/>
            <a:ext cx="3898761" cy="2924071"/>
          </a:xfrm>
          <a:prstGeom prst="rect">
            <a:avLst/>
          </a:prstGeom>
        </p:spPr>
      </p:pic>
      <p:sp>
        <p:nvSpPr>
          <p:cNvPr id="4" name="吹き出し: 角を丸めた四角形 3">
            <a:extLst>
              <a:ext uri="{FF2B5EF4-FFF2-40B4-BE49-F238E27FC236}">
                <a16:creationId xmlns:a16="http://schemas.microsoft.com/office/drawing/2014/main" id="{BF5DDA31-FF13-D016-1AE8-57DD75FAE71A}"/>
              </a:ext>
            </a:extLst>
          </p:cNvPr>
          <p:cNvSpPr/>
          <p:nvPr/>
        </p:nvSpPr>
        <p:spPr>
          <a:xfrm>
            <a:off x="113266" y="210215"/>
            <a:ext cx="8250312" cy="1528150"/>
          </a:xfrm>
          <a:prstGeom prst="wedgeRoundRectCallout">
            <a:avLst>
              <a:gd name="adj1" fmla="val -35020"/>
              <a:gd name="adj2" fmla="val 92608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90F0A48-8347-9317-8042-D9E5CF1C7522}"/>
              </a:ext>
            </a:extLst>
          </p:cNvPr>
          <p:cNvSpPr/>
          <p:nvPr/>
        </p:nvSpPr>
        <p:spPr>
          <a:xfrm>
            <a:off x="317058" y="551274"/>
            <a:ext cx="6063646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I went shopping yesterday.</a:t>
            </a:r>
            <a:endParaRPr lang="ja-JP" altLang="en-US" sz="32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3C59624C-8F5F-59B4-F607-D563D4BED2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283" y="211016"/>
            <a:ext cx="1862295" cy="1396721"/>
          </a:xfrm>
          <a:prstGeom prst="rect">
            <a:avLst/>
          </a:prstGeom>
        </p:spPr>
      </p:pic>
      <p:sp>
        <p:nvSpPr>
          <p:cNvPr id="8" name="思考の吹き出し: 雲形 7">
            <a:extLst>
              <a:ext uri="{FF2B5EF4-FFF2-40B4-BE49-F238E27FC236}">
                <a16:creationId xmlns:a16="http://schemas.microsoft.com/office/drawing/2014/main" id="{DDF156DE-77AF-CC45-4CA9-34A0C3D2BE14}"/>
              </a:ext>
            </a:extLst>
          </p:cNvPr>
          <p:cNvSpPr/>
          <p:nvPr/>
        </p:nvSpPr>
        <p:spPr>
          <a:xfrm>
            <a:off x="4411225" y="1738365"/>
            <a:ext cx="4591539" cy="1956242"/>
          </a:xfrm>
          <a:prstGeom prst="cloudCallout">
            <a:avLst>
              <a:gd name="adj1" fmla="val -64303"/>
              <a:gd name="adj2" fmla="val 12424"/>
            </a:avLst>
          </a:prstGeom>
          <a:solidFill>
            <a:schemeClr val="bg1"/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7FE49BB-23D4-7254-7C85-27E002EBEED8}"/>
              </a:ext>
            </a:extLst>
          </p:cNvPr>
          <p:cNvSpPr/>
          <p:nvPr/>
        </p:nvSpPr>
        <p:spPr>
          <a:xfrm>
            <a:off x="4743076" y="2371811"/>
            <a:ext cx="4069329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What did she buy?</a:t>
            </a:r>
            <a:endParaRPr lang="ja-JP" altLang="en-US" sz="32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吹き出し: 角を丸めた四角形 9">
            <a:extLst>
              <a:ext uri="{FF2B5EF4-FFF2-40B4-BE49-F238E27FC236}">
                <a16:creationId xmlns:a16="http://schemas.microsoft.com/office/drawing/2014/main" id="{17D01E3E-AC5A-A177-C857-5CC47181F590}"/>
              </a:ext>
            </a:extLst>
          </p:cNvPr>
          <p:cNvSpPr/>
          <p:nvPr/>
        </p:nvSpPr>
        <p:spPr>
          <a:xfrm>
            <a:off x="0" y="4732507"/>
            <a:ext cx="5983120" cy="1015484"/>
          </a:xfrm>
          <a:prstGeom prst="wedgeRoundRectCallout">
            <a:avLst>
              <a:gd name="adj1" fmla="val -28556"/>
              <a:gd name="adj2" fmla="val -103980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BC6581A-E10D-94CD-486E-0BA60C12FB9B}"/>
              </a:ext>
            </a:extLst>
          </p:cNvPr>
          <p:cNvSpPr/>
          <p:nvPr/>
        </p:nvSpPr>
        <p:spPr>
          <a:xfrm>
            <a:off x="113266" y="4930369"/>
            <a:ext cx="5779557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I bought a bag and clothes.</a:t>
            </a:r>
            <a:endParaRPr lang="ja-JP" altLang="en-US" sz="32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59231DC0-59C7-A4F0-614C-B30310181C12}"/>
              </a:ext>
            </a:extLst>
          </p:cNvPr>
          <p:cNvSpPr/>
          <p:nvPr/>
        </p:nvSpPr>
        <p:spPr>
          <a:xfrm>
            <a:off x="690827" y="6085038"/>
            <a:ext cx="87289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She showed (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me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 )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＜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what she bought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＞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.</a:t>
            </a:r>
            <a:endParaRPr lang="ja-JP" altLang="en-US" sz="32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5DC9C94-0BD2-ABEA-F068-382D94DFB0A7}"/>
              </a:ext>
            </a:extLst>
          </p:cNvPr>
          <p:cNvSpPr/>
          <p:nvPr/>
        </p:nvSpPr>
        <p:spPr>
          <a:xfrm>
            <a:off x="3584269" y="6103974"/>
            <a:ext cx="125355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me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4" name="下矢印 8">
            <a:extLst>
              <a:ext uri="{FF2B5EF4-FFF2-40B4-BE49-F238E27FC236}">
                <a16:creationId xmlns:a16="http://schemas.microsoft.com/office/drawing/2014/main" id="{9E780E7E-9440-23B7-9EFF-59EECB4B4E50}"/>
              </a:ext>
            </a:extLst>
          </p:cNvPr>
          <p:cNvSpPr/>
          <p:nvPr/>
        </p:nvSpPr>
        <p:spPr>
          <a:xfrm>
            <a:off x="6460165" y="2989103"/>
            <a:ext cx="441822" cy="2953017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CC644E9-AA7A-4ADE-8947-D3B361B50C71}"/>
              </a:ext>
            </a:extLst>
          </p:cNvPr>
          <p:cNvSpPr/>
          <p:nvPr/>
        </p:nvSpPr>
        <p:spPr>
          <a:xfrm>
            <a:off x="5007675" y="6075570"/>
            <a:ext cx="215185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what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FF1FAEC1-9384-797A-0BCE-FC00AA22A25F}"/>
              </a:ext>
            </a:extLst>
          </p:cNvPr>
          <p:cNvSpPr/>
          <p:nvPr/>
        </p:nvSpPr>
        <p:spPr>
          <a:xfrm>
            <a:off x="6179737" y="6066102"/>
            <a:ext cx="260252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she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bought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2754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 animBg="1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/>
              <a:t>Practice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ja-JP" altLang="en-US" dirty="0"/>
              <a:t>疑問詞が主語の場合</a:t>
            </a:r>
          </a:p>
        </p:txBody>
      </p:sp>
    </p:spTree>
    <p:extLst>
      <p:ext uri="{BB962C8B-B14F-4D97-AF65-F5344CB8AC3E}">
        <p14:creationId xmlns:p14="http://schemas.microsoft.com/office/powerpoint/2010/main" val="8224642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6AFB605-6622-D947-1559-CAF25B1379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0" t="4483" r="25226" b="22170"/>
          <a:stretch/>
        </p:blipFill>
        <p:spPr>
          <a:xfrm>
            <a:off x="6594587" y="1941278"/>
            <a:ext cx="2202713" cy="3036517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E5895F8F-3C2B-7E6E-93B4-E7AD547C08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62322" y="1337413"/>
            <a:ext cx="4872226" cy="3897778"/>
          </a:xfrm>
          <a:prstGeom prst="rect">
            <a:avLst/>
          </a:prstGeom>
        </p:spPr>
      </p:pic>
      <p:sp>
        <p:nvSpPr>
          <p:cNvPr id="18" name="思考の吹き出し: 雲形 17">
            <a:extLst>
              <a:ext uri="{FF2B5EF4-FFF2-40B4-BE49-F238E27FC236}">
                <a16:creationId xmlns:a16="http://schemas.microsoft.com/office/drawing/2014/main" id="{21DCCC45-2462-2B6C-35B9-C40C656E37E1}"/>
              </a:ext>
            </a:extLst>
          </p:cNvPr>
          <p:cNvSpPr/>
          <p:nvPr/>
        </p:nvSpPr>
        <p:spPr>
          <a:xfrm>
            <a:off x="763675" y="100485"/>
            <a:ext cx="7586505" cy="1840794"/>
          </a:xfrm>
          <a:prstGeom prst="cloudCallout">
            <a:avLst>
              <a:gd name="adj1" fmla="val -38957"/>
              <a:gd name="adj2" fmla="val 43688"/>
            </a:avLst>
          </a:prstGeom>
          <a:solidFill>
            <a:schemeClr val="bg1"/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044C1EB7-CC97-DD81-9D89-764AC9A01414}"/>
              </a:ext>
            </a:extLst>
          </p:cNvPr>
          <p:cNvSpPr/>
          <p:nvPr/>
        </p:nvSpPr>
        <p:spPr>
          <a:xfrm>
            <a:off x="1257103" y="729566"/>
            <a:ext cx="6599647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who ate the last piece of cake?</a:t>
            </a:r>
            <a:endParaRPr lang="ja-JP" altLang="en-US" sz="32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A5BD3654-AEB6-13AD-12B7-343F17C2E357}"/>
              </a:ext>
            </a:extLst>
          </p:cNvPr>
          <p:cNvSpPr/>
          <p:nvPr/>
        </p:nvSpPr>
        <p:spPr>
          <a:xfrm>
            <a:off x="2396064" y="806776"/>
            <a:ext cx="715285" cy="504056"/>
          </a:xfrm>
          <a:prstGeom prst="rect">
            <a:avLst/>
          </a:prstGeom>
          <a:solidFill>
            <a:srgbClr val="FF006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B2043390-0C5A-293E-7975-386821794153}"/>
              </a:ext>
            </a:extLst>
          </p:cNvPr>
          <p:cNvSpPr/>
          <p:nvPr/>
        </p:nvSpPr>
        <p:spPr>
          <a:xfrm>
            <a:off x="627990" y="5520587"/>
            <a:ext cx="816931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She asked (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 him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 ) </a:t>
            </a:r>
          </a:p>
          <a:p>
            <a:pPr algn="r"/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＜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who ate the last piece of cake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＞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.</a:t>
            </a:r>
            <a:endParaRPr lang="ja-JP" altLang="en-US" sz="32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5EF26A6D-73C4-4961-FEA5-171B7D20FDF3}"/>
              </a:ext>
            </a:extLst>
          </p:cNvPr>
          <p:cNvSpPr/>
          <p:nvPr/>
        </p:nvSpPr>
        <p:spPr>
          <a:xfrm>
            <a:off x="1845075" y="6008740"/>
            <a:ext cx="125355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who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2C19B3D9-BE05-E464-8408-7E6C55439407}"/>
              </a:ext>
            </a:extLst>
          </p:cNvPr>
          <p:cNvSpPr/>
          <p:nvPr/>
        </p:nvSpPr>
        <p:spPr>
          <a:xfrm>
            <a:off x="2856401" y="6010885"/>
            <a:ext cx="596683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ate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 the last piece of cake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 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3" name="下矢印 8">
            <a:extLst>
              <a:ext uri="{FF2B5EF4-FFF2-40B4-BE49-F238E27FC236}">
                <a16:creationId xmlns:a16="http://schemas.microsoft.com/office/drawing/2014/main" id="{F4CB3105-4616-36C1-1610-FCDEE2543C3B}"/>
              </a:ext>
            </a:extLst>
          </p:cNvPr>
          <p:cNvSpPr/>
          <p:nvPr/>
        </p:nvSpPr>
        <p:spPr>
          <a:xfrm>
            <a:off x="4556927" y="2149334"/>
            <a:ext cx="458014" cy="3246631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AF0AC88-2570-2A67-3FE0-CCF457C9B386}"/>
              </a:ext>
            </a:extLst>
          </p:cNvPr>
          <p:cNvSpPr/>
          <p:nvPr/>
        </p:nvSpPr>
        <p:spPr>
          <a:xfrm>
            <a:off x="7164476" y="4883318"/>
            <a:ext cx="105881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him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797CA62-C717-078D-9AE5-F06DF65C1CD2}"/>
              </a:ext>
            </a:extLst>
          </p:cNvPr>
          <p:cNvSpPr/>
          <p:nvPr/>
        </p:nvSpPr>
        <p:spPr>
          <a:xfrm>
            <a:off x="3098632" y="5511703"/>
            <a:ext cx="125355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him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750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6" grpId="0" animBg="1"/>
      <p:bldP spid="17" grpId="0" animBg="1"/>
      <p:bldP spid="20" grpId="0"/>
      <p:bldP spid="21" grpId="0"/>
      <p:bldP spid="22" grpId="0"/>
      <p:bldP spid="23" grpId="0" animBg="1"/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D3B9D9DC-B200-9D80-C592-B3BA349C2E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65" y="2870830"/>
            <a:ext cx="1838848" cy="2180762"/>
          </a:xfrm>
          <a:prstGeom prst="rect">
            <a:avLst/>
          </a:prstGeom>
        </p:spPr>
      </p:pic>
      <p:sp>
        <p:nvSpPr>
          <p:cNvPr id="5" name="思考の吹き出し: 雲形 4">
            <a:extLst>
              <a:ext uri="{FF2B5EF4-FFF2-40B4-BE49-F238E27FC236}">
                <a16:creationId xmlns:a16="http://schemas.microsoft.com/office/drawing/2014/main" id="{D7B93B8F-9824-3E11-DE80-64000BBE90CC}"/>
              </a:ext>
            </a:extLst>
          </p:cNvPr>
          <p:cNvSpPr/>
          <p:nvPr/>
        </p:nvSpPr>
        <p:spPr>
          <a:xfrm>
            <a:off x="658428" y="472273"/>
            <a:ext cx="8485572" cy="2398557"/>
          </a:xfrm>
          <a:prstGeom prst="cloudCallout">
            <a:avLst>
              <a:gd name="adj1" fmla="val -45935"/>
              <a:gd name="adj2" fmla="val 40676"/>
            </a:avLst>
          </a:prstGeom>
          <a:solidFill>
            <a:schemeClr val="bg1"/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3F9039A-51D9-2CF4-40DA-11BE80F0EB4B}"/>
              </a:ext>
            </a:extLst>
          </p:cNvPr>
          <p:cNvSpPr/>
          <p:nvPr/>
        </p:nvSpPr>
        <p:spPr>
          <a:xfrm>
            <a:off x="1239669" y="1234980"/>
            <a:ext cx="6961612" cy="954107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What mountain is the highest</a:t>
            </a:r>
          </a:p>
          <a:p>
            <a:pPr algn="r"/>
            <a:r>
              <a:rPr lang="en-US" altLang="ja-JP" sz="2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in the world?</a:t>
            </a:r>
            <a:endParaRPr lang="ja-JP" altLang="en-US" sz="28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E2C1061-47BB-1457-4402-4C4F86C741FF}"/>
              </a:ext>
            </a:extLst>
          </p:cNvPr>
          <p:cNvSpPr/>
          <p:nvPr/>
        </p:nvSpPr>
        <p:spPr>
          <a:xfrm>
            <a:off x="4213436" y="1278614"/>
            <a:ext cx="462508" cy="504056"/>
          </a:xfrm>
          <a:prstGeom prst="rect">
            <a:avLst/>
          </a:prstGeom>
          <a:solidFill>
            <a:srgbClr val="FF006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9AA1AB97-D9FD-6823-DEAE-C722BB63FF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15346" y="693675"/>
            <a:ext cx="988985" cy="959315"/>
          </a:xfrm>
          <a:prstGeom prst="rect">
            <a:avLst/>
          </a:prstGeom>
          <a:noFill/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6F594D6-9E25-4AD1-1561-E43E62185C82}"/>
              </a:ext>
            </a:extLst>
          </p:cNvPr>
          <p:cNvSpPr/>
          <p:nvPr/>
        </p:nvSpPr>
        <p:spPr>
          <a:xfrm>
            <a:off x="0" y="5203021"/>
            <a:ext cx="914400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The computer shows you</a:t>
            </a:r>
          </a:p>
          <a:p>
            <a:r>
              <a:rPr lang="ja-JP" altLang="en-US" sz="2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   ＜</a:t>
            </a:r>
            <a:r>
              <a:rPr lang="en-US" altLang="ja-JP" sz="28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what mountain is the highest in the world</a:t>
            </a:r>
            <a:r>
              <a:rPr lang="ja-JP" altLang="en-US" sz="2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＞</a:t>
            </a:r>
            <a:r>
              <a:rPr lang="en-US" altLang="ja-JP" sz="2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.</a:t>
            </a:r>
            <a:endParaRPr lang="ja-JP" altLang="en-US" sz="28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2" name="下矢印 8">
            <a:extLst>
              <a:ext uri="{FF2B5EF4-FFF2-40B4-BE49-F238E27FC236}">
                <a16:creationId xmlns:a16="http://schemas.microsoft.com/office/drawing/2014/main" id="{EFF98533-9961-D1C0-55CC-D8A8C0F07213}"/>
              </a:ext>
            </a:extLst>
          </p:cNvPr>
          <p:cNvSpPr/>
          <p:nvPr/>
        </p:nvSpPr>
        <p:spPr>
          <a:xfrm>
            <a:off x="6616839" y="2312198"/>
            <a:ext cx="458014" cy="3246631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492C64F5-5F7D-8E4B-798B-1F465760991B}"/>
              </a:ext>
            </a:extLst>
          </p:cNvPr>
          <p:cNvSpPr/>
          <p:nvPr/>
        </p:nvSpPr>
        <p:spPr>
          <a:xfrm>
            <a:off x="658428" y="5623020"/>
            <a:ext cx="355500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w</a:t>
            </a:r>
            <a:r>
              <a:rPr lang="en-US" altLang="ja-JP" sz="28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hat mountain</a:t>
            </a:r>
            <a:endParaRPr lang="ja-JP" altLang="en-US" sz="28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C0510C6D-896B-ADF5-6937-BCF685EAB660}"/>
              </a:ext>
            </a:extLst>
          </p:cNvPr>
          <p:cNvSpPr/>
          <p:nvPr/>
        </p:nvSpPr>
        <p:spPr>
          <a:xfrm>
            <a:off x="3586226" y="5623020"/>
            <a:ext cx="512029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8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is</a:t>
            </a:r>
            <a:r>
              <a:rPr lang="en-US" altLang="ja-JP" sz="2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 the highest in the world</a:t>
            </a:r>
            <a:endParaRPr lang="ja-JP" altLang="en-US" sz="28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074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1" grpId="0"/>
      <p:bldP spid="12" grpId="0" animBg="1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21B79C6-C1AA-4CAF-67BF-D58F89C2E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4"/>
            <a:ext cx="9144000" cy="685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0282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6907B6C-BCEA-D44C-8754-6DD79F18A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8" y="0"/>
            <a:ext cx="91397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5017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0" y="231561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dirty="0">
                <a:latin typeface="NCGothic" panose="02000600000000000000" pitchFamily="50" charset="0"/>
                <a:ea typeface="MS Gothic" panose="020B0609070205080204" pitchFamily="49" charset="-128"/>
              </a:rPr>
              <a:t>動詞</a:t>
            </a:r>
            <a:r>
              <a:rPr kumimoji="1" lang="en-US" altLang="ja-JP" sz="5400" dirty="0">
                <a:latin typeface="NCGothic" panose="02000600000000000000" pitchFamily="50" charset="0"/>
                <a:ea typeface="MS Gothic" panose="020B0609070205080204" pitchFamily="49" charset="-128"/>
              </a:rPr>
              <a:t> </a:t>
            </a:r>
            <a:r>
              <a:rPr kumimoji="1" lang="ja-JP" altLang="en-US" sz="5400" dirty="0">
                <a:latin typeface="NCGothic" panose="02000600000000000000" pitchFamily="50" charset="0"/>
                <a:ea typeface="MS Gothic" panose="020B0609070205080204" pitchFamily="49" charset="-128"/>
              </a:rPr>
              <a:t>目的語 疑問詞</a:t>
            </a:r>
            <a:r>
              <a:rPr kumimoji="1" lang="en-US" altLang="ja-JP" sz="5400" dirty="0">
                <a:latin typeface="NCGothic" panose="02000600000000000000" pitchFamily="50" charset="0"/>
                <a:ea typeface="MS Gothic" panose="020B0609070205080204" pitchFamily="49" charset="-128"/>
              </a:rPr>
              <a:t> </a:t>
            </a:r>
            <a:r>
              <a:rPr kumimoji="1" lang="ja-JP" altLang="en-US" sz="5400" dirty="0">
                <a:latin typeface="NCGothic" panose="02000600000000000000" pitchFamily="50" charset="0"/>
                <a:ea typeface="MS Gothic" panose="020B0609070205080204" pitchFamily="49" charset="-128"/>
              </a:rPr>
              <a:t>（</a:t>
            </a:r>
            <a:r>
              <a:rPr kumimoji="1" lang="en-US" altLang="ja-JP" sz="5400" dirty="0">
                <a:latin typeface="NCGothic" panose="02000600000000000000" pitchFamily="50" charset="0"/>
                <a:ea typeface="MS Gothic" panose="020B0609070205080204" pitchFamily="49" charset="-128"/>
              </a:rPr>
              <a:t>S</a:t>
            </a:r>
            <a:r>
              <a:rPr kumimoji="1" lang="ja-JP" altLang="en-US" sz="5400" dirty="0">
                <a:latin typeface="NCGothic" panose="02000600000000000000" pitchFamily="50" charset="0"/>
                <a:ea typeface="MS Gothic" panose="020B0609070205080204" pitchFamily="49" charset="-128"/>
              </a:rPr>
              <a:t>）</a:t>
            </a:r>
            <a:r>
              <a:rPr kumimoji="1" lang="en-US" altLang="ja-JP" sz="5400" dirty="0">
                <a:latin typeface="NCGothic" panose="02000600000000000000" pitchFamily="50" charset="0"/>
                <a:ea typeface="MS Gothic" panose="020B0609070205080204" pitchFamily="49" charset="-128"/>
              </a:rPr>
              <a:t>V</a:t>
            </a:r>
          </a:p>
        </p:txBody>
      </p:sp>
      <p:sp>
        <p:nvSpPr>
          <p:cNvPr id="2" name="右中かっこ 1">
            <a:extLst>
              <a:ext uri="{FF2B5EF4-FFF2-40B4-BE49-F238E27FC236}">
                <a16:creationId xmlns:a16="http://schemas.microsoft.com/office/drawing/2014/main" id="{B8F00576-7E28-4AB1-A628-3E94B15E1B2F}"/>
              </a:ext>
            </a:extLst>
          </p:cNvPr>
          <p:cNvSpPr/>
          <p:nvPr/>
        </p:nvSpPr>
        <p:spPr>
          <a:xfrm rot="5400000">
            <a:off x="6258187" y="1675701"/>
            <a:ext cx="570452" cy="3506598"/>
          </a:xfrm>
          <a:prstGeom prst="rightBrace">
            <a:avLst>
              <a:gd name="adj1" fmla="val 67157"/>
              <a:gd name="adj2" fmla="val 49761"/>
            </a:avLst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EB49473-35B4-420C-B33F-09FF2D31E8AC}"/>
              </a:ext>
            </a:extLst>
          </p:cNvPr>
          <p:cNvSpPr txBox="1"/>
          <p:nvPr/>
        </p:nvSpPr>
        <p:spPr>
          <a:xfrm>
            <a:off x="4572000" y="3994809"/>
            <a:ext cx="39945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dirty="0">
                <a:latin typeface="NCGothic" panose="02000600000000000000" pitchFamily="50" charset="0"/>
                <a:ea typeface="MS Gothic" panose="020B0609070205080204" pitchFamily="49" charset="-128"/>
              </a:rPr>
              <a:t>間接疑問文</a:t>
            </a:r>
            <a:endParaRPr kumimoji="1" lang="en-US" altLang="ja-JP" sz="5400" dirty="0">
              <a:latin typeface="NCGothic" panose="02000600000000000000" pitchFamily="50" charset="0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6360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/>
          <p:cNvSpPr/>
          <p:nvPr/>
        </p:nvSpPr>
        <p:spPr>
          <a:xfrm>
            <a:off x="538316" y="3667399"/>
            <a:ext cx="116570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He’ll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pic>
        <p:nvPicPr>
          <p:cNvPr id="22" name="Picture 4" descr="C:\Users\KASUGA_Hideki\AppData\Local\Microsoft\Windows\Temporary Internet Files\Content.IE5\EMY6FASI\MC90035965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628800"/>
            <a:ext cx="1587398" cy="1903295"/>
          </a:xfrm>
          <a:prstGeom prst="rect">
            <a:avLst/>
          </a:prstGeom>
          <a:noFill/>
        </p:spPr>
      </p:pic>
      <p:sp>
        <p:nvSpPr>
          <p:cNvPr id="23" name="角丸四角形吹き出し 22"/>
          <p:cNvSpPr/>
          <p:nvPr/>
        </p:nvSpPr>
        <p:spPr>
          <a:xfrm>
            <a:off x="2627784" y="908720"/>
            <a:ext cx="1440160" cy="1368152"/>
          </a:xfrm>
          <a:prstGeom prst="wedgeRoundRectCallout">
            <a:avLst>
              <a:gd name="adj1" fmla="val -61751"/>
              <a:gd name="adj2" fmla="val 71586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25" name="Picture 21" descr="C:\Users\KASUGA_Hideki\AppData\Local\Microsoft\Windows\Temporary Internet Files\Content.IE5\EMY6FASI\MC900359665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229859" y="1806375"/>
            <a:ext cx="1060173" cy="1822512"/>
          </a:xfrm>
          <a:prstGeom prst="rect">
            <a:avLst/>
          </a:prstGeom>
          <a:noFill/>
        </p:spPr>
      </p:pic>
      <p:sp>
        <p:nvSpPr>
          <p:cNvPr id="24" name="雲形吹き出し 23"/>
          <p:cNvSpPr/>
          <p:nvPr/>
        </p:nvSpPr>
        <p:spPr>
          <a:xfrm>
            <a:off x="4788024" y="836712"/>
            <a:ext cx="1656184" cy="1512168"/>
          </a:xfrm>
          <a:prstGeom prst="cloudCallout">
            <a:avLst>
              <a:gd name="adj1" fmla="val 38915"/>
              <a:gd name="adj2" fmla="val 4296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26" name="Picture 2" descr="C:\Users\秀紀\AppData\Local\Microsoft\Windows\INetCache\IE\LFW39JZS\MC90022805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1124744"/>
            <a:ext cx="914400" cy="914400"/>
          </a:xfrm>
          <a:prstGeom prst="rect">
            <a:avLst/>
          </a:prstGeom>
          <a:noFill/>
        </p:spPr>
      </p:pic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F61E37EB-C3DF-413E-8F3A-F8F3A2AB1FFD}"/>
              </a:ext>
            </a:extLst>
          </p:cNvPr>
          <p:cNvSpPr/>
          <p:nvPr/>
        </p:nvSpPr>
        <p:spPr>
          <a:xfrm>
            <a:off x="1687866" y="3667400"/>
            <a:ext cx="88357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tell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5D6743D-DCB3-47DB-9DC8-C9AB5F4024B9}"/>
              </a:ext>
            </a:extLst>
          </p:cNvPr>
          <p:cNvSpPr/>
          <p:nvPr/>
        </p:nvSpPr>
        <p:spPr>
          <a:xfrm>
            <a:off x="2724757" y="3667400"/>
            <a:ext cx="13003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Mary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854D72AB-B992-48AE-A3DA-EDF7C3A110D3}"/>
              </a:ext>
            </a:extLst>
          </p:cNvPr>
          <p:cNvSpPr/>
          <p:nvPr/>
        </p:nvSpPr>
        <p:spPr>
          <a:xfrm>
            <a:off x="4024625" y="3667400"/>
            <a:ext cx="49327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the way to the station.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42F3C948-0FA2-4289-8863-A20F99FE8DA2}"/>
              </a:ext>
            </a:extLst>
          </p:cNvPr>
          <p:cNvSpPr/>
          <p:nvPr/>
        </p:nvSpPr>
        <p:spPr>
          <a:xfrm>
            <a:off x="578651" y="4727027"/>
            <a:ext cx="116570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He’ll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27408639-A521-418C-A642-2678700B3749}"/>
              </a:ext>
            </a:extLst>
          </p:cNvPr>
          <p:cNvSpPr/>
          <p:nvPr/>
        </p:nvSpPr>
        <p:spPr>
          <a:xfrm>
            <a:off x="1704020" y="4727027"/>
            <a:ext cx="88357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tell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0C4A03B1-E480-4DBD-8C62-4BA7C45AD6BB}"/>
              </a:ext>
            </a:extLst>
          </p:cNvPr>
          <p:cNvSpPr/>
          <p:nvPr/>
        </p:nvSpPr>
        <p:spPr>
          <a:xfrm>
            <a:off x="2740911" y="4727027"/>
            <a:ext cx="13003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Mary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5D606EB6-06AB-43C9-8B96-6048C6A351D4}"/>
              </a:ext>
            </a:extLst>
          </p:cNvPr>
          <p:cNvSpPr/>
          <p:nvPr/>
        </p:nvSpPr>
        <p:spPr>
          <a:xfrm>
            <a:off x="3949125" y="4727027"/>
            <a:ext cx="452078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00B0F0"/>
                </a:solidFill>
                <a:latin typeface="Century Schoolbook" pitchFamily="18" charset="0"/>
              </a:rPr>
              <a:t>w</a:t>
            </a:r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00B0F0"/>
                </a:solidFill>
                <a:latin typeface="Century Schoolbook" pitchFamily="18" charset="0"/>
              </a:rPr>
              <a:t>here</a:t>
            </a:r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the station is.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1640F640-A39C-4DF9-90A2-75884E2B12EC}"/>
              </a:ext>
            </a:extLst>
          </p:cNvPr>
          <p:cNvSpPr/>
          <p:nvPr/>
        </p:nvSpPr>
        <p:spPr>
          <a:xfrm>
            <a:off x="2754413" y="3795839"/>
            <a:ext cx="1208214" cy="494849"/>
          </a:xfrm>
          <a:prstGeom prst="rect">
            <a:avLst/>
          </a:prstGeom>
          <a:solidFill>
            <a:srgbClr val="00B050">
              <a:alpha val="2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4458DDE-1820-4C56-8EB4-68B2C7155361}"/>
              </a:ext>
            </a:extLst>
          </p:cNvPr>
          <p:cNvSpPr/>
          <p:nvPr/>
        </p:nvSpPr>
        <p:spPr>
          <a:xfrm>
            <a:off x="1728438" y="4162476"/>
            <a:ext cx="899346" cy="89699"/>
          </a:xfrm>
          <a:prstGeom prst="rect">
            <a:avLst/>
          </a:prstGeom>
          <a:solidFill>
            <a:srgbClr val="FF3399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36A8A56A-FB54-4DF2-82A3-D5711D7F99BF}"/>
              </a:ext>
            </a:extLst>
          </p:cNvPr>
          <p:cNvSpPr/>
          <p:nvPr/>
        </p:nvSpPr>
        <p:spPr>
          <a:xfrm>
            <a:off x="3992282" y="3795839"/>
            <a:ext cx="4872017" cy="494849"/>
          </a:xfrm>
          <a:prstGeom prst="rect">
            <a:avLst/>
          </a:prstGeom>
          <a:solidFill>
            <a:srgbClr val="FF00FF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6300A649-C82F-4AA3-9A16-7DA93F809053}"/>
              </a:ext>
            </a:extLst>
          </p:cNvPr>
          <p:cNvSpPr/>
          <p:nvPr/>
        </p:nvSpPr>
        <p:spPr>
          <a:xfrm>
            <a:off x="2770330" y="4800657"/>
            <a:ext cx="1208214" cy="494849"/>
          </a:xfrm>
          <a:prstGeom prst="rect">
            <a:avLst/>
          </a:prstGeom>
          <a:solidFill>
            <a:srgbClr val="00B050">
              <a:alpha val="2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90352B33-AC99-4F01-832D-3B0D244442BC}"/>
              </a:ext>
            </a:extLst>
          </p:cNvPr>
          <p:cNvSpPr/>
          <p:nvPr/>
        </p:nvSpPr>
        <p:spPr>
          <a:xfrm>
            <a:off x="1744355" y="5167294"/>
            <a:ext cx="899346" cy="89699"/>
          </a:xfrm>
          <a:prstGeom prst="rect">
            <a:avLst/>
          </a:prstGeom>
          <a:solidFill>
            <a:srgbClr val="FF3399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FFECEC79-AF8C-4EEC-9A69-559E33C55987}"/>
              </a:ext>
            </a:extLst>
          </p:cNvPr>
          <p:cNvSpPr/>
          <p:nvPr/>
        </p:nvSpPr>
        <p:spPr>
          <a:xfrm>
            <a:off x="3992281" y="4783664"/>
            <a:ext cx="4872017" cy="494849"/>
          </a:xfrm>
          <a:prstGeom prst="rect">
            <a:avLst/>
          </a:prstGeom>
          <a:solidFill>
            <a:srgbClr val="FF00FF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3" grpId="0" animBg="1"/>
      <p:bldP spid="23" grpId="1" animBg="1"/>
      <p:bldP spid="23" grpId="2" animBg="1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79BBB910-D88E-4CB8-8544-D7462C363922}"/>
              </a:ext>
            </a:extLst>
          </p:cNvPr>
          <p:cNvSpPr/>
          <p:nvPr/>
        </p:nvSpPr>
        <p:spPr>
          <a:xfrm>
            <a:off x="-29859" y="-13613"/>
            <a:ext cx="451598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24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動詞＋目的語＋＜間接疑問文＞</a:t>
            </a:r>
          </a:p>
        </p:txBody>
      </p:sp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29C60200-8C20-4B23-9A2E-8687E89EBEEE}"/>
              </a:ext>
            </a:extLst>
          </p:cNvPr>
          <p:cNvSpPr/>
          <p:nvPr/>
        </p:nvSpPr>
        <p:spPr>
          <a:xfrm>
            <a:off x="347966" y="2540389"/>
            <a:ext cx="116570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He’ll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pic>
        <p:nvPicPr>
          <p:cNvPr id="68" name="Picture 4" descr="C:\Users\KASUGA_Hideki\AppData\Local\Microsoft\Windows\Temporary Internet Files\Content.IE5\EMY6FASI\MC900359651[1].wmf">
            <a:extLst>
              <a:ext uri="{FF2B5EF4-FFF2-40B4-BE49-F238E27FC236}">
                <a16:creationId xmlns:a16="http://schemas.microsoft.com/office/drawing/2014/main" id="{D14CF067-B6B8-4ABA-9EBF-FC9A2B33F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4511" y="484056"/>
            <a:ext cx="1587398" cy="1903295"/>
          </a:xfrm>
          <a:prstGeom prst="rect">
            <a:avLst/>
          </a:prstGeom>
          <a:noFill/>
        </p:spPr>
      </p:pic>
      <p:sp>
        <p:nvSpPr>
          <p:cNvPr id="69" name="角丸四角形吹き出し 22">
            <a:extLst>
              <a:ext uri="{FF2B5EF4-FFF2-40B4-BE49-F238E27FC236}">
                <a16:creationId xmlns:a16="http://schemas.microsoft.com/office/drawing/2014/main" id="{CB089BE1-331C-4CC5-88B6-DD933C7E5D58}"/>
              </a:ext>
            </a:extLst>
          </p:cNvPr>
          <p:cNvSpPr/>
          <p:nvPr/>
        </p:nvSpPr>
        <p:spPr>
          <a:xfrm>
            <a:off x="2590322" y="606022"/>
            <a:ext cx="1440160" cy="1368152"/>
          </a:xfrm>
          <a:prstGeom prst="wedgeRoundRectCallout">
            <a:avLst>
              <a:gd name="adj1" fmla="val -69324"/>
              <a:gd name="adj2" fmla="val 11496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70" name="Picture 21" descr="C:\Users\KASUGA_Hideki\AppData\Local\Microsoft\Windows\Temporary Internet Files\Content.IE5\EMY6FASI\MC900359665[1].wmf">
            <a:extLst>
              <a:ext uri="{FF2B5EF4-FFF2-40B4-BE49-F238E27FC236}">
                <a16:creationId xmlns:a16="http://schemas.microsoft.com/office/drawing/2014/main" id="{93E950E5-24BC-4C87-AA85-3FB540098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552017" y="593528"/>
            <a:ext cx="1060173" cy="1822512"/>
          </a:xfrm>
          <a:prstGeom prst="rect">
            <a:avLst/>
          </a:prstGeom>
          <a:noFill/>
        </p:spPr>
      </p:pic>
      <p:pic>
        <p:nvPicPr>
          <p:cNvPr id="72" name="Picture 2" descr="C:\Users\秀紀\AppData\Local\Microsoft\Windows\INetCache\IE\LFW39JZS\MC900228050[1].wmf">
            <a:extLst>
              <a:ext uri="{FF2B5EF4-FFF2-40B4-BE49-F238E27FC236}">
                <a16:creationId xmlns:a16="http://schemas.microsoft.com/office/drawing/2014/main" id="{AAD2F91B-EB7B-4766-A7FC-49D00E5559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39604" y="802772"/>
            <a:ext cx="914400" cy="914400"/>
          </a:xfrm>
          <a:prstGeom prst="rect">
            <a:avLst/>
          </a:prstGeom>
          <a:noFill/>
        </p:spPr>
      </p:pic>
      <p:sp>
        <p:nvSpPr>
          <p:cNvPr id="73" name="正方形/長方形 72">
            <a:extLst>
              <a:ext uri="{FF2B5EF4-FFF2-40B4-BE49-F238E27FC236}">
                <a16:creationId xmlns:a16="http://schemas.microsoft.com/office/drawing/2014/main" id="{FB061516-A794-4A42-AA74-C5E543433BBF}"/>
              </a:ext>
            </a:extLst>
          </p:cNvPr>
          <p:cNvSpPr/>
          <p:nvPr/>
        </p:nvSpPr>
        <p:spPr>
          <a:xfrm>
            <a:off x="1492745" y="2522656"/>
            <a:ext cx="88357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tell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74" name="正方形/長方形 73">
            <a:extLst>
              <a:ext uri="{FF2B5EF4-FFF2-40B4-BE49-F238E27FC236}">
                <a16:creationId xmlns:a16="http://schemas.microsoft.com/office/drawing/2014/main" id="{36663090-9105-4DF8-AB2F-CBEE79A36F6E}"/>
              </a:ext>
            </a:extLst>
          </p:cNvPr>
          <p:cNvSpPr/>
          <p:nvPr/>
        </p:nvSpPr>
        <p:spPr>
          <a:xfrm>
            <a:off x="2529636" y="2522656"/>
            <a:ext cx="13003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Mary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75" name="正方形/長方形 74">
            <a:extLst>
              <a:ext uri="{FF2B5EF4-FFF2-40B4-BE49-F238E27FC236}">
                <a16:creationId xmlns:a16="http://schemas.microsoft.com/office/drawing/2014/main" id="{7746E27C-9BD1-41D4-A7E7-1F1550C67B4D}"/>
              </a:ext>
            </a:extLst>
          </p:cNvPr>
          <p:cNvSpPr/>
          <p:nvPr/>
        </p:nvSpPr>
        <p:spPr>
          <a:xfrm>
            <a:off x="3829504" y="2522656"/>
            <a:ext cx="49327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the way to the station.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76" name="正方形/長方形 75">
            <a:extLst>
              <a:ext uri="{FF2B5EF4-FFF2-40B4-BE49-F238E27FC236}">
                <a16:creationId xmlns:a16="http://schemas.microsoft.com/office/drawing/2014/main" id="{6F3B8115-07F3-4FB5-9D14-2DA4001165AD}"/>
              </a:ext>
            </a:extLst>
          </p:cNvPr>
          <p:cNvSpPr/>
          <p:nvPr/>
        </p:nvSpPr>
        <p:spPr>
          <a:xfrm>
            <a:off x="374484" y="3563224"/>
            <a:ext cx="116570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He’ll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77" name="正方形/長方形 76">
            <a:extLst>
              <a:ext uri="{FF2B5EF4-FFF2-40B4-BE49-F238E27FC236}">
                <a16:creationId xmlns:a16="http://schemas.microsoft.com/office/drawing/2014/main" id="{4E4A12C1-FB10-40CB-B14B-20CF133DA8D2}"/>
              </a:ext>
            </a:extLst>
          </p:cNvPr>
          <p:cNvSpPr/>
          <p:nvPr/>
        </p:nvSpPr>
        <p:spPr>
          <a:xfrm>
            <a:off x="1508899" y="3582283"/>
            <a:ext cx="88357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tell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72D43A4F-B26D-487D-987E-4C7C2B48DB7C}"/>
              </a:ext>
            </a:extLst>
          </p:cNvPr>
          <p:cNvSpPr/>
          <p:nvPr/>
        </p:nvSpPr>
        <p:spPr>
          <a:xfrm>
            <a:off x="2545790" y="3582283"/>
            <a:ext cx="13003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Mary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27B64B37-8763-48D6-B8BC-38095DF16707}"/>
              </a:ext>
            </a:extLst>
          </p:cNvPr>
          <p:cNvSpPr/>
          <p:nvPr/>
        </p:nvSpPr>
        <p:spPr>
          <a:xfrm>
            <a:off x="3754004" y="3582283"/>
            <a:ext cx="452078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00B0F0"/>
                </a:solidFill>
                <a:latin typeface="Century Schoolbook" pitchFamily="18" charset="0"/>
              </a:rPr>
              <a:t>w</a:t>
            </a:r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solidFill>
                  <a:srgbClr val="00B0F0"/>
                </a:solidFill>
                <a:latin typeface="Century Schoolbook" pitchFamily="18" charset="0"/>
              </a:rPr>
              <a:t>here</a:t>
            </a:r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</a:rPr>
              <a:t> the station is.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</a:endParaRPr>
          </a:p>
        </p:txBody>
      </p:sp>
      <p:sp>
        <p:nvSpPr>
          <p:cNvPr id="80" name="正方形/長方形 79">
            <a:extLst>
              <a:ext uri="{FF2B5EF4-FFF2-40B4-BE49-F238E27FC236}">
                <a16:creationId xmlns:a16="http://schemas.microsoft.com/office/drawing/2014/main" id="{BAE1B219-EAD2-4EE0-9EE5-4F070AEB7D05}"/>
              </a:ext>
            </a:extLst>
          </p:cNvPr>
          <p:cNvSpPr/>
          <p:nvPr/>
        </p:nvSpPr>
        <p:spPr>
          <a:xfrm>
            <a:off x="2559292" y="2609150"/>
            <a:ext cx="1208214" cy="494849"/>
          </a:xfrm>
          <a:prstGeom prst="rect">
            <a:avLst/>
          </a:prstGeom>
          <a:solidFill>
            <a:srgbClr val="00B050">
              <a:alpha val="2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1" name="正方形/長方形 80">
            <a:extLst>
              <a:ext uri="{FF2B5EF4-FFF2-40B4-BE49-F238E27FC236}">
                <a16:creationId xmlns:a16="http://schemas.microsoft.com/office/drawing/2014/main" id="{B8197A6C-30FC-4C8E-86CF-FAE92BEA45D3}"/>
              </a:ext>
            </a:extLst>
          </p:cNvPr>
          <p:cNvSpPr/>
          <p:nvPr/>
        </p:nvSpPr>
        <p:spPr>
          <a:xfrm>
            <a:off x="1533317" y="3017732"/>
            <a:ext cx="899346" cy="89699"/>
          </a:xfrm>
          <a:prstGeom prst="rect">
            <a:avLst/>
          </a:prstGeom>
          <a:solidFill>
            <a:srgbClr val="FF3399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2" name="正方形/長方形 81">
            <a:extLst>
              <a:ext uri="{FF2B5EF4-FFF2-40B4-BE49-F238E27FC236}">
                <a16:creationId xmlns:a16="http://schemas.microsoft.com/office/drawing/2014/main" id="{F3E9E6AA-2B9D-485E-96E9-73BE737FD225}"/>
              </a:ext>
            </a:extLst>
          </p:cNvPr>
          <p:cNvSpPr/>
          <p:nvPr/>
        </p:nvSpPr>
        <p:spPr>
          <a:xfrm>
            <a:off x="3797161" y="2609150"/>
            <a:ext cx="4872017" cy="494849"/>
          </a:xfrm>
          <a:prstGeom prst="rect">
            <a:avLst/>
          </a:prstGeom>
          <a:solidFill>
            <a:srgbClr val="FF00FF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83" name="正方形/長方形 82">
            <a:extLst>
              <a:ext uri="{FF2B5EF4-FFF2-40B4-BE49-F238E27FC236}">
                <a16:creationId xmlns:a16="http://schemas.microsoft.com/office/drawing/2014/main" id="{2EC4746A-5560-4D4F-8D6F-763817B235A4}"/>
              </a:ext>
            </a:extLst>
          </p:cNvPr>
          <p:cNvSpPr/>
          <p:nvPr/>
        </p:nvSpPr>
        <p:spPr>
          <a:xfrm>
            <a:off x="2575209" y="3655913"/>
            <a:ext cx="1208214" cy="494849"/>
          </a:xfrm>
          <a:prstGeom prst="rect">
            <a:avLst/>
          </a:prstGeom>
          <a:solidFill>
            <a:srgbClr val="00B050">
              <a:alpha val="2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4" name="正方形/長方形 83">
            <a:extLst>
              <a:ext uri="{FF2B5EF4-FFF2-40B4-BE49-F238E27FC236}">
                <a16:creationId xmlns:a16="http://schemas.microsoft.com/office/drawing/2014/main" id="{1B8FDD91-12E6-42C0-AE96-4EBCB6DC8056}"/>
              </a:ext>
            </a:extLst>
          </p:cNvPr>
          <p:cNvSpPr/>
          <p:nvPr/>
        </p:nvSpPr>
        <p:spPr>
          <a:xfrm>
            <a:off x="1549234" y="4022550"/>
            <a:ext cx="899346" cy="89699"/>
          </a:xfrm>
          <a:prstGeom prst="rect">
            <a:avLst/>
          </a:prstGeom>
          <a:solidFill>
            <a:srgbClr val="FF3399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5" name="正方形/長方形 84">
            <a:extLst>
              <a:ext uri="{FF2B5EF4-FFF2-40B4-BE49-F238E27FC236}">
                <a16:creationId xmlns:a16="http://schemas.microsoft.com/office/drawing/2014/main" id="{4E5ED61C-44E5-4513-8F72-D304A7E002ED}"/>
              </a:ext>
            </a:extLst>
          </p:cNvPr>
          <p:cNvSpPr/>
          <p:nvPr/>
        </p:nvSpPr>
        <p:spPr>
          <a:xfrm>
            <a:off x="3829504" y="3655912"/>
            <a:ext cx="4872017" cy="494849"/>
          </a:xfrm>
          <a:prstGeom prst="rect">
            <a:avLst/>
          </a:prstGeom>
          <a:solidFill>
            <a:srgbClr val="FF00FF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6" name="角丸四角形 51">
            <a:extLst>
              <a:ext uri="{FF2B5EF4-FFF2-40B4-BE49-F238E27FC236}">
                <a16:creationId xmlns:a16="http://schemas.microsoft.com/office/drawing/2014/main" id="{70F306A5-62A5-48C3-B300-B1D8FF898C61}"/>
              </a:ext>
            </a:extLst>
          </p:cNvPr>
          <p:cNvSpPr/>
          <p:nvPr/>
        </p:nvSpPr>
        <p:spPr>
          <a:xfrm>
            <a:off x="13965" y="4238798"/>
            <a:ext cx="9108504" cy="2602342"/>
          </a:xfrm>
          <a:prstGeom prst="roundRect">
            <a:avLst>
              <a:gd name="adj" fmla="val 3470"/>
            </a:avLst>
          </a:prstGeom>
          <a:solidFill>
            <a:srgbClr val="3333CC">
              <a:alpha val="2745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　</a:t>
            </a:r>
          </a:p>
        </p:txBody>
      </p:sp>
      <p:sp>
        <p:nvSpPr>
          <p:cNvPr id="87" name="正方形/長方形 86">
            <a:extLst>
              <a:ext uri="{FF2B5EF4-FFF2-40B4-BE49-F238E27FC236}">
                <a16:creationId xmlns:a16="http://schemas.microsoft.com/office/drawing/2014/main" id="{1D90D45A-98F9-4CE0-88F0-EF1EA3B57BDD}"/>
              </a:ext>
            </a:extLst>
          </p:cNvPr>
          <p:cNvSpPr/>
          <p:nvPr/>
        </p:nvSpPr>
        <p:spPr>
          <a:xfrm>
            <a:off x="3656753" y="5929396"/>
            <a:ext cx="2649060" cy="214184"/>
          </a:xfrm>
          <a:prstGeom prst="rect">
            <a:avLst/>
          </a:prstGeom>
          <a:solidFill>
            <a:srgbClr val="FF00FF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8" name="正方形/長方形 87">
            <a:extLst>
              <a:ext uri="{FF2B5EF4-FFF2-40B4-BE49-F238E27FC236}">
                <a16:creationId xmlns:a16="http://schemas.microsoft.com/office/drawing/2014/main" id="{EF4D1230-B7AC-40C3-A85F-72C3BE2A2D14}"/>
              </a:ext>
            </a:extLst>
          </p:cNvPr>
          <p:cNvSpPr/>
          <p:nvPr/>
        </p:nvSpPr>
        <p:spPr>
          <a:xfrm>
            <a:off x="2211862" y="5916024"/>
            <a:ext cx="1361340" cy="256612"/>
          </a:xfrm>
          <a:prstGeom prst="rect">
            <a:avLst/>
          </a:prstGeom>
          <a:solidFill>
            <a:srgbClr val="00B050">
              <a:alpha val="2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9" name="正方形/長方形 88">
            <a:extLst>
              <a:ext uri="{FF2B5EF4-FFF2-40B4-BE49-F238E27FC236}">
                <a16:creationId xmlns:a16="http://schemas.microsoft.com/office/drawing/2014/main" id="{62CC10D0-224B-4E91-993F-93B2A4AD8CF5}"/>
              </a:ext>
            </a:extLst>
          </p:cNvPr>
          <p:cNvSpPr/>
          <p:nvPr/>
        </p:nvSpPr>
        <p:spPr>
          <a:xfrm>
            <a:off x="-120150" y="4246454"/>
            <a:ext cx="141393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2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Point</a:t>
            </a:r>
            <a:endParaRPr lang="ja-JP" altLang="en-US" sz="28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90" name="正方形/長方形 89">
            <a:extLst>
              <a:ext uri="{FF2B5EF4-FFF2-40B4-BE49-F238E27FC236}">
                <a16:creationId xmlns:a16="http://schemas.microsoft.com/office/drawing/2014/main" id="{FD28F4FF-345B-4C5D-BC18-26830C3EE093}"/>
              </a:ext>
            </a:extLst>
          </p:cNvPr>
          <p:cNvSpPr/>
          <p:nvPr/>
        </p:nvSpPr>
        <p:spPr>
          <a:xfrm>
            <a:off x="10359" y="4769674"/>
            <a:ext cx="913364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①</a:t>
            </a:r>
            <a:r>
              <a:rPr lang="en-US" altLang="ja-JP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tell, show, ask</a:t>
            </a:r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など目的語に～と伝える、～とたずねるというというとき、</a:t>
            </a:r>
            <a:endParaRPr lang="en-US" altLang="ja-JP" sz="20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pPr algn="l"/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</a:t>
            </a:r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「～」の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部分が間接疑問文になるときがあります。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1" name="正方形/長方形 90">
            <a:extLst>
              <a:ext uri="{FF2B5EF4-FFF2-40B4-BE49-F238E27FC236}">
                <a16:creationId xmlns:a16="http://schemas.microsoft.com/office/drawing/2014/main" id="{A8F802CA-E797-4A9B-9ACA-5FFB4F06D7C2}"/>
              </a:ext>
            </a:extLst>
          </p:cNvPr>
          <p:cNvSpPr/>
          <p:nvPr/>
        </p:nvSpPr>
        <p:spPr>
          <a:xfrm>
            <a:off x="295817" y="5500246"/>
            <a:ext cx="651333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主語 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+ 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動詞 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+ 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目的語 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+ 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＜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疑問詞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（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S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）</a:t>
            </a:r>
            <a:r>
              <a:rPr lang="en-US" altLang="ja-JP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V</a:t>
            </a:r>
            <a:r>
              <a:rPr lang="ja-JP" altLang="en-US" sz="24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＞</a:t>
            </a:r>
            <a:endParaRPr lang="en-US" altLang="ja-JP" sz="24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2" name="正方形/長方形 91">
            <a:extLst>
              <a:ext uri="{FF2B5EF4-FFF2-40B4-BE49-F238E27FC236}">
                <a16:creationId xmlns:a16="http://schemas.microsoft.com/office/drawing/2014/main" id="{5C261D65-57D6-40E7-985E-679A0D7A39B4}"/>
              </a:ext>
            </a:extLst>
          </p:cNvPr>
          <p:cNvSpPr/>
          <p:nvPr/>
        </p:nvSpPr>
        <p:spPr>
          <a:xfrm>
            <a:off x="2079159" y="5885589"/>
            <a:ext cx="1540751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ja-JP" altLang="en-US" sz="16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伝える相手</a:t>
            </a:r>
            <a:r>
              <a:rPr lang="en-US" altLang="ja-JP" sz="16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(O)</a:t>
            </a:r>
            <a:endParaRPr lang="en-US" altLang="ja-JP" sz="16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3" name="正方形/長方形 92">
            <a:extLst>
              <a:ext uri="{FF2B5EF4-FFF2-40B4-BE49-F238E27FC236}">
                <a16:creationId xmlns:a16="http://schemas.microsoft.com/office/drawing/2014/main" id="{72C64670-A84D-46EC-89F9-65C5706238D4}"/>
              </a:ext>
            </a:extLst>
          </p:cNvPr>
          <p:cNvSpPr/>
          <p:nvPr/>
        </p:nvSpPr>
        <p:spPr>
          <a:xfrm>
            <a:off x="4043910" y="5869516"/>
            <a:ext cx="2234447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ja-JP" altLang="en-US" sz="16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間接疑問文</a:t>
            </a:r>
            <a:r>
              <a:rPr lang="en-US" altLang="ja-JP" sz="16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(O)</a:t>
            </a:r>
          </a:p>
        </p:txBody>
      </p:sp>
      <p:sp>
        <p:nvSpPr>
          <p:cNvPr id="94" name="正方形/長方形 93">
            <a:extLst>
              <a:ext uri="{FF2B5EF4-FFF2-40B4-BE49-F238E27FC236}">
                <a16:creationId xmlns:a16="http://schemas.microsoft.com/office/drawing/2014/main" id="{5D23D2A2-4EF5-49AE-B7A3-C50222F05C03}"/>
              </a:ext>
            </a:extLst>
          </p:cNvPr>
          <p:cNvSpPr/>
          <p:nvPr/>
        </p:nvSpPr>
        <p:spPr>
          <a:xfrm>
            <a:off x="3635610" y="5524734"/>
            <a:ext cx="2685903" cy="357179"/>
          </a:xfrm>
          <a:prstGeom prst="rect">
            <a:avLst/>
          </a:prstGeom>
          <a:solidFill>
            <a:srgbClr val="FF00FF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5" name="正方形/長方形 94">
            <a:extLst>
              <a:ext uri="{FF2B5EF4-FFF2-40B4-BE49-F238E27FC236}">
                <a16:creationId xmlns:a16="http://schemas.microsoft.com/office/drawing/2014/main" id="{3DAC055B-7428-4F2F-A9C1-02ECD6D6A074}"/>
              </a:ext>
            </a:extLst>
          </p:cNvPr>
          <p:cNvSpPr/>
          <p:nvPr/>
        </p:nvSpPr>
        <p:spPr>
          <a:xfrm>
            <a:off x="17127" y="6171040"/>
            <a:ext cx="925687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②目的語の後に来る「間接疑問文」は、疑問文ではないので、語順に注意しま</a:t>
            </a:r>
            <a:endParaRPr lang="en-US" altLang="ja-JP" sz="20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しょう。</a:t>
            </a:r>
            <a:endParaRPr lang="en-US" altLang="ja-JP" sz="20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7989D9B7-8C6B-42F4-ADB6-39EAC171500A}"/>
              </a:ext>
            </a:extLst>
          </p:cNvPr>
          <p:cNvSpPr/>
          <p:nvPr/>
        </p:nvSpPr>
        <p:spPr>
          <a:xfrm>
            <a:off x="538218" y="5836883"/>
            <a:ext cx="308080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en-US" altLang="ja-JP" sz="16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S</a:t>
            </a:r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63930732-3FA2-495D-B524-EBA86E76394C}"/>
              </a:ext>
            </a:extLst>
          </p:cNvPr>
          <p:cNvSpPr/>
          <p:nvPr/>
        </p:nvSpPr>
        <p:spPr>
          <a:xfrm>
            <a:off x="1472390" y="5834082"/>
            <a:ext cx="308080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en-US" altLang="ja-JP" sz="16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V</a:t>
            </a:r>
          </a:p>
        </p:txBody>
      </p:sp>
      <p:sp>
        <p:nvSpPr>
          <p:cNvPr id="98" name="正方形/長方形 97">
            <a:extLst>
              <a:ext uri="{FF2B5EF4-FFF2-40B4-BE49-F238E27FC236}">
                <a16:creationId xmlns:a16="http://schemas.microsoft.com/office/drawing/2014/main" id="{85D1CAB5-0080-473F-A53D-5B54389EF82A}"/>
              </a:ext>
            </a:extLst>
          </p:cNvPr>
          <p:cNvSpPr/>
          <p:nvPr/>
        </p:nvSpPr>
        <p:spPr>
          <a:xfrm>
            <a:off x="2373999" y="5539358"/>
            <a:ext cx="947222" cy="350320"/>
          </a:xfrm>
          <a:prstGeom prst="rect">
            <a:avLst/>
          </a:prstGeom>
          <a:solidFill>
            <a:srgbClr val="00B050">
              <a:alpha val="2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4503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9" grpId="2" animBg="1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/>
      <p:bldP spid="90" grpId="0"/>
      <p:bldP spid="91" grpId="0"/>
      <p:bldP spid="92" grpId="0"/>
      <p:bldP spid="93" grpId="0"/>
      <p:bldP spid="94" grpId="0" animBg="1"/>
      <p:bldP spid="95" grpId="0"/>
      <p:bldP spid="96" grpId="0"/>
      <p:bldP spid="97" grpId="0"/>
      <p:bldP spid="9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B0CE2BDF-0544-8036-8B9A-08DE1523D2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822475"/>
              </p:ext>
            </p:extLst>
          </p:nvPr>
        </p:nvGraphicFramePr>
        <p:xfrm>
          <a:off x="0" y="674389"/>
          <a:ext cx="9144000" cy="617454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4659586">
                  <a:extLst>
                    <a:ext uri="{9D8B030D-6E8A-4147-A177-3AD203B41FA5}">
                      <a16:colId xmlns:a16="http://schemas.microsoft.com/office/drawing/2014/main" val="1222561172"/>
                    </a:ext>
                  </a:extLst>
                </a:gridCol>
                <a:gridCol w="4484414">
                  <a:extLst>
                    <a:ext uri="{9D8B030D-6E8A-4147-A177-3AD203B41FA5}">
                      <a16:colId xmlns:a16="http://schemas.microsoft.com/office/drawing/2014/main" val="113965518"/>
                    </a:ext>
                  </a:extLst>
                </a:gridCol>
              </a:tblGrid>
              <a:tr h="103395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4000" b="1" u="none" strike="noStrike" dirty="0">
                          <a:effectLst/>
                        </a:rPr>
                        <a:t>動詞</a:t>
                      </a:r>
                      <a:endParaRPr lang="ja-JP" altLang="en-US" sz="40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4000" b="1" u="none" strike="noStrike" dirty="0">
                          <a:effectLst/>
                        </a:rPr>
                        <a:t>意味</a:t>
                      </a:r>
                      <a:endParaRPr lang="ja-JP" altLang="en-US" sz="4000" b="1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03888146"/>
                  </a:ext>
                </a:extLst>
              </a:tr>
              <a:tr h="1004750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4687492"/>
                  </a:ext>
                </a:extLst>
              </a:tr>
              <a:tr h="1033958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12838547"/>
                  </a:ext>
                </a:extLst>
              </a:tr>
              <a:tr h="1033958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87519451"/>
                  </a:ext>
                </a:extLst>
              </a:tr>
              <a:tr h="1033958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91858251"/>
                  </a:ext>
                </a:extLst>
              </a:tr>
              <a:tr h="1033958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81476197"/>
                  </a:ext>
                </a:extLst>
              </a:tr>
            </a:tbl>
          </a:graphicData>
        </a:graphic>
      </p:graphicFrame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2B40C90-559F-71BC-2A1B-8C44816A2487}"/>
              </a:ext>
            </a:extLst>
          </p:cNvPr>
          <p:cNvSpPr/>
          <p:nvPr/>
        </p:nvSpPr>
        <p:spPr>
          <a:xfrm>
            <a:off x="-29859" y="-13613"/>
            <a:ext cx="883607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ja-JP" altLang="en-US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動詞＋目的語＋＜間接疑問文＞の形をとる動詞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56DA03C-8B13-7937-5E1C-F9898DE0646A}"/>
              </a:ext>
            </a:extLst>
          </p:cNvPr>
          <p:cNvSpPr/>
          <p:nvPr/>
        </p:nvSpPr>
        <p:spPr>
          <a:xfrm>
            <a:off x="1758711" y="1836704"/>
            <a:ext cx="18002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tell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373F9B7-4CFB-0058-4604-4EB2622A3C65}"/>
              </a:ext>
            </a:extLst>
          </p:cNvPr>
          <p:cNvSpPr/>
          <p:nvPr/>
        </p:nvSpPr>
        <p:spPr>
          <a:xfrm>
            <a:off x="4637149" y="1943347"/>
            <a:ext cx="475252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伝える／（言って）教える</a:t>
            </a:r>
            <a:endParaRPr lang="en-US" altLang="ja-JP" sz="40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879F8CB-CB57-A762-9524-EC9ACD0F0D9D}"/>
              </a:ext>
            </a:extLst>
          </p:cNvPr>
          <p:cNvSpPr/>
          <p:nvPr/>
        </p:nvSpPr>
        <p:spPr>
          <a:xfrm>
            <a:off x="1758711" y="2901906"/>
            <a:ext cx="18002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ask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C421B21-4E28-2CE2-5AD8-BFC1A677822F}"/>
              </a:ext>
            </a:extLst>
          </p:cNvPr>
          <p:cNvSpPr/>
          <p:nvPr/>
        </p:nvSpPr>
        <p:spPr>
          <a:xfrm>
            <a:off x="4669338" y="2917373"/>
            <a:ext cx="398752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たずねる</a:t>
            </a:r>
            <a:endParaRPr lang="en-US" altLang="ja-JP" sz="40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BB4CB54-1016-FD87-CCA4-070640427EE3}"/>
              </a:ext>
            </a:extLst>
          </p:cNvPr>
          <p:cNvSpPr/>
          <p:nvPr/>
        </p:nvSpPr>
        <p:spPr>
          <a:xfrm>
            <a:off x="1557495" y="3834566"/>
            <a:ext cx="164792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show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5D185DB-C28E-93A3-9E43-E999F4A0303F}"/>
              </a:ext>
            </a:extLst>
          </p:cNvPr>
          <p:cNvSpPr/>
          <p:nvPr/>
        </p:nvSpPr>
        <p:spPr>
          <a:xfrm>
            <a:off x="4572000" y="3789600"/>
            <a:ext cx="4752528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見せる／</a:t>
            </a:r>
            <a:br>
              <a:rPr lang="en-US" altLang="ja-JP" sz="2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</a:b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（見せて・見せるように）</a:t>
            </a:r>
            <a:r>
              <a:rPr lang="ja-JP" altLang="en-US" sz="2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教える</a:t>
            </a:r>
            <a:endParaRPr lang="en-US" altLang="ja-JP" sz="28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4A73D44-E56A-6302-3F42-D19E495AC072}"/>
              </a:ext>
            </a:extLst>
          </p:cNvPr>
          <p:cNvSpPr/>
          <p:nvPr/>
        </p:nvSpPr>
        <p:spPr>
          <a:xfrm>
            <a:off x="1557495" y="4889727"/>
            <a:ext cx="187821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teach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261BE09-AFAA-9A21-1787-AE28EC705EDE}"/>
              </a:ext>
            </a:extLst>
          </p:cNvPr>
          <p:cNvSpPr/>
          <p:nvPr/>
        </p:nvSpPr>
        <p:spPr>
          <a:xfrm>
            <a:off x="4669338" y="4975204"/>
            <a:ext cx="475252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8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（できるように）教える</a:t>
            </a:r>
            <a:endParaRPr lang="en-US" altLang="ja-JP" sz="28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B4A57474-675F-2E49-561B-3CFF7D599EB0}"/>
              </a:ext>
            </a:extLst>
          </p:cNvPr>
          <p:cNvSpPr/>
          <p:nvPr/>
        </p:nvSpPr>
        <p:spPr>
          <a:xfrm>
            <a:off x="1322676" y="5975026"/>
            <a:ext cx="234784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remind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D82D3D6C-0964-F4D8-F038-8F1686E33363}"/>
              </a:ext>
            </a:extLst>
          </p:cNvPr>
          <p:cNvSpPr/>
          <p:nvPr/>
        </p:nvSpPr>
        <p:spPr>
          <a:xfrm>
            <a:off x="4669338" y="5961417"/>
            <a:ext cx="360803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思い出させる</a:t>
            </a:r>
            <a:endParaRPr lang="en-US" altLang="ja-JP" sz="40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32604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/>
              <a:t>Practice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ja-JP" altLang="en-US" dirty="0"/>
              <a:t>疑問詞が主語以外の文で</a:t>
            </a:r>
            <a:endParaRPr kumimoji="1" lang="en-US" altLang="ja-JP" dirty="0"/>
          </a:p>
          <a:p>
            <a:r>
              <a:rPr kumimoji="1" lang="en-US" altLang="ja-JP" dirty="0"/>
              <a:t>Be</a:t>
            </a:r>
            <a:r>
              <a:rPr kumimoji="1" lang="ja-JP" altLang="en-US" dirty="0"/>
              <a:t>動詞の場合（助動詞は無し）</a:t>
            </a:r>
          </a:p>
        </p:txBody>
      </p:sp>
    </p:spTree>
    <p:extLst>
      <p:ext uri="{BB962C8B-B14F-4D97-AF65-F5344CB8AC3E}">
        <p14:creationId xmlns:p14="http://schemas.microsoft.com/office/powerpoint/2010/main" val="1388434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思考の吹き出し: 雲形 17">
            <a:extLst>
              <a:ext uri="{FF2B5EF4-FFF2-40B4-BE49-F238E27FC236}">
                <a16:creationId xmlns:a16="http://schemas.microsoft.com/office/drawing/2014/main" id="{21DCCC45-2462-2B6C-35B9-C40C656E37E1}"/>
              </a:ext>
            </a:extLst>
          </p:cNvPr>
          <p:cNvSpPr/>
          <p:nvPr/>
        </p:nvSpPr>
        <p:spPr>
          <a:xfrm>
            <a:off x="2331218" y="172963"/>
            <a:ext cx="4912528" cy="2239910"/>
          </a:xfrm>
          <a:prstGeom prst="cloudCallout">
            <a:avLst>
              <a:gd name="adj1" fmla="val -61895"/>
              <a:gd name="adj2" fmla="val 52631"/>
            </a:avLst>
          </a:prstGeom>
          <a:solidFill>
            <a:schemeClr val="bg1"/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339A5BCC-58F6-6C6A-7306-D5E115B650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299" y="2412873"/>
            <a:ext cx="3648894" cy="2587982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E5895F8F-3C2B-7E6E-93B4-E7AD547C08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6" y="2309643"/>
            <a:ext cx="2335799" cy="2668405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5691A204-921D-EC4B-DFAA-7A3502F83F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3" t="6448" r="8553" b="5055"/>
          <a:stretch/>
        </p:blipFill>
        <p:spPr>
          <a:xfrm>
            <a:off x="5899861" y="2561351"/>
            <a:ext cx="1247926" cy="2291026"/>
          </a:xfrm>
          <a:prstGeom prst="rect">
            <a:avLst/>
          </a:prstGeom>
        </p:spPr>
      </p:pic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044C1EB7-CC97-DD81-9D89-764AC9A01414}"/>
              </a:ext>
            </a:extLst>
          </p:cNvPr>
          <p:cNvSpPr/>
          <p:nvPr/>
        </p:nvSpPr>
        <p:spPr>
          <a:xfrm>
            <a:off x="2994584" y="812587"/>
            <a:ext cx="364889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Who is that girl?</a:t>
            </a:r>
            <a:endParaRPr lang="ja-JP" altLang="en-US" sz="32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A5BD3654-AEB6-13AD-12B7-343F17C2E357}"/>
              </a:ext>
            </a:extLst>
          </p:cNvPr>
          <p:cNvSpPr/>
          <p:nvPr/>
        </p:nvSpPr>
        <p:spPr>
          <a:xfrm>
            <a:off x="4046139" y="852946"/>
            <a:ext cx="530674" cy="504056"/>
          </a:xfrm>
          <a:prstGeom prst="rect">
            <a:avLst/>
          </a:prstGeom>
          <a:solidFill>
            <a:srgbClr val="FF006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吹き出し: 角を丸めた四角形 18">
            <a:extLst>
              <a:ext uri="{FF2B5EF4-FFF2-40B4-BE49-F238E27FC236}">
                <a16:creationId xmlns:a16="http://schemas.microsoft.com/office/drawing/2014/main" id="{B7129D48-F1AB-F58D-3BF9-71B68F737880}"/>
              </a:ext>
            </a:extLst>
          </p:cNvPr>
          <p:cNvSpPr/>
          <p:nvPr/>
        </p:nvSpPr>
        <p:spPr>
          <a:xfrm>
            <a:off x="150725" y="5325626"/>
            <a:ext cx="8917468" cy="1095271"/>
          </a:xfrm>
          <a:prstGeom prst="wedgeRoundRectCallout">
            <a:avLst>
              <a:gd name="adj1" fmla="val -37071"/>
              <a:gd name="adj2" fmla="val -82454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B2043390-0C5A-293E-7975-386821794153}"/>
              </a:ext>
            </a:extLst>
          </p:cNvPr>
          <p:cNvSpPr/>
          <p:nvPr/>
        </p:nvSpPr>
        <p:spPr>
          <a:xfrm>
            <a:off x="923105" y="5592839"/>
            <a:ext cx="664330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Tell me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＜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who that girl is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＞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.</a:t>
            </a:r>
            <a:endParaRPr lang="ja-JP" altLang="en-US" sz="32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5EF26A6D-73C4-4961-FEA5-171B7D20FDF3}"/>
              </a:ext>
            </a:extLst>
          </p:cNvPr>
          <p:cNvSpPr/>
          <p:nvPr/>
        </p:nvSpPr>
        <p:spPr>
          <a:xfrm>
            <a:off x="2994584" y="5575417"/>
            <a:ext cx="215185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who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2C19B3D9-BE05-E464-8408-7E6C55439407}"/>
              </a:ext>
            </a:extLst>
          </p:cNvPr>
          <p:cNvSpPr/>
          <p:nvPr/>
        </p:nvSpPr>
        <p:spPr>
          <a:xfrm>
            <a:off x="4046139" y="5584128"/>
            <a:ext cx="288452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that girl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is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3" name="下矢印 8">
            <a:extLst>
              <a:ext uri="{FF2B5EF4-FFF2-40B4-BE49-F238E27FC236}">
                <a16:creationId xmlns:a16="http://schemas.microsoft.com/office/drawing/2014/main" id="{F4CB3105-4616-36C1-1610-FCDEE2543C3B}"/>
              </a:ext>
            </a:extLst>
          </p:cNvPr>
          <p:cNvSpPr/>
          <p:nvPr/>
        </p:nvSpPr>
        <p:spPr>
          <a:xfrm>
            <a:off x="4113986" y="2467802"/>
            <a:ext cx="458014" cy="2767389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47125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6" grpId="0"/>
      <p:bldP spid="17" grpId="0" animBg="1"/>
      <p:bldP spid="19" grpId="0" animBg="1"/>
      <p:bldP spid="20" grpId="0"/>
      <p:bldP spid="21" grpId="0"/>
      <p:bldP spid="22" grpId="0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思考の吹き出し: 雲形 17">
            <a:extLst>
              <a:ext uri="{FF2B5EF4-FFF2-40B4-BE49-F238E27FC236}">
                <a16:creationId xmlns:a16="http://schemas.microsoft.com/office/drawing/2014/main" id="{21DCCC45-2462-2B6C-35B9-C40C656E37E1}"/>
              </a:ext>
            </a:extLst>
          </p:cNvPr>
          <p:cNvSpPr/>
          <p:nvPr/>
        </p:nvSpPr>
        <p:spPr>
          <a:xfrm>
            <a:off x="1547446" y="172963"/>
            <a:ext cx="5696300" cy="2239910"/>
          </a:xfrm>
          <a:prstGeom prst="cloudCallout">
            <a:avLst>
              <a:gd name="adj1" fmla="val -61895"/>
              <a:gd name="adj2" fmla="val 52631"/>
            </a:avLst>
          </a:prstGeom>
          <a:solidFill>
            <a:schemeClr val="bg1"/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339A5BCC-58F6-6C6A-7306-D5E115B650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19299" y="2439851"/>
            <a:ext cx="3648894" cy="2534026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E5895F8F-3C2B-7E6E-93B4-E7AD547C08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806" y="2310641"/>
            <a:ext cx="2335799" cy="2666408"/>
          </a:xfrm>
          <a:prstGeom prst="rect">
            <a:avLst/>
          </a:prstGeom>
        </p:spPr>
      </p:pic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044C1EB7-CC97-DD81-9D89-764AC9A01414}"/>
              </a:ext>
            </a:extLst>
          </p:cNvPr>
          <p:cNvSpPr/>
          <p:nvPr/>
        </p:nvSpPr>
        <p:spPr>
          <a:xfrm>
            <a:off x="2571149" y="854265"/>
            <a:ext cx="364889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Where is that?</a:t>
            </a:r>
            <a:endParaRPr lang="ja-JP" altLang="en-US" sz="32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A5BD3654-AEB6-13AD-12B7-343F17C2E357}"/>
              </a:ext>
            </a:extLst>
          </p:cNvPr>
          <p:cNvSpPr/>
          <p:nvPr/>
        </p:nvSpPr>
        <p:spPr>
          <a:xfrm>
            <a:off x="4041326" y="943695"/>
            <a:ext cx="530674" cy="504056"/>
          </a:xfrm>
          <a:prstGeom prst="rect">
            <a:avLst/>
          </a:prstGeom>
          <a:solidFill>
            <a:srgbClr val="FF006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吹き出し: 角を丸めた四角形 18">
            <a:extLst>
              <a:ext uri="{FF2B5EF4-FFF2-40B4-BE49-F238E27FC236}">
                <a16:creationId xmlns:a16="http://schemas.microsoft.com/office/drawing/2014/main" id="{B7129D48-F1AB-F58D-3BF9-71B68F737880}"/>
              </a:ext>
            </a:extLst>
          </p:cNvPr>
          <p:cNvSpPr/>
          <p:nvPr/>
        </p:nvSpPr>
        <p:spPr>
          <a:xfrm>
            <a:off x="150725" y="5325626"/>
            <a:ext cx="8917468" cy="1095271"/>
          </a:xfrm>
          <a:prstGeom prst="wedgeRoundRectCallout">
            <a:avLst>
              <a:gd name="adj1" fmla="val -37071"/>
              <a:gd name="adj2" fmla="val -82454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B2043390-0C5A-293E-7975-386821794153}"/>
              </a:ext>
            </a:extLst>
          </p:cNvPr>
          <p:cNvSpPr/>
          <p:nvPr/>
        </p:nvSpPr>
        <p:spPr>
          <a:xfrm>
            <a:off x="923105" y="5592839"/>
            <a:ext cx="664330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Tell me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＜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where that is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＞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.</a:t>
            </a:r>
            <a:endParaRPr lang="ja-JP" altLang="en-US" sz="32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5EF26A6D-73C4-4961-FEA5-171B7D20FDF3}"/>
              </a:ext>
            </a:extLst>
          </p:cNvPr>
          <p:cNvSpPr/>
          <p:nvPr/>
        </p:nvSpPr>
        <p:spPr>
          <a:xfrm>
            <a:off x="3018247" y="5564814"/>
            <a:ext cx="215185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where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2C19B3D9-BE05-E464-8408-7E6C55439407}"/>
              </a:ext>
            </a:extLst>
          </p:cNvPr>
          <p:cNvSpPr/>
          <p:nvPr/>
        </p:nvSpPr>
        <p:spPr>
          <a:xfrm>
            <a:off x="4520032" y="5580873"/>
            <a:ext cx="288452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that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is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3" name="下矢印 8">
            <a:extLst>
              <a:ext uri="{FF2B5EF4-FFF2-40B4-BE49-F238E27FC236}">
                <a16:creationId xmlns:a16="http://schemas.microsoft.com/office/drawing/2014/main" id="{F4CB3105-4616-36C1-1610-FCDEE2543C3B}"/>
              </a:ext>
            </a:extLst>
          </p:cNvPr>
          <p:cNvSpPr/>
          <p:nvPr/>
        </p:nvSpPr>
        <p:spPr>
          <a:xfrm>
            <a:off x="4113986" y="2467802"/>
            <a:ext cx="458014" cy="2767389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47A79A9-9CEE-2EB9-F139-699698D65A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04" t="2976" r="31604"/>
          <a:stretch/>
        </p:blipFill>
        <p:spPr>
          <a:xfrm>
            <a:off x="5878286" y="2592474"/>
            <a:ext cx="1205803" cy="225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945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6" grpId="0"/>
      <p:bldP spid="17" grpId="0" animBg="1"/>
      <p:bldP spid="19" grpId="0" animBg="1"/>
      <p:bldP spid="20" grpId="0"/>
      <p:bldP spid="21" grpId="0"/>
      <p:bldP spid="22" grpId="0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/>
              <a:t>Practice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ja-JP" altLang="en-US" dirty="0"/>
              <a:t>疑問詞が主語以外で</a:t>
            </a:r>
            <a:endParaRPr kumimoji="1" lang="en-US" altLang="ja-JP" dirty="0"/>
          </a:p>
          <a:p>
            <a:r>
              <a:rPr kumimoji="1" lang="ja-JP" altLang="en-US" dirty="0"/>
              <a:t>一般動詞や助動詞がある文</a:t>
            </a:r>
          </a:p>
        </p:txBody>
      </p:sp>
    </p:spTree>
    <p:extLst>
      <p:ext uri="{BB962C8B-B14F-4D97-AF65-F5344CB8AC3E}">
        <p14:creationId xmlns:p14="http://schemas.microsoft.com/office/powerpoint/2010/main" val="23194534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0B18109-703F-39AF-55FB-11801F9FD1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526" y="3435902"/>
            <a:ext cx="6746569" cy="3422098"/>
          </a:xfrm>
          <a:prstGeom prst="rect">
            <a:avLst/>
          </a:prstGeom>
        </p:spPr>
      </p:pic>
      <p:sp>
        <p:nvSpPr>
          <p:cNvPr id="4" name="思考の吹き出し: 雲形 3">
            <a:extLst>
              <a:ext uri="{FF2B5EF4-FFF2-40B4-BE49-F238E27FC236}">
                <a16:creationId xmlns:a16="http://schemas.microsoft.com/office/drawing/2014/main" id="{64088801-30C1-3717-26D2-13B09D483504}"/>
              </a:ext>
            </a:extLst>
          </p:cNvPr>
          <p:cNvSpPr/>
          <p:nvPr/>
        </p:nvSpPr>
        <p:spPr>
          <a:xfrm>
            <a:off x="1050053" y="-77247"/>
            <a:ext cx="7521191" cy="2239910"/>
          </a:xfrm>
          <a:prstGeom prst="cloudCallout">
            <a:avLst>
              <a:gd name="adj1" fmla="val -23737"/>
              <a:gd name="adj2" fmla="val 127996"/>
            </a:avLst>
          </a:prstGeom>
          <a:solidFill>
            <a:schemeClr val="bg1"/>
          </a:solidFill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A62AC07-B2FD-887E-6078-92537BD0BC43}"/>
              </a:ext>
            </a:extLst>
          </p:cNvPr>
          <p:cNvSpPr/>
          <p:nvPr/>
        </p:nvSpPr>
        <p:spPr>
          <a:xfrm>
            <a:off x="1728316" y="696653"/>
            <a:ext cx="6581670" cy="584775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How can I solve this problem?</a:t>
            </a:r>
            <a:endParaRPr lang="ja-JP" altLang="en-US" sz="32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B9603A7-83DC-D009-F0B2-F09F85595104}"/>
              </a:ext>
            </a:extLst>
          </p:cNvPr>
          <p:cNvSpPr/>
          <p:nvPr/>
        </p:nvSpPr>
        <p:spPr>
          <a:xfrm>
            <a:off x="2819892" y="736492"/>
            <a:ext cx="938191" cy="504056"/>
          </a:xfrm>
          <a:prstGeom prst="rect">
            <a:avLst/>
          </a:prstGeom>
          <a:solidFill>
            <a:srgbClr val="FF006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吹き出し: 角を丸めた四角形 6">
            <a:extLst>
              <a:ext uri="{FF2B5EF4-FFF2-40B4-BE49-F238E27FC236}">
                <a16:creationId xmlns:a16="http://schemas.microsoft.com/office/drawing/2014/main" id="{7621AB66-83DC-7AB5-867C-81944A716534}"/>
              </a:ext>
            </a:extLst>
          </p:cNvPr>
          <p:cNvSpPr/>
          <p:nvPr/>
        </p:nvSpPr>
        <p:spPr>
          <a:xfrm>
            <a:off x="113266" y="2209837"/>
            <a:ext cx="8917468" cy="1266895"/>
          </a:xfrm>
          <a:prstGeom prst="wedgeRoundRectCallout">
            <a:avLst>
              <a:gd name="adj1" fmla="val -17239"/>
              <a:gd name="adj2" fmla="val 94581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1EBC8A8-F806-F81F-84D9-074888B73741}"/>
              </a:ext>
            </a:extLst>
          </p:cNvPr>
          <p:cNvSpPr/>
          <p:nvPr/>
        </p:nvSpPr>
        <p:spPr>
          <a:xfrm>
            <a:off x="207514" y="2308514"/>
            <a:ext cx="872897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Can you teach (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me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 )</a:t>
            </a:r>
          </a:p>
          <a:p>
            <a:pPr algn="r"/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＜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Century Schoolbook" pitchFamily="18" charset="0"/>
                <a:ea typeface="ＭＳ ゴシック" pitchFamily="49" charset="-128"/>
              </a:rPr>
              <a:t>how I can solve this problem </a:t>
            </a:r>
            <a:r>
              <a:rPr lang="ja-JP" altLang="en-US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＞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?</a:t>
            </a:r>
            <a:endParaRPr lang="ja-JP" altLang="en-US" sz="32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E971D04-66A1-058B-96FC-536F262888DF}"/>
              </a:ext>
            </a:extLst>
          </p:cNvPr>
          <p:cNvSpPr/>
          <p:nvPr/>
        </p:nvSpPr>
        <p:spPr>
          <a:xfrm>
            <a:off x="1984052" y="2803469"/>
            <a:ext cx="215185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how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0F96554-B55B-1D55-985C-2B055E4E342C}"/>
              </a:ext>
            </a:extLst>
          </p:cNvPr>
          <p:cNvSpPr/>
          <p:nvPr/>
        </p:nvSpPr>
        <p:spPr>
          <a:xfrm>
            <a:off x="3043899" y="2806809"/>
            <a:ext cx="634489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I 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can</a:t>
            </a:r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 solve this problem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下矢印 8">
            <a:extLst>
              <a:ext uri="{FF2B5EF4-FFF2-40B4-BE49-F238E27FC236}">
                <a16:creationId xmlns:a16="http://schemas.microsoft.com/office/drawing/2014/main" id="{BAA1C6D6-5780-2872-845A-A163DC5DBB12}"/>
              </a:ext>
            </a:extLst>
          </p:cNvPr>
          <p:cNvSpPr/>
          <p:nvPr/>
        </p:nvSpPr>
        <p:spPr>
          <a:xfrm>
            <a:off x="5187405" y="1304397"/>
            <a:ext cx="458014" cy="1632166"/>
          </a:xfrm>
          <a:prstGeom prst="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2CF3868-6CB9-5B1D-9B61-B9451C43121E}"/>
              </a:ext>
            </a:extLst>
          </p:cNvPr>
          <p:cNvSpPr/>
          <p:nvPr/>
        </p:nvSpPr>
        <p:spPr>
          <a:xfrm>
            <a:off x="3603377" y="2321784"/>
            <a:ext cx="125355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me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158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 animBg="1"/>
      <p:bldP spid="12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1535</TotalTime>
  <Words>431</Words>
  <Application>Microsoft Office PowerPoint</Application>
  <PresentationFormat>画面に合わせる (4:3)</PresentationFormat>
  <Paragraphs>99</Paragraphs>
  <Slides>17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17</vt:i4>
      </vt:variant>
    </vt:vector>
  </HeadingPairs>
  <TitlesOfParts>
    <vt:vector size="24" baseType="lpstr">
      <vt:lpstr>游ゴシック</vt:lpstr>
      <vt:lpstr>Arial</vt:lpstr>
      <vt:lpstr>Calibri</vt:lpstr>
      <vt:lpstr>Calibri Light</vt:lpstr>
      <vt:lpstr>Century Schoolbook</vt:lpstr>
      <vt:lpstr>NCGothic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Practice</vt:lpstr>
      <vt:lpstr>PowerPoint プレゼンテーション</vt:lpstr>
      <vt:lpstr>PowerPoint プレゼンテーション</vt:lpstr>
      <vt:lpstr>Practice</vt:lpstr>
      <vt:lpstr>PowerPoint プレゼンテーション</vt:lpstr>
      <vt:lpstr>PowerPoint プレゼンテーション</vt:lpstr>
      <vt:lpstr>PowerPoint プレゼンテーション</vt:lpstr>
      <vt:lpstr>Practice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春日 秀紀</dc:creator>
  <cp:lastModifiedBy>秀紀 春日</cp:lastModifiedBy>
  <cp:revision>90</cp:revision>
  <dcterms:created xsi:type="dcterms:W3CDTF">2021-04-29T13:37:24Z</dcterms:created>
  <dcterms:modified xsi:type="dcterms:W3CDTF">2026-08-23T08:58:49Z</dcterms:modified>
</cp:coreProperties>
</file>