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0"/>
  </p:notesMasterIdLst>
  <p:sldIdLst>
    <p:sldId id="411" r:id="rId2"/>
    <p:sldId id="403" r:id="rId3"/>
    <p:sldId id="404" r:id="rId4"/>
    <p:sldId id="405" r:id="rId5"/>
    <p:sldId id="412" r:id="rId6"/>
    <p:sldId id="413" r:id="rId7"/>
    <p:sldId id="332" r:id="rId8"/>
    <p:sldId id="333" r:id="rId9"/>
    <p:sldId id="336" r:id="rId10"/>
    <p:sldId id="334" r:id="rId11"/>
    <p:sldId id="417" r:id="rId12"/>
    <p:sldId id="415" r:id="rId13"/>
    <p:sldId id="414" r:id="rId14"/>
    <p:sldId id="407" r:id="rId15"/>
    <p:sldId id="385" r:id="rId16"/>
    <p:sldId id="408" r:id="rId17"/>
    <p:sldId id="388" r:id="rId18"/>
    <p:sldId id="389" r:id="rId19"/>
    <p:sldId id="382" r:id="rId20"/>
    <p:sldId id="392" r:id="rId21"/>
    <p:sldId id="393" r:id="rId22"/>
    <p:sldId id="395" r:id="rId23"/>
    <p:sldId id="409" r:id="rId24"/>
    <p:sldId id="397" r:id="rId25"/>
    <p:sldId id="350" r:id="rId26"/>
    <p:sldId id="368" r:id="rId27"/>
    <p:sldId id="376" r:id="rId28"/>
    <p:sldId id="372" r:id="rId29"/>
    <p:sldId id="398" r:id="rId30"/>
    <p:sldId id="377" r:id="rId31"/>
    <p:sldId id="369" r:id="rId32"/>
    <p:sldId id="400" r:id="rId33"/>
    <p:sldId id="399" r:id="rId34"/>
    <p:sldId id="401" r:id="rId35"/>
    <p:sldId id="406" r:id="rId36"/>
    <p:sldId id="353" r:id="rId37"/>
    <p:sldId id="418" r:id="rId38"/>
    <p:sldId id="416" r:id="rId39"/>
  </p:sldIdLst>
  <p:sldSz cx="9144000" cy="6858000" type="screen4x3"/>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11" autoAdjust="0"/>
    <p:restoredTop sz="84606" autoAdjust="0"/>
  </p:normalViewPr>
  <p:slideViewPr>
    <p:cSldViewPr>
      <p:cViewPr varScale="1">
        <p:scale>
          <a:sx n="93" d="100"/>
          <a:sy n="93" d="100"/>
        </p:scale>
        <p:origin x="2040" y="90"/>
      </p:cViewPr>
      <p:guideLst>
        <p:guide orient="horz" pos="2160"/>
        <p:guide pos="2880"/>
      </p:guideLst>
    </p:cSldViewPr>
  </p:slideViewPr>
  <p:outlineViewPr>
    <p:cViewPr>
      <p:scale>
        <a:sx n="33" d="100"/>
        <a:sy n="33" d="100"/>
      </p:scale>
      <p:origin x="0" y="443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BD3E3CAE-4EE6-497B-A5DE-E186CB953D65}" type="datetimeFigureOut">
              <a:rPr kumimoji="1" lang="ja-JP" altLang="en-US" smtClean="0"/>
              <a:pPr/>
              <a:t>2026/8/22</a:t>
            </a:fld>
            <a:endParaRPr kumimoji="1" lang="ja-JP" altLang="en-US"/>
          </a:p>
        </p:txBody>
      </p:sp>
      <p:sp>
        <p:nvSpPr>
          <p:cNvPr id="4" name="スライド イメージ プレースホルダ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308C9C90-05C5-4E9D-9CC8-07817A8B0278}" type="slidenum">
              <a:rPr kumimoji="1" lang="ja-JP" altLang="en-US" smtClean="0"/>
              <a:pPr/>
              <a:t>‹#›</a:t>
            </a:fld>
            <a:endParaRPr kumimoji="1" lang="ja-JP" altLang="en-US"/>
          </a:p>
        </p:txBody>
      </p:sp>
    </p:spTree>
    <p:extLst>
      <p:ext uri="{BB962C8B-B14F-4D97-AF65-F5344CB8AC3E}">
        <p14:creationId xmlns:p14="http://schemas.microsoft.com/office/powerpoint/2010/main" val="2841570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1</a:t>
            </a:fld>
            <a:endParaRPr kumimoji="1" lang="ja-JP" altLang="en-US"/>
          </a:p>
        </p:txBody>
      </p:sp>
    </p:spTree>
    <p:extLst>
      <p:ext uri="{BB962C8B-B14F-4D97-AF65-F5344CB8AC3E}">
        <p14:creationId xmlns:p14="http://schemas.microsoft.com/office/powerpoint/2010/main" val="135214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疑問文の形を取っているけど、疑問文に答えることを前提としていない。時間を知りたいわけではないです。</a:t>
            </a:r>
            <a:endParaRPr kumimoji="1" lang="en-US" altLang="ja-JP" dirty="0"/>
          </a:p>
          <a:p>
            <a:r>
              <a:rPr kumimoji="1" lang="en-US" altLang="ja-JP" dirty="0"/>
              <a:t>Mother</a:t>
            </a:r>
            <a:r>
              <a:rPr kumimoji="1" lang="en-US" altLang="ja-JP" baseline="0" dirty="0"/>
              <a:t> doesn’t want to know the time.</a:t>
            </a:r>
            <a:endParaRPr kumimoji="1"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a:t>Mother knows the time.</a:t>
            </a:r>
            <a:endParaRPr kumimoji="1" lang="ja-JP" altLang="en-US" dirty="0"/>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10</a:t>
            </a:fld>
            <a:endParaRPr kumimoji="1" lang="ja-JP" altLang="en-US"/>
          </a:p>
        </p:txBody>
      </p:sp>
    </p:spTree>
    <p:extLst>
      <p:ext uri="{BB962C8B-B14F-4D97-AF65-F5344CB8AC3E}">
        <p14:creationId xmlns:p14="http://schemas.microsoft.com/office/powerpoint/2010/main" val="909225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今の時間を本当にたずねているわけではないです。</a:t>
            </a:r>
            <a:endParaRPr kumimoji="1" lang="en-US" altLang="ja-JP" dirty="0"/>
          </a:p>
          <a:p>
            <a:r>
              <a:rPr kumimoji="1" lang="ja-JP" altLang="en-US" dirty="0"/>
              <a:t>もしもこう言っている場合は、激怒しています。</a:t>
            </a:r>
            <a:endParaRPr kumimoji="1" lang="en-US" altLang="ja-JP" dirty="0"/>
          </a:p>
          <a:p>
            <a:r>
              <a:rPr kumimoji="1" lang="en-US" altLang="ja-JP" dirty="0"/>
              <a:t>If your mother</a:t>
            </a:r>
            <a:r>
              <a:rPr kumimoji="1" lang="en-US" altLang="ja-JP" baseline="0" dirty="0"/>
              <a:t> say this, she gets very </a:t>
            </a:r>
            <a:r>
              <a:rPr kumimoji="1" lang="en-US" altLang="ja-JP" baseline="0" dirty="0" err="1"/>
              <a:t>very</a:t>
            </a:r>
            <a:r>
              <a:rPr kumimoji="1" lang="en-US" altLang="ja-JP" baseline="0" dirty="0"/>
              <a:t> angry.</a:t>
            </a:r>
            <a:endParaRPr kumimoji="1" lang="en-US" altLang="ja-JP" dirty="0"/>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11</a:t>
            </a:fld>
            <a:endParaRPr kumimoji="1" lang="ja-JP" altLang="en-US"/>
          </a:p>
        </p:txBody>
      </p:sp>
    </p:spTree>
    <p:extLst>
      <p:ext uri="{BB962C8B-B14F-4D97-AF65-F5344CB8AC3E}">
        <p14:creationId xmlns:p14="http://schemas.microsoft.com/office/powerpoint/2010/main" val="2419636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なぜ、間接疑問文の疑問詞の後ろの部分の語順が通暁の文の語順かは、次からのスライドになります。</a:t>
            </a:r>
            <a:endParaRPr kumimoji="1" lang="en-US" altLang="ja-JP" dirty="0"/>
          </a:p>
          <a:p>
            <a:r>
              <a:rPr kumimoji="1" lang="ja-JP" altLang="en-US" dirty="0"/>
              <a:t>間接疑問文とは、文法用語としては、文章全体をさしますが、ここでは、疑問詞以下の部分を間接疑問文として説明してあります。その方がわかりやすいからです。</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12</a:t>
            </a:fld>
            <a:endParaRPr kumimoji="1" lang="ja-JP" altLang="en-US"/>
          </a:p>
        </p:txBody>
      </p:sp>
    </p:spTree>
    <p:extLst>
      <p:ext uri="{BB962C8B-B14F-4D97-AF65-F5344CB8AC3E}">
        <p14:creationId xmlns:p14="http://schemas.microsoft.com/office/powerpoint/2010/main" val="2102572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語順についてのなどの説明です。</a:t>
            </a:r>
          </a:p>
          <a:p>
            <a:r>
              <a:rPr kumimoji="1" lang="ja-JP" altLang="en-US" dirty="0"/>
              <a:t>前のスライドの</a:t>
            </a:r>
            <a:r>
              <a:rPr kumimoji="1" lang="en-US" altLang="ja-JP" dirty="0"/>
              <a:t>Point</a:t>
            </a:r>
            <a:r>
              <a:rPr kumimoji="1" lang="ja-JP" altLang="en-US" dirty="0"/>
              <a:t>②についてになります。</a:t>
            </a:r>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13</a:t>
            </a:fld>
            <a:endParaRPr kumimoji="1" lang="ja-JP" altLang="en-US"/>
          </a:p>
        </p:txBody>
      </p:sp>
    </p:spTree>
    <p:extLst>
      <p:ext uri="{BB962C8B-B14F-4D97-AF65-F5344CB8AC3E}">
        <p14:creationId xmlns:p14="http://schemas.microsoft.com/office/powerpoint/2010/main" val="1844106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14</a:t>
            </a:fld>
            <a:endParaRPr kumimoji="1" lang="ja-JP" altLang="en-US"/>
          </a:p>
        </p:txBody>
      </p:sp>
    </p:spTree>
    <p:extLst>
      <p:ext uri="{BB962C8B-B14F-4D97-AF65-F5344CB8AC3E}">
        <p14:creationId xmlns:p14="http://schemas.microsoft.com/office/powerpoint/2010/main" val="1753078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24558AC-A27D-4ED4-9A1B-EFD48F9EEB06}" type="slidenum">
              <a:rPr lang="en-US" altLang="ja-JP" smtClean="0"/>
              <a:pPr/>
              <a:t>16</a:t>
            </a:fld>
            <a:endParaRPr lang="en-US" altLang="ja-JP"/>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tLang="ja-JP" dirty="0"/>
          </a:p>
        </p:txBody>
      </p:sp>
    </p:spTree>
    <p:extLst>
      <p:ext uri="{BB962C8B-B14F-4D97-AF65-F5344CB8AC3E}">
        <p14:creationId xmlns:p14="http://schemas.microsoft.com/office/powerpoint/2010/main" val="1991555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9CC801B-2DCB-4A08-9008-FDFF02DE55AE}" type="slidenum">
              <a:rPr kumimoji="1" lang="ja-JP" altLang="en-US" smtClean="0"/>
              <a:pPr/>
              <a:t>17</a:t>
            </a:fld>
            <a:endParaRPr kumimoji="1" lang="ja-JP" altLang="en-US"/>
          </a:p>
        </p:txBody>
      </p:sp>
    </p:spTree>
    <p:extLst>
      <p:ext uri="{BB962C8B-B14F-4D97-AF65-F5344CB8AC3E}">
        <p14:creationId xmlns:p14="http://schemas.microsoft.com/office/powerpoint/2010/main" val="3757628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24558AC-A27D-4ED4-9A1B-EFD48F9EEB06}" type="slidenum">
              <a:rPr lang="en-US" altLang="ja-JP" smtClean="0"/>
              <a:pPr/>
              <a:t>19</a:t>
            </a:fld>
            <a:endParaRPr lang="en-US" altLang="ja-JP"/>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r>
              <a:rPr kumimoji="1" lang="ja-JP" altLang="en-US" dirty="0"/>
              <a:t>心の乱れるときには、</a:t>
            </a:r>
            <a:r>
              <a:rPr kumimoji="1" lang="en-US" altLang="ja-JP" dirty="0"/>
              <a:t>4</a:t>
            </a:r>
            <a:r>
              <a:rPr kumimoji="1" lang="ja-JP" altLang="en-US" dirty="0"/>
              <a:t>つの文の乱れを生みます。動揺するとちゃんと文がいえないということ</a:t>
            </a:r>
            <a:endParaRPr kumimoji="1" lang="en-US" altLang="ja-JP" dirty="0"/>
          </a:p>
          <a:p>
            <a:r>
              <a:rPr kumimoji="1" lang="ja-JP" altLang="en-US" dirty="0"/>
              <a:t>①省略</a:t>
            </a:r>
            <a:endParaRPr kumimoji="1" lang="en-US" altLang="ja-JP" dirty="0"/>
          </a:p>
          <a:p>
            <a:r>
              <a:rPr kumimoji="1" lang="ja-JP" altLang="en-US" dirty="0"/>
              <a:t>②倒置</a:t>
            </a:r>
            <a:endParaRPr kumimoji="1" lang="en-US" altLang="ja-JP" dirty="0"/>
          </a:p>
          <a:p>
            <a:r>
              <a:rPr kumimoji="1" lang="ja-JP" altLang="en-US" dirty="0"/>
              <a:t>③置換</a:t>
            </a:r>
            <a:endParaRPr kumimoji="1" lang="en-US" altLang="ja-JP" dirty="0"/>
          </a:p>
          <a:p>
            <a:r>
              <a:rPr kumimoji="1" lang="ja-JP" altLang="en-US" dirty="0"/>
              <a:t>④付加</a:t>
            </a:r>
            <a:endParaRPr kumimoji="1" lang="en-US" altLang="ja-JP" dirty="0"/>
          </a:p>
          <a:p>
            <a:r>
              <a:rPr kumimoji="1" lang="en-US" altLang="ja-JP" dirty="0"/>
              <a:t>Be</a:t>
            </a:r>
            <a:r>
              <a:rPr kumimoji="1" lang="ja-JP" altLang="en-US" dirty="0"/>
              <a:t>動詞の疑問文は、②の倒置</a:t>
            </a:r>
            <a:endParaRPr kumimoji="1" lang="en-US" altLang="ja-JP" dirty="0"/>
          </a:p>
        </p:txBody>
      </p:sp>
    </p:spTree>
    <p:extLst>
      <p:ext uri="{BB962C8B-B14F-4D97-AF65-F5344CB8AC3E}">
        <p14:creationId xmlns:p14="http://schemas.microsoft.com/office/powerpoint/2010/main" val="2713057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心の乱れるときには、</a:t>
            </a:r>
            <a:r>
              <a:rPr kumimoji="1" lang="en-US" altLang="ja-JP" dirty="0"/>
              <a:t>4</a:t>
            </a:r>
            <a:r>
              <a:rPr kumimoji="1" lang="ja-JP" altLang="en-US" dirty="0"/>
              <a:t>つの文の乱れを生みます。動揺するとちゃんと文がいえないということ</a:t>
            </a:r>
            <a:endParaRPr kumimoji="1" lang="en-US" altLang="ja-JP" dirty="0"/>
          </a:p>
          <a:p>
            <a:r>
              <a:rPr kumimoji="1" lang="ja-JP" altLang="en-US" dirty="0"/>
              <a:t>①省略</a:t>
            </a:r>
            <a:endParaRPr kumimoji="1" lang="en-US" altLang="ja-JP" dirty="0"/>
          </a:p>
          <a:p>
            <a:r>
              <a:rPr kumimoji="1" lang="ja-JP" altLang="en-US" dirty="0"/>
              <a:t>②倒置</a:t>
            </a:r>
            <a:endParaRPr kumimoji="1" lang="en-US" altLang="ja-JP" dirty="0"/>
          </a:p>
          <a:p>
            <a:r>
              <a:rPr kumimoji="1" lang="ja-JP" altLang="en-US" dirty="0"/>
              <a:t>③置換</a:t>
            </a:r>
            <a:endParaRPr kumimoji="1" lang="en-US" altLang="ja-JP" dirty="0"/>
          </a:p>
          <a:p>
            <a:r>
              <a:rPr kumimoji="1" lang="ja-JP" altLang="en-US" dirty="0"/>
              <a:t>④付加</a:t>
            </a:r>
            <a:endParaRPr kumimoji="1" lang="en-US" altLang="ja-JP" dirty="0"/>
          </a:p>
          <a:p>
            <a:r>
              <a:rPr kumimoji="1" lang="ja-JP" altLang="en-US" dirty="0"/>
              <a:t>一般の疑問文は、④の付加</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20</a:t>
            </a:fld>
            <a:endParaRPr kumimoji="1" lang="ja-JP" altLang="en-US"/>
          </a:p>
        </p:txBody>
      </p:sp>
    </p:spTree>
    <p:extLst>
      <p:ext uri="{BB962C8B-B14F-4D97-AF65-F5344CB8AC3E}">
        <p14:creationId xmlns:p14="http://schemas.microsoft.com/office/powerpoint/2010/main" val="1212738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心の乱れるときには、</a:t>
            </a:r>
            <a:r>
              <a:rPr kumimoji="1" lang="en-US" altLang="ja-JP" dirty="0"/>
              <a:t>4</a:t>
            </a:r>
            <a:r>
              <a:rPr kumimoji="1" lang="ja-JP" altLang="en-US" dirty="0"/>
              <a:t>つの文の乱れを生みます。動揺するとちゃんと文がいえないということ</a:t>
            </a:r>
            <a:endParaRPr kumimoji="1" lang="en-US" altLang="ja-JP" dirty="0"/>
          </a:p>
          <a:p>
            <a:r>
              <a:rPr kumimoji="1" lang="ja-JP" altLang="en-US" dirty="0"/>
              <a:t>①省略</a:t>
            </a:r>
            <a:endParaRPr kumimoji="1" lang="en-US" altLang="ja-JP" dirty="0"/>
          </a:p>
          <a:p>
            <a:r>
              <a:rPr kumimoji="1" lang="ja-JP" altLang="en-US" dirty="0"/>
              <a:t>②倒置</a:t>
            </a:r>
            <a:endParaRPr kumimoji="1" lang="en-US" altLang="ja-JP" dirty="0"/>
          </a:p>
          <a:p>
            <a:r>
              <a:rPr kumimoji="1" lang="ja-JP" altLang="en-US" dirty="0"/>
              <a:t>③置換</a:t>
            </a:r>
            <a:endParaRPr kumimoji="1" lang="en-US" altLang="ja-JP" dirty="0"/>
          </a:p>
          <a:p>
            <a:r>
              <a:rPr kumimoji="1" lang="ja-JP" altLang="en-US" dirty="0"/>
              <a:t>④付加</a:t>
            </a:r>
            <a:endParaRPr kumimoji="1" lang="en-US" altLang="ja-JP" dirty="0"/>
          </a:p>
          <a:p>
            <a:r>
              <a:rPr kumimoji="1" lang="ja-JP" altLang="en-US" dirty="0"/>
              <a:t>一般動詞の疑問文は、④の倒置。日本語の～ですか？の「か」が加わるのと同じ原理です。</a:t>
            </a:r>
            <a:endParaRPr kumimoji="1" lang="en-US" altLang="ja-JP"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21</a:t>
            </a:fld>
            <a:endParaRPr kumimoji="1" lang="ja-JP" altLang="en-US"/>
          </a:p>
        </p:txBody>
      </p:sp>
    </p:spTree>
    <p:extLst>
      <p:ext uri="{BB962C8B-B14F-4D97-AF65-F5344CB8AC3E}">
        <p14:creationId xmlns:p14="http://schemas.microsoft.com/office/powerpoint/2010/main" val="378747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サザエさんの絵に変更してください。</a:t>
            </a:r>
          </a:p>
          <a:p>
            <a:endParaRPr kumimoji="1" lang="en-US" altLang="ja-JP" dirty="0"/>
          </a:p>
          <a:p>
            <a:r>
              <a:rPr kumimoji="1" lang="en-US" altLang="ja-JP" dirty="0"/>
              <a:t>Who is she?</a:t>
            </a:r>
          </a:p>
          <a:p>
            <a:r>
              <a:rPr kumimoji="1" lang="en-US" altLang="ja-JP" dirty="0"/>
              <a:t>Oh, you know who she is.</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2</a:t>
            </a:fld>
            <a:endParaRPr kumimoji="1" lang="ja-JP" altLang="en-US"/>
          </a:p>
        </p:txBody>
      </p:sp>
    </p:spTree>
    <p:extLst>
      <p:ext uri="{BB962C8B-B14F-4D97-AF65-F5344CB8AC3E}">
        <p14:creationId xmlns:p14="http://schemas.microsoft.com/office/powerpoint/2010/main" val="384863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疑問文は気持ちが動揺して、語順が変化したりしますが、間接疑問文を使った文自体は疑問文ではないので、通常の文の語順になります。</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22</a:t>
            </a:fld>
            <a:endParaRPr kumimoji="1" lang="ja-JP" altLang="en-US"/>
          </a:p>
        </p:txBody>
      </p:sp>
    </p:spTree>
    <p:extLst>
      <p:ext uri="{BB962C8B-B14F-4D97-AF65-F5344CB8AC3E}">
        <p14:creationId xmlns:p14="http://schemas.microsoft.com/office/powerpoint/2010/main" val="1898929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08C9C90-05C5-4E9D-9CC8-07817A8B0278}" type="slidenum">
              <a:rPr kumimoji="1" lang="ja-JP" altLang="en-US" smtClean="0"/>
              <a:pPr/>
              <a:t>27</a:t>
            </a:fld>
            <a:endParaRPr kumimoji="1" lang="ja-JP" altLang="en-US"/>
          </a:p>
        </p:txBody>
      </p:sp>
    </p:spTree>
    <p:extLst>
      <p:ext uri="{BB962C8B-B14F-4D97-AF65-F5344CB8AC3E}">
        <p14:creationId xmlns:p14="http://schemas.microsoft.com/office/powerpoint/2010/main" val="3050871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ルドルフです。</a:t>
            </a:r>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28</a:t>
            </a:fld>
            <a:endParaRPr kumimoji="1" lang="ja-JP" altLang="en-US"/>
          </a:p>
        </p:txBody>
      </p:sp>
    </p:spTree>
    <p:extLst>
      <p:ext uri="{BB962C8B-B14F-4D97-AF65-F5344CB8AC3E}">
        <p14:creationId xmlns:p14="http://schemas.microsoft.com/office/powerpoint/2010/main" val="374637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08C9C90-05C5-4E9D-9CC8-07817A8B0278}" type="slidenum">
              <a:rPr kumimoji="1" lang="ja-JP" altLang="en-US" smtClean="0"/>
              <a:pPr/>
              <a:t>30</a:t>
            </a:fld>
            <a:endParaRPr kumimoji="1" lang="ja-JP" altLang="en-US"/>
          </a:p>
        </p:txBody>
      </p:sp>
    </p:spTree>
    <p:extLst>
      <p:ext uri="{BB962C8B-B14F-4D97-AF65-F5344CB8AC3E}">
        <p14:creationId xmlns:p14="http://schemas.microsoft.com/office/powerpoint/2010/main" val="1786704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この図は、オリンピックのマーク（五輪）に変更した方がわかりやすいです。ここでは著作権の関係で使っていません。</a:t>
            </a:r>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32</a:t>
            </a:fld>
            <a:endParaRPr kumimoji="1" lang="ja-JP" altLang="en-US"/>
          </a:p>
        </p:txBody>
      </p:sp>
    </p:spTree>
    <p:extLst>
      <p:ext uri="{BB962C8B-B14F-4D97-AF65-F5344CB8AC3E}">
        <p14:creationId xmlns:p14="http://schemas.microsoft.com/office/powerpoint/2010/main" val="701100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38</a:t>
            </a:fld>
            <a:endParaRPr kumimoji="1" lang="ja-JP" altLang="en-US"/>
          </a:p>
        </p:txBody>
      </p:sp>
    </p:spTree>
    <p:extLst>
      <p:ext uri="{BB962C8B-B14F-4D97-AF65-F5344CB8AC3E}">
        <p14:creationId xmlns:p14="http://schemas.microsoft.com/office/powerpoint/2010/main" val="2274197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サザエさんの絵に変更してください。</a:t>
            </a:r>
          </a:p>
          <a:p>
            <a:endParaRPr kumimoji="1" lang="en-US" altLang="ja-JP" dirty="0"/>
          </a:p>
          <a:p>
            <a:r>
              <a:rPr kumimoji="1" lang="en-US" altLang="ja-JP" dirty="0"/>
              <a:t>Where is she from?</a:t>
            </a:r>
          </a:p>
          <a:p>
            <a:r>
              <a:rPr kumimoji="1" lang="en-US" altLang="ja-JP" dirty="0"/>
              <a:t>Fukuoka</a:t>
            </a:r>
          </a:p>
          <a:p>
            <a:endParaRPr kumimoji="1" lang="en-US" altLang="ja-JP" dirty="0"/>
          </a:p>
          <a:p>
            <a:r>
              <a:rPr kumimoji="1" lang="en-US" altLang="ja-JP" dirty="0"/>
              <a:t>Now,</a:t>
            </a:r>
            <a:r>
              <a:rPr kumimoji="1" lang="en-US" altLang="ja-JP" baseline="0" dirty="0"/>
              <a:t> you know where she is from.</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3</a:t>
            </a:fld>
            <a:endParaRPr kumimoji="1" lang="ja-JP" altLang="en-US"/>
          </a:p>
        </p:txBody>
      </p:sp>
    </p:spTree>
    <p:extLst>
      <p:ext uri="{BB962C8B-B14F-4D97-AF65-F5344CB8AC3E}">
        <p14:creationId xmlns:p14="http://schemas.microsoft.com/office/powerpoint/2010/main" val="663909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サザエさんの絵に変更してください。</a:t>
            </a:r>
          </a:p>
          <a:p>
            <a:endParaRPr kumimoji="1" lang="en-US" altLang="ja-JP" baseline="0" dirty="0"/>
          </a:p>
          <a:p>
            <a:r>
              <a:rPr kumimoji="1" lang="en-US" altLang="ja-JP" baseline="0" dirty="0"/>
              <a:t>How old is she? 24</a:t>
            </a:r>
          </a:p>
          <a:p>
            <a:r>
              <a:rPr kumimoji="1" lang="en-US" altLang="ja-JP" baseline="0" dirty="0"/>
              <a:t>Now, you know how old she is.</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4</a:t>
            </a:fld>
            <a:endParaRPr kumimoji="1" lang="ja-JP" altLang="en-US"/>
          </a:p>
        </p:txBody>
      </p:sp>
    </p:spTree>
    <p:extLst>
      <p:ext uri="{BB962C8B-B14F-4D97-AF65-F5344CB8AC3E}">
        <p14:creationId xmlns:p14="http://schemas.microsoft.com/office/powerpoint/2010/main" val="376625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ここまで導入したら、間接疑問文の</a:t>
            </a:r>
            <a:r>
              <a:rPr kumimoji="1" lang="en-US" altLang="ja-JP" dirty="0"/>
              <a:t>Bingo</a:t>
            </a:r>
            <a:r>
              <a:rPr kumimoji="1" lang="ja-JP" altLang="en-US" dirty="0"/>
              <a:t>活動を行います。終わったら次のスライドへ。</a:t>
            </a:r>
          </a:p>
          <a:p>
            <a:endParaRPr kumimoji="1" lang="ja-JP" altLang="en-US"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5</a:t>
            </a:fld>
            <a:endParaRPr kumimoji="1" lang="ja-JP" altLang="en-US"/>
          </a:p>
        </p:txBody>
      </p:sp>
    </p:spTree>
    <p:extLst>
      <p:ext uri="{BB962C8B-B14F-4D97-AF65-F5344CB8AC3E}">
        <p14:creationId xmlns:p14="http://schemas.microsoft.com/office/powerpoint/2010/main" val="1836585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ここまで導入したら、間接疑問文の</a:t>
            </a:r>
            <a:r>
              <a:rPr kumimoji="1" lang="en-US" altLang="ja-JP" dirty="0"/>
              <a:t>Bingo</a:t>
            </a:r>
            <a:r>
              <a:rPr kumimoji="1" lang="ja-JP" altLang="en-US" dirty="0"/>
              <a:t>活動を行います。終わったら次のスライドへ。</a:t>
            </a:r>
          </a:p>
          <a:p>
            <a:endParaRPr kumimoji="1" lang="ja-JP" altLang="en-US" dirty="0"/>
          </a:p>
        </p:txBody>
      </p:sp>
      <p:sp>
        <p:nvSpPr>
          <p:cNvPr id="4" name="スライド番号プレースホルダー 3"/>
          <p:cNvSpPr>
            <a:spLocks noGrp="1"/>
          </p:cNvSpPr>
          <p:nvPr>
            <p:ph type="sldNum" sz="quarter" idx="5"/>
          </p:nvPr>
        </p:nvSpPr>
        <p:spPr/>
        <p:txBody>
          <a:bodyPr/>
          <a:lstStyle/>
          <a:p>
            <a:fld id="{308C9C90-05C5-4E9D-9CC8-07817A8B0278}" type="slidenum">
              <a:rPr kumimoji="1" lang="ja-JP" altLang="en-US" smtClean="0"/>
              <a:pPr/>
              <a:t>6</a:t>
            </a:fld>
            <a:endParaRPr kumimoji="1" lang="ja-JP" altLang="en-US"/>
          </a:p>
        </p:txBody>
      </p:sp>
    </p:spTree>
    <p:extLst>
      <p:ext uri="{BB962C8B-B14F-4D97-AF65-F5344CB8AC3E}">
        <p14:creationId xmlns:p14="http://schemas.microsoft.com/office/powerpoint/2010/main" val="1682599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相手が駅がどこにあるか前提で話している</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7</a:t>
            </a:fld>
            <a:endParaRPr kumimoji="1" lang="ja-JP" altLang="en-US"/>
          </a:p>
        </p:txBody>
      </p:sp>
    </p:spTree>
    <p:extLst>
      <p:ext uri="{BB962C8B-B14F-4D97-AF65-F5344CB8AC3E}">
        <p14:creationId xmlns:p14="http://schemas.microsoft.com/office/powerpoint/2010/main" val="4052826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相手が駅がどこにあるか知っているかどうか分からないことに気を遣って尋ねているので、</a:t>
            </a:r>
            <a:endParaRPr kumimoji="1" lang="en-US" altLang="ja-JP" dirty="0"/>
          </a:p>
          <a:p>
            <a:r>
              <a:rPr kumimoji="1" lang="ja-JP" altLang="en-US" dirty="0"/>
              <a:t>少し丁寧になる。</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8</a:t>
            </a:fld>
            <a:endParaRPr kumimoji="1" lang="ja-JP" altLang="en-US"/>
          </a:p>
        </p:txBody>
      </p:sp>
    </p:spTree>
    <p:extLst>
      <p:ext uri="{BB962C8B-B14F-4D97-AF65-F5344CB8AC3E}">
        <p14:creationId xmlns:p14="http://schemas.microsoft.com/office/powerpoint/2010/main" val="3173572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比較</a:t>
            </a:r>
          </a:p>
        </p:txBody>
      </p:sp>
      <p:sp>
        <p:nvSpPr>
          <p:cNvPr id="4" name="スライド番号プレースホルダ 3"/>
          <p:cNvSpPr>
            <a:spLocks noGrp="1"/>
          </p:cNvSpPr>
          <p:nvPr>
            <p:ph type="sldNum" sz="quarter" idx="10"/>
          </p:nvPr>
        </p:nvSpPr>
        <p:spPr/>
        <p:txBody>
          <a:bodyPr/>
          <a:lstStyle/>
          <a:p>
            <a:fld id="{308C9C90-05C5-4E9D-9CC8-07817A8B0278}" type="slidenum">
              <a:rPr kumimoji="1" lang="ja-JP" altLang="en-US" smtClean="0"/>
              <a:pPr/>
              <a:t>9</a:t>
            </a:fld>
            <a:endParaRPr kumimoji="1" lang="ja-JP" altLang="en-US"/>
          </a:p>
        </p:txBody>
      </p:sp>
    </p:spTree>
    <p:extLst>
      <p:ext uri="{BB962C8B-B14F-4D97-AF65-F5344CB8AC3E}">
        <p14:creationId xmlns:p14="http://schemas.microsoft.com/office/powerpoint/2010/main" val="2669850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7E6EE907-3B94-478E-982C-B0ED71466EB5}" type="datetimeFigureOut">
              <a:rPr kumimoji="1" lang="ja-JP" altLang="en-US" smtClean="0"/>
              <a:pPr/>
              <a:t>2026/8/22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A4FCA98-8FB4-4AAC-AC4E-A96A8D4F999F}"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6EE907-3B94-478E-982C-B0ED71466EB5}" type="datetimeFigureOut">
              <a:rPr kumimoji="1" lang="ja-JP" altLang="en-US" smtClean="0"/>
              <a:pPr/>
              <a:t>2026/8/22</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FCA98-8FB4-4AAC-AC4E-A96A8D4F999F}"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image" Target="../media/image3.w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7504" y="2130425"/>
            <a:ext cx="8928992" cy="1470025"/>
          </a:xfrm>
        </p:spPr>
        <p:txBody>
          <a:bodyPr>
            <a:noAutofit/>
          </a:bodyPr>
          <a:lstStyle/>
          <a:p>
            <a:pPr algn="ctr"/>
            <a:r>
              <a:rPr lang="en-US" altLang="ja-JP" sz="9600" b="1" dirty="0">
                <a:latin typeface="Century Schoolbook" panose="02040604050505020304" pitchFamily="18" charset="0"/>
                <a:ea typeface="游ゴシック" panose="020B0400000000000000" pitchFamily="50" charset="-128"/>
              </a:rPr>
              <a:t>SV+</a:t>
            </a:r>
            <a:r>
              <a:rPr lang="ja-JP" altLang="en-US" sz="9600" b="1" dirty="0">
                <a:latin typeface="Century Schoolbook" panose="02040604050505020304" pitchFamily="18" charset="0"/>
                <a:ea typeface="游ゴシック" panose="020B0400000000000000" pitchFamily="50" charset="-128"/>
              </a:rPr>
              <a:t>間接疑問文</a:t>
            </a:r>
            <a:endParaRPr kumimoji="1" lang="ja-JP" altLang="en-US" sz="6600" b="1" dirty="0">
              <a:latin typeface="+mj-ea"/>
            </a:endParaRPr>
          </a:p>
        </p:txBody>
      </p:sp>
      <p:sp>
        <p:nvSpPr>
          <p:cNvPr id="3" name="サブタイトル 2"/>
          <p:cNvSpPr>
            <a:spLocks noGrp="1"/>
          </p:cNvSpPr>
          <p:nvPr>
            <p:ph type="subTitle" idx="1"/>
          </p:nvPr>
        </p:nvSpPr>
        <p:spPr/>
        <p:txBody>
          <a:bodyPr/>
          <a:lstStyle/>
          <a:p>
            <a:endParaRPr kumimoji="1" lang="ja-JP" altLang="en-US" dirty="0"/>
          </a:p>
        </p:txBody>
      </p:sp>
    </p:spTree>
    <p:extLst>
      <p:ext uri="{BB962C8B-B14F-4D97-AF65-F5344CB8AC3E}">
        <p14:creationId xmlns:p14="http://schemas.microsoft.com/office/powerpoint/2010/main" val="3175730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4DBDBDF-65D4-99D4-50FD-1481710CAD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1197117"/>
            <a:ext cx="5184576" cy="5594846"/>
          </a:xfrm>
          <a:prstGeom prst="rect">
            <a:avLst/>
          </a:prstGeom>
        </p:spPr>
      </p:pic>
      <p:sp>
        <p:nvSpPr>
          <p:cNvPr id="10" name="角丸四角形吹き出し 9"/>
          <p:cNvSpPr/>
          <p:nvPr/>
        </p:nvSpPr>
        <p:spPr>
          <a:xfrm>
            <a:off x="17170" y="5928"/>
            <a:ext cx="9019326" cy="1190824"/>
          </a:xfrm>
          <a:prstGeom prst="wedgeRoundRectCallout">
            <a:avLst>
              <a:gd name="adj1" fmla="val 6313"/>
              <a:gd name="adj2" fmla="val 95033"/>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107504" y="260648"/>
            <a:ext cx="9145016" cy="769441"/>
          </a:xfrm>
          <a:prstGeom prst="rect">
            <a:avLst/>
          </a:prstGeom>
          <a:noFill/>
        </p:spPr>
        <p:txBody>
          <a:bodyPr wrap="square" lIns="91440" tIns="45720" rIns="91440" bIns="45720">
            <a:spAutoFit/>
          </a:bodyPr>
          <a:lstStyle/>
          <a:p>
            <a:r>
              <a:rPr lang="en-US" altLang="ja-JP" sz="4400" b="1" cap="none" spc="0" dirty="0">
                <a:ln w="17780" cmpd="sng">
                  <a:noFill/>
                  <a:prstDash val="solid"/>
                  <a:miter lim="800000"/>
                </a:ln>
                <a:latin typeface="Century Schoolbook" pitchFamily="18" charset="0"/>
                <a:ea typeface="ＭＳ ゴシック" pitchFamily="49" charset="-128"/>
              </a:rPr>
              <a:t>Do you know</a:t>
            </a:r>
            <a:r>
              <a:rPr lang="ja-JP" altLang="en-US" sz="4400" b="1" dirty="0">
                <a:ln w="17780" cmpd="sng">
                  <a:noFill/>
                  <a:prstDash val="solid"/>
                  <a:miter lim="800000"/>
                </a:ln>
                <a:latin typeface="Century Schoolbook" pitchFamily="18" charset="0"/>
                <a:ea typeface="ＭＳ ゴシック" pitchFamily="49" charset="-128"/>
              </a:rPr>
              <a:t> </a:t>
            </a:r>
            <a:r>
              <a:rPr lang="en-US" altLang="ja-JP" sz="4400" b="1" cap="none" spc="0" dirty="0">
                <a:ln w="17780" cmpd="sng">
                  <a:noFill/>
                  <a:prstDash val="solid"/>
                  <a:miter lim="800000"/>
                </a:ln>
                <a:latin typeface="Century Schoolbook" pitchFamily="18" charset="0"/>
                <a:ea typeface="ＭＳ ゴシック" pitchFamily="49" charset="-128"/>
              </a:rPr>
              <a:t>what time it is?</a:t>
            </a:r>
            <a:endParaRPr lang="ja-JP" altLang="en-US" sz="4400" b="1" cap="none" spc="0" dirty="0">
              <a:ln w="17780" cmpd="sng">
                <a:noFill/>
                <a:prstDash val="solid"/>
                <a:miter lim="800000"/>
              </a:ln>
              <a:latin typeface="Century Schoolbook" pitchFamily="18" charset="0"/>
              <a:ea typeface="ＭＳ ゴシック" pitchFamily="49"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4DBDBDF-65D4-99D4-50FD-1481710CAD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1197117"/>
            <a:ext cx="5184576" cy="5594846"/>
          </a:xfrm>
          <a:prstGeom prst="rect">
            <a:avLst/>
          </a:prstGeom>
        </p:spPr>
      </p:pic>
      <p:sp>
        <p:nvSpPr>
          <p:cNvPr id="10" name="角丸四角形吹き出し 9"/>
          <p:cNvSpPr/>
          <p:nvPr/>
        </p:nvSpPr>
        <p:spPr>
          <a:xfrm>
            <a:off x="17170" y="5928"/>
            <a:ext cx="9019326" cy="1190824"/>
          </a:xfrm>
          <a:prstGeom prst="wedgeRoundRectCallout">
            <a:avLst>
              <a:gd name="adj1" fmla="val 6313"/>
              <a:gd name="adj2" fmla="val 95033"/>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1979712" y="216619"/>
            <a:ext cx="5256584" cy="769441"/>
          </a:xfrm>
          <a:prstGeom prst="rect">
            <a:avLst/>
          </a:prstGeom>
          <a:noFill/>
        </p:spPr>
        <p:txBody>
          <a:bodyPr wrap="square" lIns="91440" tIns="45720" rIns="91440" bIns="45720">
            <a:spAutoFit/>
          </a:bodyPr>
          <a:lstStyle/>
          <a:p>
            <a:r>
              <a:rPr lang="en-US" altLang="ja-JP" sz="4400" b="1" cap="none" spc="0" dirty="0">
                <a:ln w="17780" cmpd="sng">
                  <a:noFill/>
                  <a:prstDash val="solid"/>
                  <a:miter lim="800000"/>
                </a:ln>
                <a:latin typeface="Century Schoolbook" pitchFamily="18" charset="0"/>
                <a:ea typeface="ＭＳ ゴシック" pitchFamily="49" charset="-128"/>
              </a:rPr>
              <a:t>What time is it?</a:t>
            </a:r>
            <a:endParaRPr lang="ja-JP" altLang="en-US" sz="4400" b="1" cap="none" spc="0"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377391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角丸四角形 25"/>
          <p:cNvSpPr/>
          <p:nvPr/>
        </p:nvSpPr>
        <p:spPr>
          <a:xfrm>
            <a:off x="0" y="3626445"/>
            <a:ext cx="9144000" cy="3231555"/>
          </a:xfrm>
          <a:prstGeom prst="roundRect">
            <a:avLst>
              <a:gd name="adj" fmla="val 2809"/>
            </a:avLst>
          </a:prstGeom>
          <a:solidFill>
            <a:srgbClr val="3333CC">
              <a:alpha val="3000"/>
            </a:srgbClr>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　　</a:t>
            </a:r>
          </a:p>
        </p:txBody>
      </p:sp>
      <p:pic>
        <p:nvPicPr>
          <p:cNvPr id="14" name="Picture 2" descr="C:\Users\秀紀\AppData\Local\Microsoft\Windows\INetCache\IE\MYCM30UH\MC900355935[1].wmf"/>
          <p:cNvPicPr>
            <a:picLocks noChangeAspect="1" noChangeArrowheads="1"/>
          </p:cNvPicPr>
          <p:nvPr/>
        </p:nvPicPr>
        <p:blipFill>
          <a:blip r:embed="rId3" cstate="print"/>
          <a:srcRect/>
          <a:stretch>
            <a:fillRect/>
          </a:stretch>
        </p:blipFill>
        <p:spPr bwMode="auto">
          <a:xfrm>
            <a:off x="35496" y="548680"/>
            <a:ext cx="1063670" cy="1656184"/>
          </a:xfrm>
          <a:prstGeom prst="rect">
            <a:avLst/>
          </a:prstGeom>
          <a:noFill/>
        </p:spPr>
      </p:pic>
      <p:sp>
        <p:nvSpPr>
          <p:cNvPr id="12" name="雲形吹き出し 11"/>
          <p:cNvSpPr/>
          <p:nvPr/>
        </p:nvSpPr>
        <p:spPr>
          <a:xfrm>
            <a:off x="1233525" y="630848"/>
            <a:ext cx="1656184" cy="1512168"/>
          </a:xfrm>
          <a:prstGeom prst="cloudCallout">
            <a:avLst>
              <a:gd name="adj1" fmla="val -57635"/>
              <a:gd name="adj2" fmla="val -277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Users\秀紀\AppData\Local\Microsoft\Windows\INetCache\IE\LFW39JZS\MC900228050[1].wmf"/>
          <p:cNvPicPr>
            <a:picLocks noChangeAspect="1" noChangeArrowheads="1"/>
          </p:cNvPicPr>
          <p:nvPr/>
        </p:nvPicPr>
        <p:blipFill>
          <a:blip r:embed="rId4" cstate="print"/>
          <a:srcRect/>
          <a:stretch>
            <a:fillRect/>
          </a:stretch>
        </p:blipFill>
        <p:spPr bwMode="auto">
          <a:xfrm>
            <a:off x="1629061" y="918880"/>
            <a:ext cx="914400" cy="914400"/>
          </a:xfrm>
          <a:prstGeom prst="rect">
            <a:avLst/>
          </a:prstGeom>
          <a:noFill/>
        </p:spPr>
      </p:pic>
      <p:sp>
        <p:nvSpPr>
          <p:cNvPr id="18" name="正方形/長方形 17"/>
          <p:cNvSpPr/>
          <p:nvPr/>
        </p:nvSpPr>
        <p:spPr>
          <a:xfrm>
            <a:off x="640986" y="2144197"/>
            <a:ext cx="8541592" cy="646331"/>
          </a:xfrm>
          <a:prstGeom prst="rect">
            <a:avLst/>
          </a:prstGeom>
          <a:noFill/>
        </p:spPr>
        <p:txBody>
          <a:bodyPr wrap="square" lIns="91440" tIns="45720" rIns="91440" bIns="45720">
            <a:spAutoFit/>
          </a:bodyPr>
          <a:lstStyle/>
          <a:p>
            <a:r>
              <a:rPr lang="en-US" altLang="ja-JP" sz="3600" b="1" cap="none" spc="0" dirty="0">
                <a:ln w="17780" cmpd="sng">
                  <a:noFill/>
                  <a:prstDash val="solid"/>
                  <a:miter lim="800000"/>
                </a:ln>
                <a:latin typeface="Century Schoolbook" pitchFamily="18" charset="0"/>
                <a:ea typeface="ＭＳ ゴシック" pitchFamily="49" charset="-128"/>
              </a:rPr>
              <a:t>You know</a:t>
            </a:r>
            <a:r>
              <a:rPr lang="ja-JP" altLang="en-US" sz="3600" b="1" cap="none" spc="0" dirty="0">
                <a:ln w="17780" cmpd="sng">
                  <a:noFill/>
                  <a:prstDash val="solid"/>
                  <a:miter lim="800000"/>
                </a:ln>
                <a:latin typeface="Century Schoolbook" pitchFamily="18" charset="0"/>
                <a:ea typeface="ＭＳ ゴシック" pitchFamily="49" charset="-128"/>
              </a:rPr>
              <a:t>＜</a:t>
            </a:r>
            <a:r>
              <a:rPr lang="en-US" altLang="ja-JP" sz="3600" b="1" dirty="0">
                <a:ln w="17780" cmpd="sng">
                  <a:noFill/>
                  <a:prstDash val="solid"/>
                  <a:miter lim="800000"/>
                </a:ln>
                <a:solidFill>
                  <a:schemeClr val="bg1"/>
                </a:solidFill>
                <a:latin typeface="Century Schoolbook" pitchFamily="18" charset="0"/>
                <a:ea typeface="ＭＳ ゴシック" pitchFamily="49" charset="-128"/>
              </a:rPr>
              <a:t>w</a:t>
            </a:r>
            <a:r>
              <a:rPr lang="en-US" altLang="ja-JP" sz="3600" b="1" cap="none" spc="0" dirty="0">
                <a:ln w="17780" cmpd="sng">
                  <a:noFill/>
                  <a:prstDash val="solid"/>
                  <a:miter lim="800000"/>
                </a:ln>
                <a:solidFill>
                  <a:schemeClr val="bg1"/>
                </a:solidFill>
                <a:latin typeface="Century Schoolbook" pitchFamily="18" charset="0"/>
                <a:ea typeface="ＭＳ ゴシック" pitchFamily="49" charset="-128"/>
              </a:rPr>
              <a:t>here</a:t>
            </a:r>
            <a:r>
              <a:rPr lang="ja-JP" altLang="en-US" sz="3600" b="1" dirty="0">
                <a:ln w="17780" cmpd="sng">
                  <a:noFill/>
                  <a:prstDash val="solid"/>
                  <a:miter lim="800000"/>
                </a:ln>
                <a:solidFill>
                  <a:schemeClr val="bg1"/>
                </a:solidFill>
                <a:latin typeface="Century Schoolbook" pitchFamily="18" charset="0"/>
                <a:ea typeface="ＭＳ ゴシック" pitchFamily="49" charset="-128"/>
              </a:rPr>
              <a:t> </a:t>
            </a:r>
            <a:r>
              <a:rPr lang="en-US" altLang="ja-JP" sz="3600" b="1" cap="none" spc="0" dirty="0">
                <a:ln w="17780" cmpd="sng">
                  <a:noFill/>
                  <a:prstDash val="solid"/>
                  <a:miter lim="800000"/>
                </a:ln>
                <a:solidFill>
                  <a:schemeClr val="bg1"/>
                </a:solidFill>
                <a:latin typeface="Century Schoolbook" pitchFamily="18" charset="0"/>
                <a:ea typeface="ＭＳ ゴシック" pitchFamily="49" charset="-128"/>
              </a:rPr>
              <a:t>the station is </a:t>
            </a:r>
            <a:r>
              <a:rPr lang="ja-JP" altLang="en-US" sz="3600" b="1" cap="none" spc="0" dirty="0">
                <a:ln w="17780" cmpd="sng">
                  <a:noFill/>
                  <a:prstDash val="solid"/>
                  <a:miter lim="800000"/>
                </a:ln>
                <a:latin typeface="Century Schoolbook" pitchFamily="18" charset="0"/>
                <a:ea typeface="ＭＳ ゴシック" pitchFamily="49" charset="-128"/>
              </a:rPr>
              <a:t>＞</a:t>
            </a:r>
            <a:r>
              <a:rPr lang="en-US" altLang="ja-JP" sz="3600" b="1" cap="none" spc="0" dirty="0">
                <a:ln w="17780" cmpd="sng">
                  <a:noFill/>
                  <a:prstDash val="solid"/>
                  <a:miter lim="800000"/>
                </a:ln>
                <a:latin typeface="Century Schoolbook" pitchFamily="18" charset="0"/>
                <a:ea typeface="ＭＳ ゴシック" pitchFamily="49" charset="-128"/>
              </a:rPr>
              <a:t>. </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11" name="正方形/長方形 10"/>
          <p:cNvSpPr/>
          <p:nvPr/>
        </p:nvSpPr>
        <p:spPr>
          <a:xfrm>
            <a:off x="3475430" y="44624"/>
            <a:ext cx="5184576" cy="646331"/>
          </a:xfrm>
          <a:prstGeom prst="rect">
            <a:avLst/>
          </a:prstGeom>
          <a:noFill/>
        </p:spPr>
        <p:txBody>
          <a:bodyPr wrap="square" lIns="91440" tIns="45720" rIns="91440" bIns="45720">
            <a:spAutoFit/>
          </a:bodyPr>
          <a:lstStyle/>
          <a:p>
            <a:r>
              <a:rPr lang="en-US" altLang="ja-JP" sz="3600" b="1" dirty="0">
                <a:ln w="17780" cmpd="sng">
                  <a:noFill/>
                  <a:prstDash val="solid"/>
                  <a:miter lim="800000"/>
                </a:ln>
                <a:solidFill>
                  <a:srgbClr val="00B0F0"/>
                </a:solidFill>
                <a:latin typeface="Century Schoolbook" pitchFamily="18" charset="0"/>
                <a:ea typeface="ＭＳ ゴシック" pitchFamily="49" charset="-128"/>
              </a:rPr>
              <a:t>W</a:t>
            </a:r>
            <a:r>
              <a:rPr lang="en-US" altLang="ja-JP" sz="3600" b="1" cap="none" spc="0" dirty="0">
                <a:ln w="17780" cmpd="sng">
                  <a:noFill/>
                  <a:prstDash val="solid"/>
                  <a:miter lim="800000"/>
                </a:ln>
                <a:solidFill>
                  <a:srgbClr val="00B0F0"/>
                </a:solidFill>
                <a:latin typeface="Century Schoolbook" pitchFamily="18" charset="0"/>
                <a:ea typeface="ＭＳ ゴシック" pitchFamily="49" charset="-128"/>
              </a:rPr>
              <a:t>here</a:t>
            </a:r>
            <a:r>
              <a:rPr lang="ja-JP" altLang="en-US" sz="3600" b="1" dirty="0">
                <a:ln w="17780" cmpd="sng">
                  <a:noFill/>
                  <a:prstDash val="solid"/>
                  <a:miter lim="800000"/>
                </a:ln>
                <a:latin typeface="Century Schoolbook" pitchFamily="18" charset="0"/>
                <a:ea typeface="ＭＳ ゴシック" pitchFamily="49" charset="-128"/>
              </a:rPr>
              <a:t> </a:t>
            </a:r>
            <a:r>
              <a:rPr lang="en-US" altLang="ja-JP" sz="3600" b="1" dirty="0">
                <a:ln w="17780" cmpd="sng">
                  <a:noFill/>
                  <a:prstDash val="solid"/>
                  <a:miter lim="800000"/>
                </a:ln>
                <a:solidFill>
                  <a:srgbClr val="FF0000"/>
                </a:solidFill>
                <a:latin typeface="Century Schoolbook" pitchFamily="18" charset="0"/>
                <a:ea typeface="ＭＳ ゴシック" pitchFamily="49" charset="-128"/>
              </a:rPr>
              <a:t>is</a:t>
            </a:r>
            <a:r>
              <a:rPr lang="en-US" altLang="ja-JP" sz="3600" b="1" dirty="0">
                <a:ln w="17780" cmpd="sng">
                  <a:solidFill>
                    <a:srgbClr val="C00000"/>
                  </a:solidFill>
                  <a:prstDash val="solid"/>
                  <a:miter lim="800000"/>
                </a:ln>
                <a:solidFill>
                  <a:srgbClr val="FF0000"/>
                </a:solidFill>
                <a:latin typeface="Century Schoolbook" pitchFamily="18" charset="0"/>
                <a:ea typeface="ＭＳ ゴシック" pitchFamily="49" charset="-128"/>
              </a:rPr>
              <a:t> </a:t>
            </a:r>
            <a:r>
              <a:rPr lang="en-US" altLang="ja-JP" sz="3600" b="1" cap="none" spc="0" dirty="0">
                <a:ln w="17780" cmpd="sng">
                  <a:noFill/>
                  <a:prstDash val="solid"/>
                  <a:miter lim="800000"/>
                </a:ln>
                <a:latin typeface="Century Schoolbook" pitchFamily="18" charset="0"/>
                <a:ea typeface="ＭＳ ゴシック" pitchFamily="49" charset="-128"/>
              </a:rPr>
              <a:t>the station?</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20" name="正方形/長方形 19"/>
          <p:cNvSpPr/>
          <p:nvPr/>
        </p:nvSpPr>
        <p:spPr>
          <a:xfrm>
            <a:off x="3547438" y="694437"/>
            <a:ext cx="1872208" cy="646331"/>
          </a:xfrm>
          <a:prstGeom prst="rect">
            <a:avLst/>
          </a:prstGeom>
          <a:solidFill>
            <a:schemeClr val="bg1"/>
          </a:solidFill>
        </p:spPr>
        <p:txBody>
          <a:bodyPr wrap="square" lIns="91440" tIns="45720" rIns="91440" bIns="45720">
            <a:spAutoFit/>
          </a:bodyPr>
          <a:lstStyle/>
          <a:p>
            <a:r>
              <a:rPr lang="en-US" altLang="ja-JP" sz="3600" b="1" dirty="0">
                <a:ln w="17780" cmpd="sng">
                  <a:noFill/>
                  <a:prstDash val="solid"/>
                  <a:miter lim="800000"/>
                </a:ln>
                <a:solidFill>
                  <a:srgbClr val="00B0F0"/>
                </a:solidFill>
                <a:latin typeface="Century Schoolbook" pitchFamily="18" charset="0"/>
                <a:ea typeface="ＭＳ ゴシック" pitchFamily="49" charset="-128"/>
              </a:rPr>
              <a:t>where</a:t>
            </a:r>
            <a:endParaRPr lang="ja-JP" altLang="en-US" sz="3600" b="1" cap="none" spc="0" dirty="0">
              <a:ln w="17780" cmpd="sng">
                <a:solidFill>
                  <a:srgbClr val="C00000"/>
                </a:solidFill>
                <a:prstDash val="solid"/>
                <a:miter lim="800000"/>
              </a:ln>
              <a:solidFill>
                <a:srgbClr val="00B0F0"/>
              </a:solidFill>
              <a:latin typeface="Century Schoolbook" pitchFamily="18" charset="0"/>
              <a:ea typeface="ＭＳ ゴシック" pitchFamily="49" charset="-128"/>
            </a:endParaRPr>
          </a:p>
        </p:txBody>
      </p:sp>
      <p:sp>
        <p:nvSpPr>
          <p:cNvPr id="10" name="正方形/長方形 9"/>
          <p:cNvSpPr/>
          <p:nvPr/>
        </p:nvSpPr>
        <p:spPr>
          <a:xfrm>
            <a:off x="-92070" y="3960440"/>
            <a:ext cx="9559333" cy="769441"/>
          </a:xfrm>
          <a:prstGeom prst="rect">
            <a:avLst/>
          </a:prstGeom>
          <a:noFill/>
        </p:spPr>
        <p:txBody>
          <a:bodyPr wrap="square" lIns="91440" tIns="45720" rIns="91440" bIns="45720">
            <a:spAutoFit/>
          </a:bodyPr>
          <a:lstStyle/>
          <a:p>
            <a:r>
              <a:rPr lang="ja-JP" altLang="en-US" sz="2200" b="1" dirty="0">
                <a:ln w="17780" cmpd="sng">
                  <a:noFill/>
                  <a:prstDash val="solid"/>
                  <a:miter lim="800000"/>
                </a:ln>
                <a:latin typeface="Century Schoolbook" pitchFamily="18" charset="0"/>
                <a:ea typeface="ＭＳ ゴシック" pitchFamily="49" charset="-128"/>
              </a:rPr>
              <a:t>①間接疑問文とは、通常の文の中に疑問詞を使った文が入っていると考</a:t>
            </a:r>
            <a:endParaRPr lang="en-US" altLang="ja-JP" sz="2200" b="1" dirty="0">
              <a:ln w="17780" cmpd="sng">
                <a:noFill/>
                <a:prstDash val="solid"/>
                <a:miter lim="800000"/>
              </a:ln>
              <a:latin typeface="Century Schoolbook" pitchFamily="18" charset="0"/>
              <a:ea typeface="ＭＳ ゴシック" pitchFamily="49" charset="-128"/>
            </a:endParaRPr>
          </a:p>
          <a:p>
            <a:r>
              <a:rPr lang="ja-JP" altLang="en-US" sz="2200" b="1" dirty="0">
                <a:ln w="17780" cmpd="sng">
                  <a:noFill/>
                  <a:prstDash val="solid"/>
                  <a:miter lim="800000"/>
                </a:ln>
                <a:latin typeface="Century Schoolbook" pitchFamily="18" charset="0"/>
                <a:ea typeface="ＭＳ ゴシック" pitchFamily="49" charset="-128"/>
              </a:rPr>
              <a:t>　えましょう。</a:t>
            </a:r>
            <a:endParaRPr lang="en-US" altLang="ja-JP" sz="2200" b="1" dirty="0">
              <a:ln w="17780" cmpd="sng">
                <a:noFill/>
                <a:prstDash val="solid"/>
                <a:miter lim="800000"/>
              </a:ln>
              <a:latin typeface="Century Schoolbook" pitchFamily="18" charset="0"/>
              <a:ea typeface="ＭＳ ゴシック" pitchFamily="49" charset="-128"/>
            </a:endParaRPr>
          </a:p>
        </p:txBody>
      </p:sp>
      <p:sp>
        <p:nvSpPr>
          <p:cNvPr id="24" name="正方形/長方形 23"/>
          <p:cNvSpPr/>
          <p:nvPr/>
        </p:nvSpPr>
        <p:spPr>
          <a:xfrm>
            <a:off x="-36512" y="6115468"/>
            <a:ext cx="9180512" cy="707886"/>
          </a:xfrm>
          <a:prstGeom prst="rect">
            <a:avLst/>
          </a:prstGeom>
          <a:noFill/>
        </p:spPr>
        <p:txBody>
          <a:bodyPr wrap="square" lIns="91440" tIns="45720" rIns="91440" bIns="45720">
            <a:spAutoFit/>
          </a:bodyPr>
          <a:lstStyle/>
          <a:p>
            <a:r>
              <a:rPr lang="ja-JP" altLang="en-US" sz="2000" b="1" dirty="0">
                <a:ln w="17780" cmpd="sng">
                  <a:noFill/>
                  <a:prstDash val="solid"/>
                  <a:miter lim="800000"/>
                </a:ln>
                <a:latin typeface="Century Schoolbook" pitchFamily="18" charset="0"/>
                <a:ea typeface="ＭＳ ゴシック" pitchFamily="49" charset="-128"/>
              </a:rPr>
              <a:t>④思う・分かる・気づく・知るなどの認識動詞の目的語として間接疑問文が使</a:t>
            </a:r>
            <a:endParaRPr lang="en-US" altLang="ja-JP" sz="2000" b="1" dirty="0">
              <a:ln w="17780" cmpd="sng">
                <a:noFill/>
                <a:prstDash val="solid"/>
                <a:miter lim="800000"/>
              </a:ln>
              <a:latin typeface="Century Schoolbook" pitchFamily="18" charset="0"/>
              <a:ea typeface="ＭＳ ゴシック" pitchFamily="49" charset="-128"/>
            </a:endParaRPr>
          </a:p>
          <a:p>
            <a:r>
              <a:rPr lang="ja-JP" altLang="en-US" sz="2000" b="1" dirty="0">
                <a:ln w="17780" cmpd="sng">
                  <a:noFill/>
                  <a:prstDash val="solid"/>
                  <a:miter lim="800000"/>
                </a:ln>
                <a:latin typeface="Century Schoolbook" pitchFamily="18" charset="0"/>
                <a:ea typeface="ＭＳ ゴシック" pitchFamily="49" charset="-128"/>
              </a:rPr>
              <a:t>　われることが多いです。</a:t>
            </a:r>
            <a:endParaRPr lang="en-US" altLang="ja-JP" sz="2000" b="1" dirty="0">
              <a:ln w="17780" cmpd="sng">
                <a:noFill/>
                <a:prstDash val="solid"/>
                <a:miter lim="800000"/>
              </a:ln>
              <a:latin typeface="Century Schoolbook" pitchFamily="18" charset="0"/>
              <a:ea typeface="ＭＳ ゴシック" pitchFamily="49" charset="-128"/>
            </a:endParaRPr>
          </a:p>
        </p:txBody>
      </p:sp>
      <p:sp>
        <p:nvSpPr>
          <p:cNvPr id="27" name="正方形/長方形 26"/>
          <p:cNvSpPr/>
          <p:nvPr/>
        </p:nvSpPr>
        <p:spPr>
          <a:xfrm>
            <a:off x="-227437" y="3528393"/>
            <a:ext cx="1656184" cy="584775"/>
          </a:xfrm>
          <a:prstGeom prst="rect">
            <a:avLst/>
          </a:prstGeom>
          <a:noFill/>
        </p:spPr>
        <p:txBody>
          <a:bodyPr wrap="square" lIns="91440" tIns="45720" rIns="91440" bIns="45720">
            <a:spAutoFit/>
          </a:bodyPr>
          <a:lstStyle/>
          <a:p>
            <a:pPr algn="ctr"/>
            <a:r>
              <a:rPr lang="en-US" altLang="ja-JP" sz="3200" b="1" dirty="0">
                <a:ln w="17780" cmpd="sng">
                  <a:noFill/>
                  <a:prstDash val="solid"/>
                  <a:miter lim="800000"/>
                </a:ln>
                <a:latin typeface="Century Schoolbook" pitchFamily="18" charset="0"/>
                <a:ea typeface="ＭＳ ゴシック" pitchFamily="49" charset="-128"/>
              </a:rPr>
              <a:t>Point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28" name="正方形/長方形 27"/>
          <p:cNvSpPr/>
          <p:nvPr/>
        </p:nvSpPr>
        <p:spPr>
          <a:xfrm>
            <a:off x="-82630" y="4797"/>
            <a:ext cx="3198020" cy="584775"/>
          </a:xfrm>
          <a:prstGeom prst="rect">
            <a:avLst/>
          </a:prstGeom>
          <a:noFill/>
        </p:spPr>
        <p:txBody>
          <a:bodyPr wrap="square" lIns="91440" tIns="45720" rIns="91440" bIns="45720">
            <a:spAutoFit/>
          </a:bodyPr>
          <a:lstStyle/>
          <a:p>
            <a:pPr algn="ctr"/>
            <a:r>
              <a:rPr lang="en-US" altLang="ja-JP" sz="3200" b="1" dirty="0">
                <a:ln w="17780" cmpd="sng">
                  <a:noFill/>
                  <a:prstDash val="solid"/>
                  <a:miter lim="800000"/>
                </a:ln>
                <a:latin typeface="Century Schoolbook" pitchFamily="18" charset="0"/>
                <a:ea typeface="ＭＳ ゴシック" pitchFamily="49" charset="-128"/>
              </a:rPr>
              <a:t>SV+</a:t>
            </a:r>
            <a:r>
              <a:rPr lang="ja-JP" altLang="en-US" sz="3200" b="1" dirty="0">
                <a:ln w="17780" cmpd="sng">
                  <a:noFill/>
                  <a:prstDash val="solid"/>
                  <a:miter lim="800000"/>
                </a:ln>
                <a:latin typeface="Century Schoolbook" pitchFamily="18" charset="0"/>
                <a:ea typeface="ＭＳ ゴシック" pitchFamily="49" charset="-128"/>
              </a:rPr>
              <a:t>間接疑問文</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33" name="正方形/長方形 32"/>
          <p:cNvSpPr/>
          <p:nvPr/>
        </p:nvSpPr>
        <p:spPr>
          <a:xfrm>
            <a:off x="7020272" y="4716050"/>
            <a:ext cx="1656184" cy="360040"/>
          </a:xfrm>
          <a:prstGeom prst="rect">
            <a:avLst/>
          </a:prstGeom>
          <a:solidFill>
            <a:srgbClr val="FF0066">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92070" y="4674707"/>
            <a:ext cx="9363106" cy="769441"/>
          </a:xfrm>
          <a:prstGeom prst="rect">
            <a:avLst/>
          </a:prstGeom>
          <a:noFill/>
        </p:spPr>
        <p:txBody>
          <a:bodyPr wrap="square" lIns="91440" tIns="45720" rIns="91440" bIns="45720">
            <a:spAutoFit/>
          </a:bodyPr>
          <a:lstStyle/>
          <a:p>
            <a:r>
              <a:rPr lang="ja-JP" altLang="en-US" sz="2200" b="1" dirty="0">
                <a:ln w="17780" cmpd="sng">
                  <a:noFill/>
                  <a:prstDash val="solid"/>
                  <a:miter lim="800000"/>
                </a:ln>
                <a:latin typeface="Century Schoolbook" pitchFamily="18" charset="0"/>
                <a:ea typeface="ＭＳ ゴシック" pitchFamily="49" charset="-128"/>
              </a:rPr>
              <a:t>②文章全体としては疑問文ではないので、間接疑問文の疑問詞の後ろは、</a:t>
            </a:r>
            <a:endParaRPr lang="en-US" altLang="ja-JP" sz="2200" b="1" dirty="0">
              <a:ln w="17780" cmpd="sng">
                <a:noFill/>
                <a:prstDash val="solid"/>
                <a:miter lim="800000"/>
              </a:ln>
              <a:latin typeface="Century Schoolbook" pitchFamily="18" charset="0"/>
              <a:ea typeface="ＭＳ ゴシック" pitchFamily="49" charset="-128"/>
            </a:endParaRPr>
          </a:p>
          <a:p>
            <a:r>
              <a:rPr lang="ja-JP" altLang="en-US" sz="2200" b="1" dirty="0">
                <a:ln w="17780" cmpd="sng">
                  <a:noFill/>
                  <a:prstDash val="solid"/>
                  <a:miter lim="800000"/>
                </a:ln>
                <a:latin typeface="Century Schoolbook" pitchFamily="18" charset="0"/>
                <a:ea typeface="ＭＳ ゴシック" pitchFamily="49" charset="-128"/>
              </a:rPr>
              <a:t>　通常の文となり、語順などの変化はしません。</a:t>
            </a:r>
            <a:endParaRPr lang="en-US" altLang="ja-JP" sz="2200" b="1" dirty="0">
              <a:ln w="17780" cmpd="sng">
                <a:noFill/>
                <a:prstDash val="solid"/>
                <a:miter lim="800000"/>
              </a:ln>
              <a:latin typeface="Century Schoolbook" pitchFamily="18" charset="0"/>
              <a:ea typeface="ＭＳ ゴシック" pitchFamily="49" charset="-128"/>
            </a:endParaRPr>
          </a:p>
        </p:txBody>
      </p:sp>
      <p:sp>
        <p:nvSpPr>
          <p:cNvPr id="30" name="正方形/長方形 29"/>
          <p:cNvSpPr/>
          <p:nvPr/>
        </p:nvSpPr>
        <p:spPr>
          <a:xfrm>
            <a:off x="-92070" y="5394821"/>
            <a:ext cx="9460213" cy="769441"/>
          </a:xfrm>
          <a:prstGeom prst="rect">
            <a:avLst/>
          </a:prstGeom>
          <a:noFill/>
        </p:spPr>
        <p:txBody>
          <a:bodyPr wrap="square" lIns="91440" tIns="45720" rIns="91440" bIns="45720">
            <a:spAutoFit/>
          </a:bodyPr>
          <a:lstStyle/>
          <a:p>
            <a:r>
              <a:rPr lang="ja-JP" altLang="en-US" sz="2200" b="1" dirty="0">
                <a:ln w="17780" cmpd="sng">
                  <a:noFill/>
                  <a:prstDash val="solid"/>
                  <a:miter lim="800000"/>
                </a:ln>
                <a:latin typeface="Century Schoolbook" pitchFamily="18" charset="0"/>
                <a:ea typeface="ＭＳ ゴシック" pitchFamily="49" charset="-128"/>
              </a:rPr>
              <a:t>③</a:t>
            </a:r>
            <a:r>
              <a:rPr lang="en-US" altLang="ja-JP" sz="2200" b="1" dirty="0">
                <a:ln w="17780" cmpd="sng">
                  <a:noFill/>
                  <a:prstDash val="solid"/>
                  <a:miter lim="800000"/>
                </a:ln>
                <a:latin typeface="Century Schoolbook" pitchFamily="18" charset="0"/>
                <a:ea typeface="ＭＳ ゴシック" pitchFamily="49" charset="-128"/>
              </a:rPr>
              <a:t>Yes/No</a:t>
            </a:r>
            <a:r>
              <a:rPr lang="ja-JP" altLang="en-US" sz="2200" b="1" dirty="0">
                <a:ln w="17780" cmpd="sng">
                  <a:noFill/>
                  <a:prstDash val="solid"/>
                  <a:miter lim="800000"/>
                </a:ln>
                <a:latin typeface="Century Schoolbook" pitchFamily="18" charset="0"/>
                <a:ea typeface="ＭＳ ゴシック" pitchFamily="49" charset="-128"/>
              </a:rPr>
              <a:t>をたずねる疑問文にしたときには、間接疑問文のことを相手に</a:t>
            </a:r>
            <a:endParaRPr lang="en-US" altLang="ja-JP" sz="2200" b="1" dirty="0">
              <a:ln w="17780" cmpd="sng">
                <a:noFill/>
                <a:prstDash val="solid"/>
                <a:miter lim="800000"/>
              </a:ln>
              <a:latin typeface="Century Schoolbook" pitchFamily="18" charset="0"/>
              <a:ea typeface="ＭＳ ゴシック" pitchFamily="49" charset="-128"/>
            </a:endParaRPr>
          </a:p>
          <a:p>
            <a:r>
              <a:rPr lang="ja-JP" altLang="en-US" sz="2200" b="1" dirty="0">
                <a:ln w="17780" cmpd="sng">
                  <a:noFill/>
                  <a:prstDash val="solid"/>
                  <a:miter lim="800000"/>
                </a:ln>
                <a:latin typeface="Century Schoolbook" pitchFamily="18" charset="0"/>
                <a:ea typeface="ＭＳ ゴシック" pitchFamily="49" charset="-128"/>
              </a:rPr>
              <a:t>　間接的にたずねることになります。</a:t>
            </a:r>
            <a:endParaRPr lang="en-US" altLang="ja-JP" sz="2200" b="1" dirty="0">
              <a:ln w="17780" cmpd="sng">
                <a:noFill/>
                <a:prstDash val="solid"/>
                <a:miter lim="800000"/>
              </a:ln>
              <a:latin typeface="Century Schoolbook" pitchFamily="18" charset="0"/>
              <a:ea typeface="ＭＳ ゴシック" pitchFamily="49" charset="-128"/>
            </a:endParaRPr>
          </a:p>
        </p:txBody>
      </p:sp>
      <p:sp>
        <p:nvSpPr>
          <p:cNvPr id="19" name="正方形/長方形 18"/>
          <p:cNvSpPr/>
          <p:nvPr/>
        </p:nvSpPr>
        <p:spPr>
          <a:xfrm>
            <a:off x="5716062" y="692696"/>
            <a:ext cx="2943944" cy="646331"/>
          </a:xfrm>
          <a:prstGeom prst="rect">
            <a:avLst/>
          </a:prstGeom>
          <a:solidFill>
            <a:schemeClr val="bg1"/>
          </a:solid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the station</a:t>
            </a:r>
            <a:endParaRPr lang="ja-JP" altLang="en-US" sz="3600" b="1" cap="none" spc="0" dirty="0">
              <a:ln w="17780" cmpd="sng">
                <a:solidFill>
                  <a:srgbClr val="C00000"/>
                </a:solidFill>
                <a:prstDash val="solid"/>
                <a:miter lim="800000"/>
              </a:ln>
              <a:solidFill>
                <a:srgbClr val="FFC000"/>
              </a:solidFill>
              <a:latin typeface="Century Schoolbook" pitchFamily="18" charset="0"/>
              <a:ea typeface="ＭＳ ゴシック" pitchFamily="49" charset="-128"/>
            </a:endParaRPr>
          </a:p>
        </p:txBody>
      </p:sp>
      <p:sp>
        <p:nvSpPr>
          <p:cNvPr id="22" name="正方形/長方形 21"/>
          <p:cNvSpPr/>
          <p:nvPr/>
        </p:nvSpPr>
        <p:spPr>
          <a:xfrm>
            <a:off x="5131614" y="694437"/>
            <a:ext cx="631304" cy="646331"/>
          </a:xfrm>
          <a:prstGeom prst="rect">
            <a:avLst/>
          </a:prstGeom>
          <a:solidFill>
            <a:schemeClr val="bg1"/>
          </a:solidFill>
        </p:spPr>
        <p:txBody>
          <a:bodyPr wrap="square" lIns="91440" tIns="45720" rIns="91440" bIns="45720">
            <a:spAutoFit/>
          </a:bodyPr>
          <a:lstStyle/>
          <a:p>
            <a:r>
              <a:rPr lang="en-US" altLang="ja-JP" sz="3600" b="1" dirty="0">
                <a:ln w="17780" cmpd="sng">
                  <a:noFill/>
                  <a:prstDash val="solid"/>
                  <a:miter lim="800000"/>
                </a:ln>
                <a:solidFill>
                  <a:srgbClr val="FF0000"/>
                </a:solidFill>
                <a:latin typeface="Century Schoolbook" pitchFamily="18" charset="0"/>
                <a:ea typeface="ＭＳ ゴシック" pitchFamily="49" charset="-128"/>
              </a:rPr>
              <a:t>is</a:t>
            </a:r>
            <a:endParaRPr lang="ja-JP" altLang="en-US" sz="3600" b="1" cap="none" spc="0" dirty="0">
              <a:ln w="17780" cmpd="sng">
                <a:noFill/>
                <a:prstDash val="solid"/>
                <a:miter lim="800000"/>
              </a:ln>
              <a:solidFill>
                <a:srgbClr val="FF0000"/>
              </a:solidFill>
              <a:latin typeface="Century Schoolbook" pitchFamily="18" charset="0"/>
              <a:ea typeface="ＭＳ ゴシック" pitchFamily="49" charset="-128"/>
            </a:endParaRPr>
          </a:p>
        </p:txBody>
      </p:sp>
      <p:sp>
        <p:nvSpPr>
          <p:cNvPr id="21" name="下矢印 20"/>
          <p:cNvSpPr/>
          <p:nvPr/>
        </p:nvSpPr>
        <p:spPr>
          <a:xfrm>
            <a:off x="5851694" y="1268760"/>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5165904" y="2226424"/>
            <a:ext cx="3240360" cy="504056"/>
          </a:xfrm>
          <a:prstGeom prst="rect">
            <a:avLst/>
          </a:prstGeom>
          <a:solidFill>
            <a:srgbClr val="FF0066">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5093896" y="2852740"/>
            <a:ext cx="3312368" cy="504056"/>
          </a:xfrm>
          <a:prstGeom prst="rect">
            <a:avLst/>
          </a:prstGeom>
          <a:solidFill>
            <a:srgbClr val="FF0066">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63039" y="2809820"/>
            <a:ext cx="9449007" cy="646331"/>
          </a:xfrm>
          <a:prstGeom prst="rect">
            <a:avLst/>
          </a:prstGeom>
          <a:noFill/>
        </p:spPr>
        <p:txBody>
          <a:bodyPr wrap="square" lIns="91440" tIns="45720" rIns="91440" bIns="45720">
            <a:spAutoFit/>
          </a:bodyPr>
          <a:lstStyle/>
          <a:p>
            <a:r>
              <a:rPr lang="en-US" altLang="ja-JP" sz="3600" b="1" cap="none" spc="0" dirty="0">
                <a:ln w="17780" cmpd="sng">
                  <a:noFill/>
                  <a:prstDash val="solid"/>
                  <a:miter lim="800000"/>
                </a:ln>
                <a:latin typeface="Century Schoolbook" pitchFamily="18" charset="0"/>
                <a:ea typeface="ＭＳ ゴシック" pitchFamily="49" charset="-128"/>
              </a:rPr>
              <a:t>Do you know</a:t>
            </a:r>
            <a:r>
              <a:rPr lang="ja-JP" altLang="en-US" sz="3600" b="1" cap="none" spc="0" dirty="0">
                <a:ln w="17780" cmpd="sng">
                  <a:noFill/>
                  <a:prstDash val="solid"/>
                  <a:miter lim="800000"/>
                </a:ln>
                <a:latin typeface="Century Schoolbook" pitchFamily="18" charset="0"/>
                <a:ea typeface="ＭＳ ゴシック" pitchFamily="49" charset="-128"/>
              </a:rPr>
              <a:t>＜</a:t>
            </a:r>
            <a:r>
              <a:rPr lang="en-US" altLang="ja-JP" sz="3600" b="1" cap="none" spc="0" dirty="0">
                <a:ln w="17780" cmpd="sng">
                  <a:noFill/>
                  <a:prstDash val="solid"/>
                  <a:miter lim="800000"/>
                </a:ln>
                <a:solidFill>
                  <a:srgbClr val="00B0F0"/>
                </a:solidFill>
                <a:latin typeface="Century Schoolbook" pitchFamily="18" charset="0"/>
                <a:ea typeface="ＭＳ ゴシック" pitchFamily="49" charset="-128"/>
              </a:rPr>
              <a:t>where</a:t>
            </a:r>
            <a:r>
              <a:rPr lang="en-US" altLang="ja-JP" sz="3600" b="1" cap="none" spc="0" dirty="0">
                <a:ln w="17780" cmpd="sng">
                  <a:noFill/>
                  <a:prstDash val="solid"/>
                  <a:miter lim="800000"/>
                </a:ln>
                <a:latin typeface="Century Schoolbook" pitchFamily="18" charset="0"/>
                <a:ea typeface="ＭＳ ゴシック" pitchFamily="49" charset="-128"/>
              </a:rPr>
              <a:t> the station</a:t>
            </a:r>
            <a:r>
              <a:rPr lang="en-US" altLang="ja-JP" sz="3600" b="1" cap="none" spc="0" dirty="0">
                <a:ln w="17780" cmpd="sng">
                  <a:solidFill>
                    <a:srgbClr val="C00000"/>
                  </a:solidFill>
                  <a:prstDash val="solid"/>
                  <a:miter lim="800000"/>
                </a:ln>
                <a:solidFill>
                  <a:srgbClr val="FFC000"/>
                </a:solidFill>
                <a:latin typeface="Century Schoolbook" pitchFamily="18" charset="0"/>
                <a:ea typeface="ＭＳ ゴシック" pitchFamily="49" charset="-128"/>
              </a:rPr>
              <a:t> </a:t>
            </a:r>
            <a:r>
              <a:rPr lang="en-US" altLang="ja-JP" sz="3600" b="1" cap="none" spc="0" dirty="0">
                <a:ln w="17780" cmpd="sng">
                  <a:noFill/>
                  <a:prstDash val="solid"/>
                  <a:miter lim="800000"/>
                </a:ln>
                <a:solidFill>
                  <a:srgbClr val="FF0000"/>
                </a:solidFill>
                <a:latin typeface="Century Schoolbook" pitchFamily="18" charset="0"/>
                <a:ea typeface="ＭＳ ゴシック" pitchFamily="49" charset="-128"/>
              </a:rPr>
              <a:t>is </a:t>
            </a:r>
            <a:r>
              <a:rPr lang="ja-JP" altLang="en-US" sz="3600" b="1" cap="none" spc="0" dirty="0">
                <a:ln w="17780" cmpd="sng">
                  <a:noFill/>
                  <a:prstDash val="solid"/>
                  <a:miter lim="800000"/>
                </a:ln>
                <a:latin typeface="Century Schoolbook" pitchFamily="18" charset="0"/>
                <a:ea typeface="ＭＳ ゴシック" pitchFamily="49" charset="-128"/>
              </a:rPr>
              <a:t>＞</a:t>
            </a:r>
            <a:r>
              <a:rPr lang="en-US" altLang="ja-JP" sz="3600" b="1" cap="none" spc="0" dirty="0">
                <a:ln w="17780" cmpd="sng">
                  <a:noFill/>
                  <a:prstDash val="solid"/>
                  <a:miter lim="800000"/>
                </a:ln>
                <a:latin typeface="Century Schoolbook" pitchFamily="18" charset="0"/>
                <a:ea typeface="ＭＳ ゴシック" pitchFamily="49" charset="-128"/>
              </a:rPr>
              <a:t>?</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305505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lt">
                                    <p:tmPct val="0"/>
                                  </p:iterate>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grpId="1" nodeType="clickEffect">
                                  <p:stCondLst>
                                    <p:cond delay="0"/>
                                  </p:stCondLst>
                                  <p:childTnLst>
                                    <p:animMotion origin="layout" path="M -1.66667E-6 -2.22222E-6 L 0.00035 0.09514 " pathEditMode="relative" rAng="0" ptsTypes="AA">
                                      <p:cBhvr>
                                        <p:cTn id="24" dur="2000" fill="hold"/>
                                        <p:tgtEl>
                                          <p:spTgt spid="11"/>
                                        </p:tgtEl>
                                        <p:attrNameLst>
                                          <p:attrName>ppt_x</p:attrName>
                                          <p:attrName>ppt_y</p:attrName>
                                        </p:attrNameLst>
                                      </p:cBhvr>
                                      <p:rCtr x="17" y="4745"/>
                                    </p:animMotion>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1" nodeType="clickEffect">
                                  <p:stCondLst>
                                    <p:cond delay="0"/>
                                  </p:stCondLst>
                                  <p:childTnLst>
                                    <p:animMotion origin="layout" path="M 0.00035 0.00069 L -0.06736 0.20463 " pathEditMode="relative" rAng="0" ptsTypes="AA">
                                      <p:cBhvr>
                                        <p:cTn id="39" dur="2000" fill="hold"/>
                                        <p:tgtEl>
                                          <p:spTgt spid="19"/>
                                        </p:tgtEl>
                                        <p:attrNameLst>
                                          <p:attrName>ppt_x</p:attrName>
                                          <p:attrName>ppt_y</p:attrName>
                                        </p:attrNameLst>
                                      </p:cBhvr>
                                      <p:rCtr x="-3385" y="10185"/>
                                    </p:animMotion>
                                  </p:childTnLst>
                                </p:cTn>
                              </p:par>
                              <p:par>
                                <p:cTn id="40" presetID="42" presetClass="path" presetSubtype="0" accel="50000" decel="50000" fill="hold" grpId="1" nodeType="withEffect">
                                  <p:stCondLst>
                                    <p:cond delay="0"/>
                                  </p:stCondLst>
                                  <p:childTnLst>
                                    <p:animMotion origin="layout" path="M 0.00035 0.00069 L 0.28837 0.20463 " pathEditMode="relative" rAng="0" ptsTypes="AA">
                                      <p:cBhvr>
                                        <p:cTn id="41" dur="2000" fill="hold"/>
                                        <p:tgtEl>
                                          <p:spTgt spid="22"/>
                                        </p:tgtEl>
                                        <p:attrNameLst>
                                          <p:attrName>ppt_x</p:attrName>
                                          <p:attrName>ppt_y</p:attrName>
                                        </p:attrNameLst>
                                      </p:cBhvr>
                                      <p:rCtr x="14392" y="10185"/>
                                    </p:animMotion>
                                  </p:childTnLst>
                                </p:cTn>
                              </p:par>
                              <p:par>
                                <p:cTn id="42" presetID="42" presetClass="path" presetSubtype="0" accel="50000" decel="50000" fill="hold" grpId="1" nodeType="withEffect">
                                  <p:stCondLst>
                                    <p:cond delay="0"/>
                                  </p:stCondLst>
                                  <p:childTnLst>
                                    <p:animMotion origin="layout" path="M 0.00035 0.00069 L 0.00017 0.20486 " pathEditMode="relative" rAng="0" ptsTypes="AA">
                                      <p:cBhvr>
                                        <p:cTn id="43" dur="2000" fill="hold"/>
                                        <p:tgtEl>
                                          <p:spTgt spid="20"/>
                                        </p:tgtEl>
                                        <p:attrNameLst>
                                          <p:attrName>ppt_x</p:attrName>
                                          <p:attrName>ppt_y</p:attrName>
                                        </p:attrNameLst>
                                      </p:cBhvr>
                                      <p:rCtr x="-17" y="10208"/>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iterate type="lt">
                                    <p:tmPct val="0"/>
                                  </p:iterate>
                                  <p:childTnLst>
                                    <p:set>
                                      <p:cBhvr>
                                        <p:cTn id="52" dur="1" fill="hold">
                                          <p:stCondLst>
                                            <p:cond delay="0"/>
                                          </p:stCondLst>
                                        </p:cTn>
                                        <p:tgtEl>
                                          <p:spTgt spid="31">
                                            <p:txEl>
                                              <p:pRg st="0" end="0"/>
                                            </p:txEl>
                                          </p:spTgt>
                                        </p:tgtEl>
                                        <p:attrNameLst>
                                          <p:attrName>style.visibility</p:attrName>
                                        </p:attrNameLst>
                                      </p:cBhvr>
                                      <p:to>
                                        <p:strVal val="visible"/>
                                      </p:to>
                                    </p:set>
                                    <p:animEffect transition="in" filter="fade">
                                      <p:cBhvr>
                                        <p:cTn id="53" dur="500"/>
                                        <p:tgtEl>
                                          <p:spTgt spid="31">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500"/>
                                        <p:tgtEl>
                                          <p:spTgt spid="23"/>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animEffect transition="in" filter="fade">
                                      <p:cBhvr>
                                        <p:cTn id="83" dur="500"/>
                                        <p:tgtEl>
                                          <p:spTgt spid="32"/>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500"/>
                                        <p:tgtEl>
                                          <p:spTgt spid="3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fade">
                                      <p:cBhvr>
                                        <p:cTn id="93" dur="500"/>
                                        <p:tgtEl>
                                          <p:spTgt spid="24"/>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fade">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animBg="1"/>
      <p:bldP spid="18" grpId="0" build="allAtOnce"/>
      <p:bldP spid="11" grpId="0"/>
      <p:bldP spid="11" grpId="1"/>
      <p:bldP spid="20" grpId="0" animBg="1"/>
      <p:bldP spid="20" grpId="1" animBg="1"/>
      <p:bldP spid="10" grpId="0"/>
      <p:bldP spid="24" grpId="0"/>
      <p:bldP spid="27" grpId="0"/>
      <p:bldP spid="33" grpId="0" animBg="1"/>
      <p:bldP spid="29" grpId="0"/>
      <p:bldP spid="30" grpId="0"/>
      <p:bldP spid="19" grpId="0" animBg="1"/>
      <p:bldP spid="19" grpId="1" animBg="1"/>
      <p:bldP spid="22" grpId="0" animBg="1"/>
      <p:bldP spid="22" grpId="1" animBg="1"/>
      <p:bldP spid="21" grpId="0" animBg="1"/>
      <p:bldP spid="23" grpId="0" animBg="1"/>
      <p:bldP spid="32" grpId="0" animBg="1"/>
      <p:bldP spid="31"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7504" y="2130425"/>
            <a:ext cx="8928992" cy="1470025"/>
          </a:xfrm>
        </p:spPr>
        <p:txBody>
          <a:bodyPr>
            <a:noAutofit/>
          </a:bodyPr>
          <a:lstStyle/>
          <a:p>
            <a:pPr algn="ctr"/>
            <a:r>
              <a:rPr lang="en-US" altLang="ja-JP" sz="9600" b="1" dirty="0">
                <a:latin typeface="Century Schoolbook" panose="02040604050505020304" pitchFamily="18" charset="0"/>
                <a:ea typeface="游ゴシック" panose="020B0400000000000000" pitchFamily="50" charset="-128"/>
              </a:rPr>
              <a:t>SV+</a:t>
            </a:r>
            <a:r>
              <a:rPr lang="ja-JP" altLang="en-US" sz="9600" b="1" dirty="0">
                <a:latin typeface="Century Schoolbook" panose="02040604050505020304" pitchFamily="18" charset="0"/>
                <a:ea typeface="游ゴシック" panose="020B0400000000000000" pitchFamily="50" charset="-128"/>
              </a:rPr>
              <a:t>間接疑問文</a:t>
            </a:r>
            <a:endParaRPr kumimoji="1" lang="ja-JP" altLang="en-US" sz="6600" b="1" dirty="0">
              <a:latin typeface="+mj-ea"/>
            </a:endParaRPr>
          </a:p>
        </p:txBody>
      </p:sp>
      <p:sp>
        <p:nvSpPr>
          <p:cNvPr id="3" name="サブタイトル 2"/>
          <p:cNvSpPr>
            <a:spLocks noGrp="1"/>
          </p:cNvSpPr>
          <p:nvPr>
            <p:ph type="subTitle" idx="1"/>
          </p:nvPr>
        </p:nvSpPr>
        <p:spPr/>
        <p:txBody>
          <a:bodyPr/>
          <a:lstStyle/>
          <a:p>
            <a:r>
              <a:rPr lang="ja-JP" altLang="en-US" dirty="0"/>
              <a:t>語順について</a:t>
            </a:r>
            <a:endParaRPr kumimoji="1" lang="ja-JP" altLang="en-US" dirty="0"/>
          </a:p>
        </p:txBody>
      </p:sp>
    </p:spTree>
    <p:extLst>
      <p:ext uri="{BB962C8B-B14F-4D97-AF65-F5344CB8AC3E}">
        <p14:creationId xmlns:p14="http://schemas.microsoft.com/office/powerpoint/2010/main" val="2628544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Autofit/>
          </a:bodyPr>
          <a:lstStyle/>
          <a:p>
            <a:pPr algn="ctr"/>
            <a:r>
              <a:rPr lang="en-US" altLang="ja-JP" sz="11500" dirty="0">
                <a:latin typeface="Century Schoolbook" panose="02040604050505020304" pitchFamily="18" charset="0"/>
                <a:ea typeface="游ゴシック" panose="020B0400000000000000" pitchFamily="50" charset="-128"/>
              </a:rPr>
              <a:t>Are</a:t>
            </a:r>
            <a:r>
              <a:rPr lang="ja-JP" altLang="en-US" sz="7200" dirty="0">
                <a:latin typeface="+mj-ea"/>
              </a:rPr>
              <a:t>の疑問文</a:t>
            </a:r>
            <a:endParaRPr kumimoji="1" lang="ja-JP" altLang="en-US" sz="7200" dirty="0">
              <a:latin typeface="+mj-ea"/>
            </a:endParaRPr>
          </a:p>
        </p:txBody>
      </p:sp>
      <p:sp>
        <p:nvSpPr>
          <p:cNvPr id="3" name="サブタイトル 2"/>
          <p:cNvSpPr>
            <a:spLocks noGrp="1"/>
          </p:cNvSpPr>
          <p:nvPr>
            <p:ph type="subTitle" idx="1"/>
          </p:nvPr>
        </p:nvSpPr>
        <p:spPr/>
        <p:txBody>
          <a:bodyPr/>
          <a:lstStyle/>
          <a:p>
            <a:endParaRPr kumimoji="1" lang="ja-JP"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部屋 が含まれている画像&#10;&#10;自動的に生成された説明">
            <a:extLst>
              <a:ext uri="{FF2B5EF4-FFF2-40B4-BE49-F238E27FC236}">
                <a16:creationId xmlns:a16="http://schemas.microsoft.com/office/drawing/2014/main" id="{11C99BE1-EF8D-4EF8-AD1D-0CA5DC44B4AF}"/>
              </a:ext>
            </a:extLst>
          </p:cNvPr>
          <p:cNvPicPr>
            <a:picLocks noChangeAspect="1"/>
          </p:cNvPicPr>
          <p:nvPr/>
        </p:nvPicPr>
        <p:blipFill rotWithShape="1">
          <a:blip r:embed="rId2">
            <a:extLst>
              <a:ext uri="{28A0092B-C50C-407E-A947-70E740481C1C}">
                <a14:useLocalDpi xmlns:a14="http://schemas.microsoft.com/office/drawing/2010/main" val="0"/>
              </a:ext>
            </a:extLst>
          </a:blip>
          <a:srcRect l="50000" t="33296" r="25588" b="35522"/>
          <a:stretch/>
        </p:blipFill>
        <p:spPr>
          <a:xfrm>
            <a:off x="1835696" y="980728"/>
            <a:ext cx="5256585" cy="4747885"/>
          </a:xfrm>
          <a:prstGeom prst="rect">
            <a:avLst/>
          </a:prstGeom>
        </p:spPr>
      </p:pic>
    </p:spTree>
    <p:extLst>
      <p:ext uri="{BB962C8B-B14F-4D97-AF65-F5344CB8AC3E}">
        <p14:creationId xmlns:p14="http://schemas.microsoft.com/office/powerpoint/2010/main" val="1574359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飛ぶ, 鳥, ブルー, 大きい が含まれている画像&#10;&#10;自動的に生成された説明">
            <a:extLst>
              <a:ext uri="{FF2B5EF4-FFF2-40B4-BE49-F238E27FC236}">
                <a16:creationId xmlns:a16="http://schemas.microsoft.com/office/drawing/2014/main" id="{4995ECDA-C9A1-4FF3-B4FE-2049F9EE27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36" y="-65277"/>
            <a:ext cx="9793088" cy="6923277"/>
          </a:xfrm>
          <a:prstGeom prst="rect">
            <a:avLst/>
          </a:prstGeom>
        </p:spPr>
      </p:pic>
      <p:pic>
        <p:nvPicPr>
          <p:cNvPr id="6" name="図 5" descr="人形, おもちゃ, シャツ が含まれている画像&#10;&#10;自動的に生成された説明">
            <a:extLst>
              <a:ext uri="{FF2B5EF4-FFF2-40B4-BE49-F238E27FC236}">
                <a16:creationId xmlns:a16="http://schemas.microsoft.com/office/drawing/2014/main" id="{BAE336B9-5B2C-4CE2-B760-52DCE6FFF92C}"/>
              </a:ext>
            </a:extLst>
          </p:cNvPr>
          <p:cNvPicPr>
            <a:picLocks noChangeAspect="1"/>
          </p:cNvPicPr>
          <p:nvPr/>
        </p:nvPicPr>
        <p:blipFill rotWithShape="1">
          <a:blip r:embed="rId4">
            <a:extLst>
              <a:ext uri="{28A0092B-C50C-407E-A947-70E740481C1C}">
                <a14:useLocalDpi xmlns:a14="http://schemas.microsoft.com/office/drawing/2010/main" val="0"/>
              </a:ext>
            </a:extLst>
          </a:blip>
          <a:srcRect r="59339" b="49806"/>
          <a:stretch/>
        </p:blipFill>
        <p:spPr>
          <a:xfrm>
            <a:off x="6860857" y="3339638"/>
            <a:ext cx="2283143" cy="3518362"/>
          </a:xfrm>
          <a:prstGeom prst="rect">
            <a:avLst/>
          </a:prstGeom>
        </p:spPr>
      </p:pic>
      <p:pic>
        <p:nvPicPr>
          <p:cNvPr id="8" name="図 7" descr="挿絵 が含まれている画像&#10;&#10;自動的に生成された説明">
            <a:extLst>
              <a:ext uri="{FF2B5EF4-FFF2-40B4-BE49-F238E27FC236}">
                <a16:creationId xmlns:a16="http://schemas.microsoft.com/office/drawing/2014/main" id="{D2046C80-D9E0-4857-8E58-7EAC119AB7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844" y="3429000"/>
            <a:ext cx="2907196" cy="3429000"/>
          </a:xfrm>
          <a:prstGeom prst="rect">
            <a:avLst/>
          </a:prstGeom>
        </p:spPr>
      </p:pic>
      <p:sp>
        <p:nvSpPr>
          <p:cNvPr id="9" name="吹き出し: 角を丸めた四角形 8">
            <a:extLst>
              <a:ext uri="{FF2B5EF4-FFF2-40B4-BE49-F238E27FC236}">
                <a16:creationId xmlns:a16="http://schemas.microsoft.com/office/drawing/2014/main" id="{F464C88E-C9BE-409C-A5AA-E40217CCD232}"/>
              </a:ext>
            </a:extLst>
          </p:cNvPr>
          <p:cNvSpPr/>
          <p:nvPr/>
        </p:nvSpPr>
        <p:spPr>
          <a:xfrm>
            <a:off x="1908825" y="1196752"/>
            <a:ext cx="4968552" cy="2142886"/>
          </a:xfrm>
          <a:prstGeom prst="wedgeRoundRectCallout">
            <a:avLst>
              <a:gd name="adj1" fmla="val -44087"/>
              <a:gd name="adj2" fmla="val 127099"/>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entury Schoolbook" panose="02040604050505020304" pitchFamily="18" charset="0"/>
            </a:endParaRPr>
          </a:p>
        </p:txBody>
      </p:sp>
      <p:sp>
        <p:nvSpPr>
          <p:cNvPr id="27" name="正方形/長方形 26">
            <a:extLst>
              <a:ext uri="{FF2B5EF4-FFF2-40B4-BE49-F238E27FC236}">
                <a16:creationId xmlns:a16="http://schemas.microsoft.com/office/drawing/2014/main" id="{D91414B6-CBE0-4782-A9DA-70C2B5B92370}"/>
              </a:ext>
            </a:extLst>
          </p:cNvPr>
          <p:cNvSpPr/>
          <p:nvPr/>
        </p:nvSpPr>
        <p:spPr>
          <a:xfrm>
            <a:off x="2123728" y="1314033"/>
            <a:ext cx="3063659" cy="923330"/>
          </a:xfrm>
          <a:prstGeom prst="rect">
            <a:avLst/>
          </a:prstGeom>
          <a:noFill/>
        </p:spPr>
        <p:txBody>
          <a:bodyPr wrap="none">
            <a:spAutoFit/>
          </a:bodyPr>
          <a:lstStyle/>
          <a:p>
            <a:pPr>
              <a:defRPr/>
            </a:pPr>
            <a:r>
              <a:rPr lang="en-US" altLang="ja-JP" sz="5400" b="1" dirty="0">
                <a:ln w="12700">
                  <a:noFill/>
                  <a:prstDash val="solid"/>
                </a:ln>
                <a:latin typeface="Century Schoolbook" panose="02040604050505020304" pitchFamily="18" charset="0"/>
              </a:rPr>
              <a:t>Hi, Ken.</a:t>
            </a:r>
            <a:endParaRPr lang="ja-JP" altLang="en-US" sz="5400" b="1" dirty="0">
              <a:ln w="12700">
                <a:noFill/>
                <a:prstDash val="solid"/>
              </a:ln>
              <a:latin typeface="Century Schoolbook" panose="02040604050505020304" pitchFamily="18" charset="0"/>
            </a:endParaRPr>
          </a:p>
        </p:txBody>
      </p:sp>
      <p:sp>
        <p:nvSpPr>
          <p:cNvPr id="28" name="正方形/長方形 27">
            <a:extLst>
              <a:ext uri="{FF2B5EF4-FFF2-40B4-BE49-F238E27FC236}">
                <a16:creationId xmlns:a16="http://schemas.microsoft.com/office/drawing/2014/main" id="{A10AFB84-2E76-42BF-9479-A07E594A0EA4}"/>
              </a:ext>
            </a:extLst>
          </p:cNvPr>
          <p:cNvSpPr/>
          <p:nvPr/>
        </p:nvSpPr>
        <p:spPr>
          <a:xfrm>
            <a:off x="2266623" y="2268195"/>
            <a:ext cx="4051109" cy="923330"/>
          </a:xfrm>
          <a:prstGeom prst="rect">
            <a:avLst/>
          </a:prstGeom>
          <a:noFill/>
        </p:spPr>
        <p:txBody>
          <a:bodyPr wrap="none">
            <a:spAutoFit/>
          </a:bodyPr>
          <a:lstStyle/>
          <a:p>
            <a:pPr>
              <a:defRPr/>
            </a:pPr>
            <a:r>
              <a:rPr lang="en-US" altLang="ja-JP" sz="5400" b="1" dirty="0">
                <a:ln w="12700">
                  <a:noFill/>
                  <a:prstDash val="solid"/>
                </a:ln>
                <a:latin typeface="Century Schoolbook" panose="02040604050505020304" pitchFamily="18" charset="0"/>
              </a:rPr>
              <a:t>What’s up?</a:t>
            </a:r>
            <a:endParaRPr lang="ja-JP" altLang="en-US" sz="5400" b="1" dirty="0">
              <a:ln w="12700">
                <a:noFill/>
                <a:prstDash val="solid"/>
              </a:ln>
              <a:latin typeface="Century Schoolbook" panose="02040604050505020304" pitchFamily="18" charset="0"/>
            </a:endParaRPr>
          </a:p>
        </p:txBody>
      </p:sp>
    </p:spTree>
    <p:extLst>
      <p:ext uri="{BB962C8B-B14F-4D97-AF65-F5344CB8AC3E}">
        <p14:creationId xmlns:p14="http://schemas.microsoft.com/office/powerpoint/2010/main" val="162429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部屋 が含まれている画像&#10;&#10;自動的に生成された説明">
            <a:extLst>
              <a:ext uri="{FF2B5EF4-FFF2-40B4-BE49-F238E27FC236}">
                <a16:creationId xmlns:a16="http://schemas.microsoft.com/office/drawing/2014/main" id="{11C99BE1-EF8D-4EF8-AD1D-0CA5DC44B4AF}"/>
              </a:ext>
            </a:extLst>
          </p:cNvPr>
          <p:cNvPicPr>
            <a:picLocks noChangeAspect="1"/>
          </p:cNvPicPr>
          <p:nvPr/>
        </p:nvPicPr>
        <p:blipFill rotWithShape="1">
          <a:blip r:embed="rId3">
            <a:extLst>
              <a:ext uri="{28A0092B-C50C-407E-A947-70E740481C1C}">
                <a14:useLocalDpi xmlns:a14="http://schemas.microsoft.com/office/drawing/2010/main" val="0"/>
              </a:ext>
            </a:extLst>
          </a:blip>
          <a:srcRect l="74243" t="34050" r="2347" b="34768"/>
          <a:stretch/>
        </p:blipFill>
        <p:spPr>
          <a:xfrm>
            <a:off x="2051720" y="908720"/>
            <a:ext cx="5040560" cy="4747885"/>
          </a:xfrm>
          <a:prstGeom prst="rect">
            <a:avLst/>
          </a:prstGeom>
        </p:spPr>
      </p:pic>
    </p:spTree>
    <p:extLst>
      <p:ext uri="{BB962C8B-B14F-4D97-AF65-F5344CB8AC3E}">
        <p14:creationId xmlns:p14="http://schemas.microsoft.com/office/powerpoint/2010/main" val="3459898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部屋 が含まれている画像&#10;&#10;自動的に生成された説明">
            <a:extLst>
              <a:ext uri="{FF2B5EF4-FFF2-40B4-BE49-F238E27FC236}">
                <a16:creationId xmlns:a16="http://schemas.microsoft.com/office/drawing/2014/main" id="{11C99BE1-EF8D-4EF8-AD1D-0CA5DC44B4AF}"/>
              </a:ext>
            </a:extLst>
          </p:cNvPr>
          <p:cNvPicPr>
            <a:picLocks noChangeAspect="1"/>
          </p:cNvPicPr>
          <p:nvPr/>
        </p:nvPicPr>
        <p:blipFill rotWithShape="1">
          <a:blip r:embed="rId2">
            <a:extLst>
              <a:ext uri="{28A0092B-C50C-407E-A947-70E740481C1C}">
                <a14:useLocalDpi xmlns:a14="http://schemas.microsoft.com/office/drawing/2010/main" val="0"/>
              </a:ext>
            </a:extLst>
          </a:blip>
          <a:srcRect l="669" t="65735" r="74919" b="3083"/>
          <a:stretch/>
        </p:blipFill>
        <p:spPr>
          <a:xfrm>
            <a:off x="1835696" y="980728"/>
            <a:ext cx="5256585" cy="4747885"/>
          </a:xfrm>
          <a:prstGeom prst="rect">
            <a:avLst/>
          </a:prstGeom>
        </p:spPr>
      </p:pic>
    </p:spTree>
    <p:extLst>
      <p:ext uri="{BB962C8B-B14F-4D97-AF65-F5344CB8AC3E}">
        <p14:creationId xmlns:p14="http://schemas.microsoft.com/office/powerpoint/2010/main" val="1912376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飛ぶ, 鳥, ブルー, 大きい が含まれている画像&#10;&#10;自動的に生成された説明">
            <a:extLst>
              <a:ext uri="{FF2B5EF4-FFF2-40B4-BE49-F238E27FC236}">
                <a16:creationId xmlns:a16="http://schemas.microsoft.com/office/drawing/2014/main" id="{4995ECDA-C9A1-4FF3-B4FE-2049F9EE27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36" y="-65277"/>
            <a:ext cx="9793088" cy="6923277"/>
          </a:xfrm>
          <a:prstGeom prst="rect">
            <a:avLst/>
          </a:prstGeom>
        </p:spPr>
      </p:pic>
      <p:pic>
        <p:nvPicPr>
          <p:cNvPr id="6" name="図 5" descr="人形, おもちゃ, シャツ が含まれている画像&#10;&#10;自動的に生成された説明">
            <a:extLst>
              <a:ext uri="{FF2B5EF4-FFF2-40B4-BE49-F238E27FC236}">
                <a16:creationId xmlns:a16="http://schemas.microsoft.com/office/drawing/2014/main" id="{BAE336B9-5B2C-4CE2-B760-52DCE6FFF92C}"/>
              </a:ext>
            </a:extLst>
          </p:cNvPr>
          <p:cNvPicPr>
            <a:picLocks noChangeAspect="1"/>
          </p:cNvPicPr>
          <p:nvPr/>
        </p:nvPicPr>
        <p:blipFill rotWithShape="1">
          <a:blip r:embed="rId4">
            <a:extLst>
              <a:ext uri="{28A0092B-C50C-407E-A947-70E740481C1C}">
                <a14:useLocalDpi xmlns:a14="http://schemas.microsoft.com/office/drawing/2010/main" val="0"/>
              </a:ext>
            </a:extLst>
          </a:blip>
          <a:srcRect l="40211" t="-1578" r="365" b="49272"/>
          <a:stretch/>
        </p:blipFill>
        <p:spPr>
          <a:xfrm>
            <a:off x="6228184" y="3191525"/>
            <a:ext cx="3336676" cy="3666475"/>
          </a:xfrm>
          <a:prstGeom prst="rect">
            <a:avLst/>
          </a:prstGeom>
        </p:spPr>
      </p:pic>
      <p:pic>
        <p:nvPicPr>
          <p:cNvPr id="8" name="図 7" descr="挿絵 が含まれている画像&#10;&#10;自動的に生成された説明">
            <a:extLst>
              <a:ext uri="{FF2B5EF4-FFF2-40B4-BE49-F238E27FC236}">
                <a16:creationId xmlns:a16="http://schemas.microsoft.com/office/drawing/2014/main" id="{D2046C80-D9E0-4857-8E58-7EAC119AB7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844" y="3429000"/>
            <a:ext cx="2907196" cy="3429000"/>
          </a:xfrm>
          <a:prstGeom prst="rect">
            <a:avLst/>
          </a:prstGeom>
        </p:spPr>
      </p:pic>
      <p:pic>
        <p:nvPicPr>
          <p:cNvPr id="3" name="図 2" descr="挿絵 が含まれている画像&#10;&#10;自動的に生成された説明">
            <a:extLst>
              <a:ext uri="{FF2B5EF4-FFF2-40B4-BE49-F238E27FC236}">
                <a16:creationId xmlns:a16="http://schemas.microsoft.com/office/drawing/2014/main" id="{2972A863-788A-49C1-BE53-F3C0A07508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536" y="3446240"/>
            <a:ext cx="2907196" cy="3429000"/>
          </a:xfrm>
          <a:prstGeom prst="rect">
            <a:avLst/>
          </a:prstGeom>
        </p:spPr>
      </p:pic>
      <p:pic>
        <p:nvPicPr>
          <p:cNvPr id="7" name="図 6" descr="挿絵 が含まれている画像&#10;&#10;自動的に生成された説明">
            <a:extLst>
              <a:ext uri="{FF2B5EF4-FFF2-40B4-BE49-F238E27FC236}">
                <a16:creationId xmlns:a16="http://schemas.microsoft.com/office/drawing/2014/main" id="{52FD9325-4656-4798-9B77-EB279AEA87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2536" y="3429000"/>
            <a:ext cx="2933335" cy="3459832"/>
          </a:xfrm>
          <a:prstGeom prst="rect">
            <a:avLst/>
          </a:prstGeom>
        </p:spPr>
      </p:pic>
      <p:sp>
        <p:nvSpPr>
          <p:cNvPr id="9" name="吹き出し: 角を丸めた四角形 8">
            <a:extLst>
              <a:ext uri="{FF2B5EF4-FFF2-40B4-BE49-F238E27FC236}">
                <a16:creationId xmlns:a16="http://schemas.microsoft.com/office/drawing/2014/main" id="{F464C88E-C9BE-409C-A5AA-E40217CCD232}"/>
              </a:ext>
            </a:extLst>
          </p:cNvPr>
          <p:cNvSpPr/>
          <p:nvPr/>
        </p:nvSpPr>
        <p:spPr>
          <a:xfrm>
            <a:off x="1908825" y="1196752"/>
            <a:ext cx="4968552" cy="2142886"/>
          </a:xfrm>
          <a:prstGeom prst="wedgeRoundRectCallout">
            <a:avLst>
              <a:gd name="adj1" fmla="val -44087"/>
              <a:gd name="adj2" fmla="val 127099"/>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entury Schoolbook" panose="02040604050505020304" pitchFamily="18" charset="0"/>
            </a:endParaRPr>
          </a:p>
        </p:txBody>
      </p:sp>
      <p:sp>
        <p:nvSpPr>
          <p:cNvPr id="27" name="正方形/長方形 26">
            <a:extLst>
              <a:ext uri="{FF2B5EF4-FFF2-40B4-BE49-F238E27FC236}">
                <a16:creationId xmlns:a16="http://schemas.microsoft.com/office/drawing/2014/main" id="{D91414B6-CBE0-4782-A9DA-70C2B5B92370}"/>
              </a:ext>
            </a:extLst>
          </p:cNvPr>
          <p:cNvSpPr/>
          <p:nvPr/>
        </p:nvSpPr>
        <p:spPr>
          <a:xfrm>
            <a:off x="2007891" y="1344865"/>
            <a:ext cx="2172390" cy="923330"/>
          </a:xfrm>
          <a:prstGeom prst="rect">
            <a:avLst/>
          </a:prstGeom>
          <a:noFill/>
        </p:spPr>
        <p:txBody>
          <a:bodyPr wrap="none">
            <a:spAutoFit/>
          </a:bodyPr>
          <a:lstStyle/>
          <a:p>
            <a:pPr>
              <a:defRPr/>
            </a:pPr>
            <a:r>
              <a:rPr lang="en-US" altLang="ja-JP" sz="5400" b="1" dirty="0">
                <a:ln w="12700">
                  <a:noFill/>
                  <a:prstDash val="solid"/>
                </a:ln>
                <a:latin typeface="Century Schoolbook" panose="02040604050505020304" pitchFamily="18" charset="0"/>
              </a:rPr>
              <a:t>Ken!?</a:t>
            </a:r>
            <a:endParaRPr lang="ja-JP" altLang="en-US" sz="5400" b="1" dirty="0">
              <a:ln w="12700">
                <a:noFill/>
                <a:prstDash val="solid"/>
              </a:ln>
              <a:latin typeface="Century Schoolbook" panose="02040604050505020304" pitchFamily="18" charset="0"/>
            </a:endParaRPr>
          </a:p>
        </p:txBody>
      </p:sp>
      <p:sp>
        <p:nvSpPr>
          <p:cNvPr id="28" name="正方形/長方形 27">
            <a:extLst>
              <a:ext uri="{FF2B5EF4-FFF2-40B4-BE49-F238E27FC236}">
                <a16:creationId xmlns:a16="http://schemas.microsoft.com/office/drawing/2014/main" id="{A10AFB84-2E76-42BF-9479-A07E594A0EA4}"/>
              </a:ext>
            </a:extLst>
          </p:cNvPr>
          <p:cNvSpPr/>
          <p:nvPr/>
        </p:nvSpPr>
        <p:spPr>
          <a:xfrm>
            <a:off x="1921177" y="2268195"/>
            <a:ext cx="4968027" cy="923330"/>
          </a:xfrm>
          <a:prstGeom prst="rect">
            <a:avLst/>
          </a:prstGeom>
          <a:noFill/>
        </p:spPr>
        <p:txBody>
          <a:bodyPr wrap="none">
            <a:spAutoFit/>
          </a:bodyPr>
          <a:lstStyle/>
          <a:p>
            <a:pPr>
              <a:defRPr/>
            </a:pPr>
            <a:r>
              <a:rPr lang="en-US" altLang="ja-JP" sz="5400" b="1" dirty="0">
                <a:ln w="12700">
                  <a:noFill/>
                  <a:prstDash val="solid"/>
                </a:ln>
                <a:solidFill>
                  <a:srgbClr val="FF0000"/>
                </a:solidFill>
                <a:latin typeface="Century Schoolbook" panose="02040604050505020304" pitchFamily="18" charset="0"/>
              </a:rPr>
              <a:t>Are</a:t>
            </a:r>
            <a:r>
              <a:rPr lang="en-US" altLang="ja-JP" sz="5400" b="1" dirty="0">
                <a:ln w="12700">
                  <a:noFill/>
                  <a:prstDash val="solid"/>
                </a:ln>
                <a:latin typeface="Century Schoolbook" panose="02040604050505020304" pitchFamily="18" charset="0"/>
              </a:rPr>
              <a:t> you Ken?</a:t>
            </a:r>
            <a:endParaRPr lang="ja-JP" altLang="en-US" sz="5400" b="1" dirty="0">
              <a:ln w="12700">
                <a:noFill/>
                <a:prstDash val="solid"/>
              </a:ln>
              <a:latin typeface="Century Schoolbook" panose="02040604050505020304" pitchFamily="18" charset="0"/>
            </a:endParaRPr>
          </a:p>
        </p:txBody>
      </p:sp>
      <p:sp>
        <p:nvSpPr>
          <p:cNvPr id="10" name="吹き出し: 角を丸めた四角形 9">
            <a:extLst>
              <a:ext uri="{FF2B5EF4-FFF2-40B4-BE49-F238E27FC236}">
                <a16:creationId xmlns:a16="http://schemas.microsoft.com/office/drawing/2014/main" id="{F445E837-252B-4434-9BC6-6B8FAE546433}"/>
              </a:ext>
            </a:extLst>
          </p:cNvPr>
          <p:cNvSpPr/>
          <p:nvPr/>
        </p:nvSpPr>
        <p:spPr>
          <a:xfrm>
            <a:off x="3419872" y="3933056"/>
            <a:ext cx="3708412" cy="1253242"/>
          </a:xfrm>
          <a:prstGeom prst="wedgeRoundRectCallout">
            <a:avLst>
              <a:gd name="adj1" fmla="val 64817"/>
              <a:gd name="adj2" fmla="val 2641"/>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entury Schoolbook" panose="02040604050505020304" pitchFamily="18" charset="0"/>
            </a:endParaRPr>
          </a:p>
        </p:txBody>
      </p:sp>
      <p:sp>
        <p:nvSpPr>
          <p:cNvPr id="11" name="正方形/長方形 10">
            <a:extLst>
              <a:ext uri="{FF2B5EF4-FFF2-40B4-BE49-F238E27FC236}">
                <a16:creationId xmlns:a16="http://schemas.microsoft.com/office/drawing/2014/main" id="{41D5F964-2D49-4006-977A-9473A64288A5}"/>
              </a:ext>
            </a:extLst>
          </p:cNvPr>
          <p:cNvSpPr/>
          <p:nvPr/>
        </p:nvSpPr>
        <p:spPr>
          <a:xfrm>
            <a:off x="3571807" y="4073228"/>
            <a:ext cx="3807453" cy="923330"/>
          </a:xfrm>
          <a:prstGeom prst="rect">
            <a:avLst/>
          </a:prstGeom>
          <a:noFill/>
        </p:spPr>
        <p:txBody>
          <a:bodyPr wrap="none">
            <a:spAutoFit/>
          </a:bodyPr>
          <a:lstStyle/>
          <a:p>
            <a:pPr>
              <a:defRPr/>
            </a:pPr>
            <a:r>
              <a:rPr lang="en-US" altLang="ja-JP" sz="5400" b="1" dirty="0">
                <a:ln w="12700">
                  <a:noFill/>
                  <a:prstDash val="solid"/>
                </a:ln>
                <a:latin typeface="Century Schoolbook" panose="02040604050505020304" pitchFamily="18" charset="0"/>
              </a:rPr>
              <a:t>Yes, I </a:t>
            </a:r>
            <a:r>
              <a:rPr lang="en-US" altLang="ja-JP" sz="5400" b="1" dirty="0">
                <a:ln w="12700">
                  <a:noFill/>
                  <a:prstDash val="solid"/>
                </a:ln>
                <a:solidFill>
                  <a:srgbClr val="FF0000"/>
                </a:solidFill>
                <a:latin typeface="Century Schoolbook" panose="02040604050505020304" pitchFamily="18" charset="0"/>
              </a:rPr>
              <a:t>am.</a:t>
            </a:r>
            <a:r>
              <a:rPr lang="en-US" altLang="ja-JP" sz="5400" b="1" dirty="0">
                <a:ln w="12700">
                  <a:noFill/>
                  <a:prstDash val="solid"/>
                </a:ln>
                <a:latin typeface="Century Schoolbook" panose="02040604050505020304" pitchFamily="18" charset="0"/>
              </a:rPr>
              <a:t> </a:t>
            </a:r>
            <a:endParaRPr lang="ja-JP" altLang="en-US" sz="5400" b="1" dirty="0">
              <a:ln w="12700">
                <a:noFill/>
                <a:prstDash val="solid"/>
              </a:ln>
              <a:latin typeface="Century Schoolbook" panose="02040604050505020304" pitchFamily="18" charset="0"/>
            </a:endParaRPr>
          </a:p>
        </p:txBody>
      </p:sp>
    </p:spTree>
    <p:extLst>
      <p:ext uri="{BB962C8B-B14F-4D97-AF65-F5344CB8AC3E}">
        <p14:creationId xmlns:p14="http://schemas.microsoft.com/office/powerpoint/2010/main" val="340576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t="1322" b="1322"/>
          <a:stretch/>
        </p:blipFill>
        <p:spPr bwMode="auto">
          <a:xfrm>
            <a:off x="2231740" y="1556792"/>
            <a:ext cx="4680520" cy="3364124"/>
          </a:xfrm>
          <a:prstGeom prst="rect">
            <a:avLst/>
          </a:prstGeom>
          <a:noFill/>
          <a:ln w="9525">
            <a:noFill/>
            <a:miter lim="800000"/>
            <a:headEnd/>
            <a:tailEnd/>
          </a:ln>
        </p:spPr>
      </p:pic>
      <p:sp>
        <p:nvSpPr>
          <p:cNvPr id="3" name="正方形/長方形 2">
            <a:extLst>
              <a:ext uri="{FF2B5EF4-FFF2-40B4-BE49-F238E27FC236}">
                <a16:creationId xmlns:a16="http://schemas.microsoft.com/office/drawing/2014/main" id="{30A38A13-0F8D-4F04-B352-D93E3C42FF78}"/>
              </a:ext>
            </a:extLst>
          </p:cNvPr>
          <p:cNvSpPr/>
          <p:nvPr/>
        </p:nvSpPr>
        <p:spPr>
          <a:xfrm>
            <a:off x="2411760" y="476672"/>
            <a:ext cx="4104456"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Who is she?</a:t>
            </a:r>
            <a:endParaRPr lang="ja-JP" altLang="en-US" sz="4800" b="1" dirty="0">
              <a:ln w="17780" cmpd="sng">
                <a:noFill/>
                <a:prstDash val="solid"/>
                <a:miter lim="800000"/>
              </a:ln>
              <a:latin typeface="Century Schoolbook" pitchFamily="18" charset="0"/>
              <a:ea typeface="ＭＳ ゴシック" pitchFamily="49" charset="-128"/>
            </a:endParaRPr>
          </a:p>
        </p:txBody>
      </p:sp>
      <p:sp>
        <p:nvSpPr>
          <p:cNvPr id="4" name="正方形/長方形 3">
            <a:extLst>
              <a:ext uri="{FF2B5EF4-FFF2-40B4-BE49-F238E27FC236}">
                <a16:creationId xmlns:a16="http://schemas.microsoft.com/office/drawing/2014/main" id="{C0F878A5-76B2-4324-9B5D-CDB4E64228CF}"/>
              </a:ext>
            </a:extLst>
          </p:cNvPr>
          <p:cNvSpPr/>
          <p:nvPr/>
        </p:nvSpPr>
        <p:spPr>
          <a:xfrm>
            <a:off x="1115616" y="5282271"/>
            <a:ext cx="7421197"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You know </a:t>
            </a:r>
            <a:r>
              <a:rPr lang="en-US" altLang="ja-JP" sz="4800" b="1" dirty="0">
                <a:ln w="17780" cmpd="sng">
                  <a:noFill/>
                  <a:prstDash val="solid"/>
                  <a:miter lim="800000"/>
                </a:ln>
                <a:solidFill>
                  <a:srgbClr val="FF0000"/>
                </a:solidFill>
                <a:latin typeface="Century Schoolbook" pitchFamily="18" charset="0"/>
                <a:ea typeface="ＭＳ ゴシック" pitchFamily="49" charset="-128"/>
              </a:rPr>
              <a:t>who</a:t>
            </a:r>
            <a:r>
              <a:rPr lang="en-US" altLang="ja-JP" sz="4800" b="1" dirty="0">
                <a:ln w="17780" cmpd="sng">
                  <a:noFill/>
                  <a:prstDash val="solid"/>
                  <a:miter lim="800000"/>
                </a:ln>
                <a:latin typeface="Century Schoolbook" pitchFamily="18" charset="0"/>
                <a:ea typeface="ＭＳ ゴシック" pitchFamily="49" charset="-128"/>
              </a:rPr>
              <a:t> she is.</a:t>
            </a:r>
            <a:endParaRPr lang="ja-JP" altLang="en-US" sz="4800" b="1"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384771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a:t>一般動詞の疑問文</a:t>
            </a:r>
          </a:p>
        </p:txBody>
      </p:sp>
      <p:sp>
        <p:nvSpPr>
          <p:cNvPr id="3" name="サブタイトル 2"/>
          <p:cNvSpPr>
            <a:spLocks noGrp="1"/>
          </p:cNvSpPr>
          <p:nvPr>
            <p:ph type="subTitle" idx="1"/>
          </p:nvPr>
        </p:nvSpPr>
        <p:spPr/>
        <p:txBody>
          <a:bodyPr/>
          <a:lstStyle/>
          <a:p>
            <a:r>
              <a:rPr kumimoji="1" lang="ja-JP" altLang="en-US" dirty="0"/>
              <a:t>（</a:t>
            </a:r>
            <a:r>
              <a:rPr kumimoji="1" lang="en-US" altLang="ja-JP" dirty="0"/>
              <a:t>be</a:t>
            </a:r>
            <a:r>
              <a:rPr kumimoji="1" lang="ja-JP" altLang="en-US" dirty="0"/>
              <a:t>動詞</a:t>
            </a:r>
            <a:r>
              <a:rPr kumimoji="1" lang="en-US" altLang="ja-JP" dirty="0"/>
              <a:t>: am, are, is </a:t>
            </a:r>
            <a:r>
              <a:rPr kumimoji="1" lang="ja-JP" altLang="en-US" dirty="0"/>
              <a:t>以外の</a:t>
            </a:r>
            <a:endParaRPr kumimoji="1" lang="en-US" altLang="ja-JP" dirty="0"/>
          </a:p>
          <a:p>
            <a:r>
              <a:rPr kumimoji="1" lang="ja-JP" altLang="en-US" dirty="0"/>
              <a:t>動詞の疑問文）</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図 62" descr="時計 が含まれている画像&#10;&#10;自動的に生成された説明">
            <a:extLst>
              <a:ext uri="{FF2B5EF4-FFF2-40B4-BE49-F238E27FC236}">
                <a16:creationId xmlns:a16="http://schemas.microsoft.com/office/drawing/2014/main" id="{89BA3AE3-D2D9-4C21-A4A1-FE36D0F62D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7957" y="1"/>
            <a:ext cx="4956042" cy="3717032"/>
          </a:xfrm>
          <a:prstGeom prst="rect">
            <a:avLst/>
          </a:prstGeom>
        </p:spPr>
      </p:pic>
      <p:pic>
        <p:nvPicPr>
          <p:cNvPr id="47" name="図 46" descr="光 が含まれている画像&#10;&#10;自動的に生成された説明">
            <a:extLst>
              <a:ext uri="{FF2B5EF4-FFF2-40B4-BE49-F238E27FC236}">
                <a16:creationId xmlns:a16="http://schemas.microsoft.com/office/drawing/2014/main" id="{D4144B0D-1445-4933-913C-FDF64DE47A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9218" y="3136882"/>
            <a:ext cx="2344578" cy="2813494"/>
          </a:xfrm>
          <a:prstGeom prst="rect">
            <a:avLst/>
          </a:prstGeom>
        </p:spPr>
      </p:pic>
      <p:pic>
        <p:nvPicPr>
          <p:cNvPr id="49" name="図 48" descr="挿絵, 記号 が含まれている画像&#10;&#10;自動的に生成された説明">
            <a:extLst>
              <a:ext uri="{FF2B5EF4-FFF2-40B4-BE49-F238E27FC236}">
                <a16:creationId xmlns:a16="http://schemas.microsoft.com/office/drawing/2014/main" id="{210F31FA-CFDA-44D8-8067-878AF0F5D5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019973" y="766802"/>
            <a:ext cx="2344578" cy="2723598"/>
          </a:xfrm>
          <a:prstGeom prst="rect">
            <a:avLst/>
          </a:prstGeom>
        </p:spPr>
      </p:pic>
      <p:pic>
        <p:nvPicPr>
          <p:cNvPr id="51" name="図 50" descr="時計, ウィンドウ, 記号, 光 が含まれている画像&#10;&#10;自動的に生成された説明">
            <a:extLst>
              <a:ext uri="{FF2B5EF4-FFF2-40B4-BE49-F238E27FC236}">
                <a16:creationId xmlns:a16="http://schemas.microsoft.com/office/drawing/2014/main" id="{1FE13C59-574A-423A-ADBD-7E848BFAF1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112" y="3104119"/>
            <a:ext cx="2379835" cy="2855802"/>
          </a:xfrm>
          <a:prstGeom prst="rect">
            <a:avLst/>
          </a:prstGeom>
        </p:spPr>
      </p:pic>
      <p:pic>
        <p:nvPicPr>
          <p:cNvPr id="53" name="図 52">
            <a:extLst>
              <a:ext uri="{FF2B5EF4-FFF2-40B4-BE49-F238E27FC236}">
                <a16:creationId xmlns:a16="http://schemas.microsoft.com/office/drawing/2014/main" id="{643CFA06-62AF-4F7F-A52C-AA96351F0A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32071" y="3142155"/>
            <a:ext cx="2335827" cy="2802993"/>
          </a:xfrm>
          <a:prstGeom prst="rect">
            <a:avLst/>
          </a:prstGeom>
        </p:spPr>
      </p:pic>
      <p:pic>
        <p:nvPicPr>
          <p:cNvPr id="55" name="図 54">
            <a:extLst>
              <a:ext uri="{FF2B5EF4-FFF2-40B4-BE49-F238E27FC236}">
                <a16:creationId xmlns:a16="http://schemas.microsoft.com/office/drawing/2014/main" id="{9320A94B-EC41-4FB8-BEEA-CC26B3180C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0557" y="3098611"/>
            <a:ext cx="2649199" cy="2890035"/>
          </a:xfrm>
          <a:prstGeom prst="rect">
            <a:avLst/>
          </a:prstGeom>
        </p:spPr>
      </p:pic>
      <p:pic>
        <p:nvPicPr>
          <p:cNvPr id="57" name="図 56" descr="光 が含まれている画像&#10;&#10;自動的に生成された説明">
            <a:extLst>
              <a:ext uri="{FF2B5EF4-FFF2-40B4-BE49-F238E27FC236}">
                <a16:creationId xmlns:a16="http://schemas.microsoft.com/office/drawing/2014/main" id="{4CB604AE-6C8B-4F08-A4E1-FBD286ECCB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09218" y="3087247"/>
            <a:ext cx="2472394" cy="2966873"/>
          </a:xfrm>
          <a:prstGeom prst="rect">
            <a:avLst/>
          </a:prstGeom>
        </p:spPr>
      </p:pic>
      <p:pic>
        <p:nvPicPr>
          <p:cNvPr id="59" name="図 58" descr="時計 が含まれている画像&#10;&#10;自動的に生成された説明">
            <a:extLst>
              <a:ext uri="{FF2B5EF4-FFF2-40B4-BE49-F238E27FC236}">
                <a16:creationId xmlns:a16="http://schemas.microsoft.com/office/drawing/2014/main" id="{9DC6403F-3AA4-4D74-AD50-7DDD40AB6D7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546" y="3098611"/>
            <a:ext cx="2379835" cy="2855800"/>
          </a:xfrm>
          <a:prstGeom prst="rect">
            <a:avLst/>
          </a:prstGeom>
        </p:spPr>
      </p:pic>
      <p:sp>
        <p:nvSpPr>
          <p:cNvPr id="397" name="吹き出し: 角を丸めた四角形 396">
            <a:extLst>
              <a:ext uri="{FF2B5EF4-FFF2-40B4-BE49-F238E27FC236}">
                <a16:creationId xmlns:a16="http://schemas.microsoft.com/office/drawing/2014/main" id="{43324583-0A3B-463B-9C9A-DBD3C733C116}"/>
              </a:ext>
            </a:extLst>
          </p:cNvPr>
          <p:cNvSpPr/>
          <p:nvPr/>
        </p:nvSpPr>
        <p:spPr>
          <a:xfrm>
            <a:off x="2134039" y="3903179"/>
            <a:ext cx="4968552" cy="803783"/>
          </a:xfrm>
          <a:prstGeom prst="wedgeRoundRectCallout">
            <a:avLst>
              <a:gd name="adj1" fmla="val -54792"/>
              <a:gd name="adj2" fmla="val 27233"/>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entury Schoolbook" panose="02040604050505020304" pitchFamily="18" charset="0"/>
            </a:endParaRPr>
          </a:p>
        </p:txBody>
      </p:sp>
      <p:sp>
        <p:nvSpPr>
          <p:cNvPr id="398" name="正方形/長方形 397">
            <a:extLst>
              <a:ext uri="{FF2B5EF4-FFF2-40B4-BE49-F238E27FC236}">
                <a16:creationId xmlns:a16="http://schemas.microsoft.com/office/drawing/2014/main" id="{240DD47D-D828-4B9E-A4FC-DAA433C66A52}"/>
              </a:ext>
            </a:extLst>
          </p:cNvPr>
          <p:cNvSpPr/>
          <p:nvPr/>
        </p:nvSpPr>
        <p:spPr>
          <a:xfrm>
            <a:off x="2134039" y="3920349"/>
            <a:ext cx="5120312" cy="769441"/>
          </a:xfrm>
          <a:prstGeom prst="rect">
            <a:avLst/>
          </a:prstGeom>
          <a:noFill/>
        </p:spPr>
        <p:txBody>
          <a:bodyPr wrap="none">
            <a:spAutoFit/>
          </a:bodyPr>
          <a:lstStyle/>
          <a:p>
            <a:pPr>
              <a:defRPr/>
            </a:pPr>
            <a:r>
              <a:rPr lang="en-US" altLang="ja-JP" sz="4400" b="1" dirty="0">
                <a:ln w="12700">
                  <a:noFill/>
                  <a:prstDash val="solid"/>
                </a:ln>
                <a:solidFill>
                  <a:srgbClr val="FF0000"/>
                </a:solidFill>
                <a:latin typeface="Century Schoolbook" panose="02040604050505020304" pitchFamily="18" charset="0"/>
              </a:rPr>
              <a:t>Do</a:t>
            </a:r>
            <a:r>
              <a:rPr lang="en-US" altLang="ja-JP" sz="4400" b="1" dirty="0">
                <a:ln w="12700">
                  <a:noFill/>
                  <a:prstDash val="solid"/>
                </a:ln>
                <a:latin typeface="Century Schoolbook" panose="02040604050505020304" pitchFamily="18" charset="0"/>
              </a:rPr>
              <a:t> you like Ken?</a:t>
            </a:r>
            <a:endParaRPr lang="ja-JP" altLang="en-US" sz="4400" b="1" dirty="0">
              <a:ln w="12700">
                <a:noFill/>
                <a:prstDash val="solid"/>
              </a:ln>
              <a:latin typeface="Century Schoolbook" panose="02040604050505020304" pitchFamily="18" charset="0"/>
            </a:endParaRPr>
          </a:p>
        </p:txBody>
      </p:sp>
      <p:sp>
        <p:nvSpPr>
          <p:cNvPr id="399" name="吹き出し: 角を丸めた四角形 398">
            <a:extLst>
              <a:ext uri="{FF2B5EF4-FFF2-40B4-BE49-F238E27FC236}">
                <a16:creationId xmlns:a16="http://schemas.microsoft.com/office/drawing/2014/main" id="{A491A412-5424-47CC-8626-00972766CB6A}"/>
              </a:ext>
            </a:extLst>
          </p:cNvPr>
          <p:cNvSpPr/>
          <p:nvPr/>
        </p:nvSpPr>
        <p:spPr>
          <a:xfrm>
            <a:off x="3980638" y="4785835"/>
            <a:ext cx="3139295" cy="803783"/>
          </a:xfrm>
          <a:prstGeom prst="wedgeRoundRectCallout">
            <a:avLst>
              <a:gd name="adj1" fmla="val 60326"/>
              <a:gd name="adj2" fmla="val -4590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dirty="0">
                <a:ln w="12700">
                  <a:noFill/>
                  <a:prstDash val="solid"/>
                </a:ln>
                <a:latin typeface="Century Schoolbook" panose="02040604050505020304" pitchFamily="18" charset="0"/>
              </a:rPr>
              <a:t> </a:t>
            </a:r>
            <a:endParaRPr kumimoji="1" lang="ja-JP" altLang="en-US" dirty="0">
              <a:latin typeface="Century Schoolbook" panose="02040604050505020304" pitchFamily="18" charset="0"/>
            </a:endParaRPr>
          </a:p>
        </p:txBody>
      </p:sp>
      <p:sp>
        <p:nvSpPr>
          <p:cNvPr id="400" name="正方形/長方形 399">
            <a:extLst>
              <a:ext uri="{FF2B5EF4-FFF2-40B4-BE49-F238E27FC236}">
                <a16:creationId xmlns:a16="http://schemas.microsoft.com/office/drawing/2014/main" id="{3F900D1C-E699-4D33-9DEE-325B0F0458BA}"/>
              </a:ext>
            </a:extLst>
          </p:cNvPr>
          <p:cNvSpPr/>
          <p:nvPr/>
        </p:nvSpPr>
        <p:spPr>
          <a:xfrm>
            <a:off x="4227698" y="4837558"/>
            <a:ext cx="2807179" cy="769441"/>
          </a:xfrm>
          <a:prstGeom prst="rect">
            <a:avLst/>
          </a:prstGeom>
          <a:noFill/>
        </p:spPr>
        <p:txBody>
          <a:bodyPr wrap="none">
            <a:spAutoFit/>
          </a:bodyPr>
          <a:lstStyle/>
          <a:p>
            <a:pPr>
              <a:defRPr/>
            </a:pPr>
            <a:r>
              <a:rPr lang="en-US" altLang="ja-JP" sz="4400" b="1" dirty="0">
                <a:ln w="12700">
                  <a:noFill/>
                  <a:prstDash val="solid"/>
                </a:ln>
                <a:latin typeface="Century Schoolbook" panose="02040604050505020304" pitchFamily="18" charset="0"/>
              </a:rPr>
              <a:t>Yes, I</a:t>
            </a:r>
            <a:r>
              <a:rPr lang="en-US" altLang="ja-JP" sz="4400" b="1" dirty="0">
                <a:ln w="12700">
                  <a:noFill/>
                  <a:prstDash val="solid"/>
                </a:ln>
                <a:solidFill>
                  <a:srgbClr val="FF0000"/>
                </a:solidFill>
                <a:latin typeface="Century Schoolbook" panose="02040604050505020304" pitchFamily="18" charset="0"/>
              </a:rPr>
              <a:t> do</a:t>
            </a:r>
            <a:r>
              <a:rPr lang="en-US" altLang="ja-JP" sz="4400" b="1" dirty="0">
                <a:ln w="12700">
                  <a:noFill/>
                  <a:prstDash val="solid"/>
                </a:ln>
                <a:latin typeface="Century Schoolbook" panose="02040604050505020304" pitchFamily="18" charset="0"/>
              </a:rPr>
              <a:t>.</a:t>
            </a:r>
            <a:endParaRPr lang="ja-JP" altLang="en-US" sz="4400" b="1" dirty="0">
              <a:ln w="12700">
                <a:noFill/>
                <a:prstDash val="solid"/>
              </a:ln>
              <a:latin typeface="Century Schoolbook" panose="020406040505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par>
                                <p:cTn id="23" presetID="10" presetClass="exit" presetSubtype="0" fill="hold" nodeType="withEffect">
                                  <p:stCondLst>
                                    <p:cond delay="0"/>
                                  </p:stCondLst>
                                  <p:childTnLst>
                                    <p:animEffect transition="out" filter="fade">
                                      <p:cBhvr>
                                        <p:cTn id="24" dur="500"/>
                                        <p:tgtEl>
                                          <p:spTgt spid="47"/>
                                        </p:tgtEl>
                                      </p:cBhvr>
                                    </p:animEffect>
                                    <p:set>
                                      <p:cBhvr>
                                        <p:cTn id="25" dur="1" fill="hold">
                                          <p:stCondLst>
                                            <p:cond delay="499"/>
                                          </p:stCondLst>
                                        </p:cTn>
                                        <p:tgtEl>
                                          <p:spTgt spid="4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fade">
                                      <p:cBhvr>
                                        <p:cTn id="30" dur="500"/>
                                        <p:tgtEl>
                                          <p:spTgt spid="55"/>
                                        </p:tgtEl>
                                      </p:cBhvr>
                                    </p:animEffect>
                                  </p:childTnLst>
                                </p:cTn>
                              </p:par>
                              <p:par>
                                <p:cTn id="31" presetID="10" presetClass="exit" presetSubtype="0" fill="hold" nodeType="withEffect">
                                  <p:stCondLst>
                                    <p:cond delay="0"/>
                                  </p:stCondLst>
                                  <p:childTnLst>
                                    <p:animEffect transition="out" filter="fade">
                                      <p:cBhvr>
                                        <p:cTn id="32" dur="500"/>
                                        <p:tgtEl>
                                          <p:spTgt spid="51"/>
                                        </p:tgtEl>
                                      </p:cBhvr>
                                    </p:animEffect>
                                    <p:set>
                                      <p:cBhvr>
                                        <p:cTn id="33" dur="1" fill="hold">
                                          <p:stCondLst>
                                            <p:cond delay="499"/>
                                          </p:stCondLst>
                                        </p:cTn>
                                        <p:tgtEl>
                                          <p:spTgt spid="5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49"/>
                                        </p:tgtEl>
                                      </p:cBhvr>
                                    </p:animEffect>
                                    <p:set>
                                      <p:cBhvr>
                                        <p:cTn id="38" dur="1" fill="hold">
                                          <p:stCondLst>
                                            <p:cond delay="499"/>
                                          </p:stCondLst>
                                        </p:cTn>
                                        <p:tgtEl>
                                          <p:spTgt spid="4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53"/>
                                        </p:tgtEl>
                                      </p:cBhvr>
                                    </p:animEffect>
                                    <p:set>
                                      <p:cBhvr>
                                        <p:cTn id="43" dur="1" fill="hold">
                                          <p:stCondLst>
                                            <p:cond delay="499"/>
                                          </p:stCondLst>
                                        </p:cTn>
                                        <p:tgtEl>
                                          <p:spTgt spid="53"/>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fade">
                                      <p:cBhvr>
                                        <p:cTn id="46" dur="500"/>
                                        <p:tgtEl>
                                          <p:spTgt spid="5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55"/>
                                        </p:tgtEl>
                                      </p:cBhvr>
                                    </p:animEffect>
                                    <p:set>
                                      <p:cBhvr>
                                        <p:cTn id="51" dur="1" fill="hold">
                                          <p:stCondLst>
                                            <p:cond delay="499"/>
                                          </p:stCondLst>
                                        </p:cTn>
                                        <p:tgtEl>
                                          <p:spTgt spid="55"/>
                                        </p:tgtEl>
                                        <p:attrNameLst>
                                          <p:attrName>style.visibility</p:attrName>
                                        </p:attrNameLst>
                                      </p:cBhvr>
                                      <p:to>
                                        <p:strVal val="hidden"/>
                                      </p:to>
                                    </p:set>
                                  </p:childTnLst>
                                </p:cTn>
                              </p:par>
                              <p:par>
                                <p:cTn id="52" presetID="10" presetClass="entr" presetSubtype="0" fill="hold"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97"/>
                                        </p:tgtEl>
                                        <p:attrNameLst>
                                          <p:attrName>style.visibility</p:attrName>
                                        </p:attrNameLst>
                                      </p:cBhvr>
                                      <p:to>
                                        <p:strVal val="visible"/>
                                      </p:to>
                                    </p:set>
                                    <p:animEffect transition="in" filter="fade">
                                      <p:cBhvr>
                                        <p:cTn id="59" dur="500"/>
                                        <p:tgtEl>
                                          <p:spTgt spid="39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98"/>
                                        </p:tgtEl>
                                        <p:attrNameLst>
                                          <p:attrName>style.visibility</p:attrName>
                                        </p:attrNameLst>
                                      </p:cBhvr>
                                      <p:to>
                                        <p:strVal val="visible"/>
                                      </p:to>
                                    </p:set>
                                    <p:animEffect transition="in" filter="fade">
                                      <p:cBhvr>
                                        <p:cTn id="64" dur="500"/>
                                        <p:tgtEl>
                                          <p:spTgt spid="39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99"/>
                                        </p:tgtEl>
                                        <p:attrNameLst>
                                          <p:attrName>style.visibility</p:attrName>
                                        </p:attrNameLst>
                                      </p:cBhvr>
                                      <p:to>
                                        <p:strVal val="visible"/>
                                      </p:to>
                                    </p:set>
                                    <p:animEffect transition="in" filter="fade">
                                      <p:cBhvr>
                                        <p:cTn id="69" dur="500"/>
                                        <p:tgtEl>
                                          <p:spTgt spid="39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400"/>
                                        </p:tgtEl>
                                        <p:attrNameLst>
                                          <p:attrName>style.visibility</p:attrName>
                                        </p:attrNameLst>
                                      </p:cBhvr>
                                      <p:to>
                                        <p:strVal val="visible"/>
                                      </p:to>
                                    </p:set>
                                    <p:animEffect transition="in" filter="fade">
                                      <p:cBhvr>
                                        <p:cTn id="74" dur="500"/>
                                        <p:tgtEl>
                                          <p:spTgt spid="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animBg="1"/>
      <p:bldP spid="39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0D4928A-D843-A567-146B-582EADC55595}"/>
              </a:ext>
            </a:extLst>
          </p:cNvPr>
          <p:cNvPicPr>
            <a:picLocks noChangeAspect="1"/>
          </p:cNvPicPr>
          <p:nvPr/>
        </p:nvPicPr>
        <p:blipFill>
          <a:blip r:embed="rId3"/>
          <a:stretch>
            <a:fillRect/>
          </a:stretch>
        </p:blipFill>
        <p:spPr>
          <a:xfrm>
            <a:off x="0" y="794"/>
            <a:ext cx="9144000" cy="6856411"/>
          </a:xfrm>
          <a:prstGeom prst="rect">
            <a:avLst/>
          </a:prstGeom>
        </p:spPr>
      </p:pic>
    </p:spTree>
    <p:extLst>
      <p:ext uri="{BB962C8B-B14F-4D97-AF65-F5344CB8AC3E}">
        <p14:creationId xmlns:p14="http://schemas.microsoft.com/office/powerpoint/2010/main" val="4194393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表 15">
            <a:extLst>
              <a:ext uri="{FF2B5EF4-FFF2-40B4-BE49-F238E27FC236}">
                <a16:creationId xmlns:a16="http://schemas.microsoft.com/office/drawing/2014/main" id="{F4DCCA02-B253-2C58-2ACB-AB44D0DA9260}"/>
              </a:ext>
            </a:extLst>
          </p:cNvPr>
          <p:cNvGraphicFramePr>
            <a:graphicFrameLocks noGrp="1"/>
          </p:cNvGraphicFramePr>
          <p:nvPr>
            <p:extLst>
              <p:ext uri="{D42A27DB-BD31-4B8C-83A1-F6EECF244321}">
                <p14:modId xmlns:p14="http://schemas.microsoft.com/office/powerpoint/2010/main" val="2848580033"/>
              </p:ext>
            </p:extLst>
          </p:nvPr>
        </p:nvGraphicFramePr>
        <p:xfrm>
          <a:off x="0" y="560874"/>
          <a:ext cx="9144000" cy="6298488"/>
        </p:xfrm>
        <a:graphic>
          <a:graphicData uri="http://schemas.openxmlformats.org/drawingml/2006/table">
            <a:tbl>
              <a:tblPr firstRow="1" bandRow="1">
                <a:tableStyleId>{5940675A-B579-460E-94D1-54222C63F5DA}</a:tableStyleId>
              </a:tblPr>
              <a:tblGrid>
                <a:gridCol w="4572000">
                  <a:extLst>
                    <a:ext uri="{9D8B030D-6E8A-4147-A177-3AD203B41FA5}">
                      <a16:colId xmlns:a16="http://schemas.microsoft.com/office/drawing/2014/main" val="1129216436"/>
                    </a:ext>
                  </a:extLst>
                </a:gridCol>
                <a:gridCol w="4572000">
                  <a:extLst>
                    <a:ext uri="{9D8B030D-6E8A-4147-A177-3AD203B41FA5}">
                      <a16:colId xmlns:a16="http://schemas.microsoft.com/office/drawing/2014/main" val="622835917"/>
                    </a:ext>
                  </a:extLst>
                </a:gridCol>
              </a:tblGrid>
              <a:tr h="699681">
                <a:tc>
                  <a:txBody>
                    <a:bodyPr/>
                    <a:lstStyle/>
                    <a:p>
                      <a:pPr algn="ctr"/>
                      <a:r>
                        <a:rPr kumimoji="1" lang="ja-JP" altLang="en-US" sz="4000" dirty="0"/>
                        <a:t>動詞</a:t>
                      </a:r>
                    </a:p>
                  </a:txBody>
                  <a:tcPr anchor="ctr"/>
                </a:tc>
                <a:tc>
                  <a:txBody>
                    <a:bodyPr/>
                    <a:lstStyle/>
                    <a:p>
                      <a:pPr algn="ctr"/>
                      <a:r>
                        <a:rPr kumimoji="1" lang="ja-JP" altLang="en-US" sz="4000" dirty="0"/>
                        <a:t>意味</a:t>
                      </a:r>
                    </a:p>
                  </a:txBody>
                  <a:tcPr anchor="ctr"/>
                </a:tc>
                <a:extLst>
                  <a:ext uri="{0D108BD9-81ED-4DB2-BD59-A6C34878D82A}">
                    <a16:rowId xmlns:a16="http://schemas.microsoft.com/office/drawing/2014/main" val="1542601828"/>
                  </a:ext>
                </a:extLst>
              </a:tr>
              <a:tr h="699681">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1678784896"/>
                  </a:ext>
                </a:extLst>
              </a:tr>
              <a:tr h="699681">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3525846810"/>
                  </a:ext>
                </a:extLst>
              </a:tr>
              <a:tr h="699681">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4184095663"/>
                  </a:ext>
                </a:extLst>
              </a:tr>
              <a:tr h="699681">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3812005857"/>
                  </a:ext>
                </a:extLst>
              </a:tr>
              <a:tr h="699681">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589993863"/>
                  </a:ext>
                </a:extLst>
              </a:tr>
              <a:tr h="699681">
                <a:tc>
                  <a:txBody>
                    <a:bodyPr/>
                    <a:lstStyle/>
                    <a:p>
                      <a:pPr algn="ctr"/>
                      <a:endParaRPr kumimoji="1" lang="ja-JP" altLang="en-US" dirty="0"/>
                    </a:p>
                  </a:txBody>
                  <a:tcPr anchor="ctr"/>
                </a:tc>
                <a:tc>
                  <a:txBody>
                    <a:bodyPr/>
                    <a:lstStyle/>
                    <a:p>
                      <a:pPr algn="ctr"/>
                      <a:endParaRPr kumimoji="1" lang="ja-JP" altLang="en-US" dirty="0"/>
                    </a:p>
                  </a:txBody>
                  <a:tcPr anchor="ctr"/>
                </a:tc>
                <a:extLst>
                  <a:ext uri="{0D108BD9-81ED-4DB2-BD59-A6C34878D82A}">
                    <a16:rowId xmlns:a16="http://schemas.microsoft.com/office/drawing/2014/main" val="1667532052"/>
                  </a:ext>
                </a:extLst>
              </a:tr>
              <a:tr h="699681">
                <a:tc>
                  <a:txBody>
                    <a:bodyPr/>
                    <a:lstStyle/>
                    <a:p>
                      <a:pPr algn="ctr"/>
                      <a:endParaRPr kumimoji="1" lang="ja-JP" altLang="en-US" dirty="0"/>
                    </a:p>
                  </a:txBody>
                  <a:tcPr anchor="ctr"/>
                </a:tc>
                <a:tc>
                  <a:txBody>
                    <a:bodyPr/>
                    <a:lstStyle/>
                    <a:p>
                      <a:pPr algn="ctr"/>
                      <a:endParaRPr kumimoji="1" lang="ja-JP" altLang="en-US" dirty="0"/>
                    </a:p>
                  </a:txBody>
                  <a:tcPr anchor="ctr"/>
                </a:tc>
                <a:extLst>
                  <a:ext uri="{0D108BD9-81ED-4DB2-BD59-A6C34878D82A}">
                    <a16:rowId xmlns:a16="http://schemas.microsoft.com/office/drawing/2014/main" val="1814532134"/>
                  </a:ext>
                </a:extLst>
              </a:tr>
              <a:tr h="699681">
                <a:tc>
                  <a:txBody>
                    <a:bodyPr/>
                    <a:lstStyle/>
                    <a:p>
                      <a:pPr algn="ctr"/>
                      <a:endParaRPr kumimoji="1" lang="ja-JP" altLang="en-US" dirty="0"/>
                    </a:p>
                  </a:txBody>
                  <a:tcPr anchor="ctr"/>
                </a:tc>
                <a:tc>
                  <a:txBody>
                    <a:bodyPr/>
                    <a:lstStyle/>
                    <a:p>
                      <a:pPr algn="ctr"/>
                      <a:endParaRPr kumimoji="1" lang="ja-JP" altLang="en-US" dirty="0"/>
                    </a:p>
                  </a:txBody>
                  <a:tcPr anchor="ctr"/>
                </a:tc>
                <a:extLst>
                  <a:ext uri="{0D108BD9-81ED-4DB2-BD59-A6C34878D82A}">
                    <a16:rowId xmlns:a16="http://schemas.microsoft.com/office/drawing/2014/main" val="2516692459"/>
                  </a:ext>
                </a:extLst>
              </a:tr>
            </a:tbl>
          </a:graphicData>
        </a:graphic>
      </p:graphicFrame>
      <p:sp>
        <p:nvSpPr>
          <p:cNvPr id="2" name="正方形/長方形 1">
            <a:extLst>
              <a:ext uri="{FF2B5EF4-FFF2-40B4-BE49-F238E27FC236}">
                <a16:creationId xmlns:a16="http://schemas.microsoft.com/office/drawing/2014/main" id="{158AF419-E6EF-9896-0201-7C46974FEBDC}"/>
              </a:ext>
            </a:extLst>
          </p:cNvPr>
          <p:cNvSpPr/>
          <p:nvPr/>
        </p:nvSpPr>
        <p:spPr>
          <a:xfrm>
            <a:off x="0" y="0"/>
            <a:ext cx="9217024" cy="523220"/>
          </a:xfrm>
          <a:prstGeom prst="rect">
            <a:avLst/>
          </a:prstGeom>
          <a:noFill/>
        </p:spPr>
        <p:txBody>
          <a:bodyPr wrap="square" lIns="91440" tIns="45720" rIns="91440" bIns="45720">
            <a:spAutoFit/>
          </a:bodyPr>
          <a:lstStyle/>
          <a:p>
            <a:r>
              <a:rPr lang="en-US" altLang="ja-JP" sz="2800" b="1" cap="none" spc="0" dirty="0">
                <a:ln w="17780" cmpd="sng">
                  <a:noFill/>
                  <a:prstDash val="solid"/>
                  <a:miter lim="800000"/>
                </a:ln>
                <a:latin typeface="Century Schoolbook" pitchFamily="18" charset="0"/>
                <a:ea typeface="ＭＳ ゴシック" pitchFamily="49" charset="-128"/>
              </a:rPr>
              <a:t>SV+</a:t>
            </a:r>
            <a:r>
              <a:rPr lang="ja-JP" altLang="en-US" sz="2800" b="1" cap="none" spc="0" dirty="0">
                <a:ln w="17780" cmpd="sng">
                  <a:noFill/>
                  <a:prstDash val="solid"/>
                  <a:miter lim="800000"/>
                </a:ln>
                <a:latin typeface="Century Schoolbook" pitchFamily="18" charset="0"/>
                <a:ea typeface="ＭＳ ゴシック" pitchFamily="49" charset="-128"/>
              </a:rPr>
              <a:t>間接疑問文のときによく使われる動詞（認識動詞）</a:t>
            </a:r>
          </a:p>
        </p:txBody>
      </p:sp>
      <p:sp>
        <p:nvSpPr>
          <p:cNvPr id="25" name="正方形/長方形 24"/>
          <p:cNvSpPr/>
          <p:nvPr/>
        </p:nvSpPr>
        <p:spPr>
          <a:xfrm>
            <a:off x="1115616" y="1208946"/>
            <a:ext cx="180020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know</a:t>
            </a:r>
          </a:p>
        </p:txBody>
      </p:sp>
      <p:sp>
        <p:nvSpPr>
          <p:cNvPr id="3" name="正方形/長方形 2">
            <a:extLst>
              <a:ext uri="{FF2B5EF4-FFF2-40B4-BE49-F238E27FC236}">
                <a16:creationId xmlns:a16="http://schemas.microsoft.com/office/drawing/2014/main" id="{49C17422-AF58-49F2-05BA-2210C01194A4}"/>
              </a:ext>
            </a:extLst>
          </p:cNvPr>
          <p:cNvSpPr/>
          <p:nvPr/>
        </p:nvSpPr>
        <p:spPr>
          <a:xfrm>
            <a:off x="4644008" y="1208946"/>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～を知っている</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4" name="正方形/長方形 3">
            <a:extLst>
              <a:ext uri="{FF2B5EF4-FFF2-40B4-BE49-F238E27FC236}">
                <a16:creationId xmlns:a16="http://schemas.microsoft.com/office/drawing/2014/main" id="{474ED6F2-4E9D-4B17-6AFE-E300432AEDB9}"/>
              </a:ext>
            </a:extLst>
          </p:cNvPr>
          <p:cNvSpPr/>
          <p:nvPr/>
        </p:nvSpPr>
        <p:spPr>
          <a:xfrm>
            <a:off x="1115616" y="2013228"/>
            <a:ext cx="180020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think</a:t>
            </a:r>
          </a:p>
        </p:txBody>
      </p:sp>
      <p:sp>
        <p:nvSpPr>
          <p:cNvPr id="5" name="正方形/長方形 4">
            <a:extLst>
              <a:ext uri="{FF2B5EF4-FFF2-40B4-BE49-F238E27FC236}">
                <a16:creationId xmlns:a16="http://schemas.microsoft.com/office/drawing/2014/main" id="{7B04B38F-2C74-DE2A-0170-18602D477117}"/>
              </a:ext>
            </a:extLst>
          </p:cNvPr>
          <p:cNvSpPr/>
          <p:nvPr/>
        </p:nvSpPr>
        <p:spPr>
          <a:xfrm>
            <a:off x="4644008" y="2013228"/>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～と思う</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6" name="正方形/長方形 5">
            <a:extLst>
              <a:ext uri="{FF2B5EF4-FFF2-40B4-BE49-F238E27FC236}">
                <a16:creationId xmlns:a16="http://schemas.microsoft.com/office/drawing/2014/main" id="{557C4ABB-4A67-3CAA-3C19-8B1F122A93F6}"/>
              </a:ext>
            </a:extLst>
          </p:cNvPr>
          <p:cNvSpPr/>
          <p:nvPr/>
        </p:nvSpPr>
        <p:spPr>
          <a:xfrm>
            <a:off x="899592" y="2677519"/>
            <a:ext cx="2664296"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wonder</a:t>
            </a:r>
          </a:p>
        </p:txBody>
      </p:sp>
      <p:sp>
        <p:nvSpPr>
          <p:cNvPr id="7" name="正方形/長方形 6">
            <a:extLst>
              <a:ext uri="{FF2B5EF4-FFF2-40B4-BE49-F238E27FC236}">
                <a16:creationId xmlns:a16="http://schemas.microsoft.com/office/drawing/2014/main" id="{5069B162-EAE5-2985-1036-5AF3CF37A0E3}"/>
              </a:ext>
            </a:extLst>
          </p:cNvPr>
          <p:cNvSpPr/>
          <p:nvPr/>
        </p:nvSpPr>
        <p:spPr>
          <a:xfrm>
            <a:off x="4631616" y="2636912"/>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～かなと思う</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8" name="正方形/長方形 7">
            <a:extLst>
              <a:ext uri="{FF2B5EF4-FFF2-40B4-BE49-F238E27FC236}">
                <a16:creationId xmlns:a16="http://schemas.microsoft.com/office/drawing/2014/main" id="{4982AE6C-F137-15A4-3F35-88A14CBE0129}"/>
              </a:ext>
            </a:extLst>
          </p:cNvPr>
          <p:cNvSpPr/>
          <p:nvPr/>
        </p:nvSpPr>
        <p:spPr>
          <a:xfrm>
            <a:off x="701824" y="3289267"/>
            <a:ext cx="324036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remember</a:t>
            </a:r>
          </a:p>
        </p:txBody>
      </p:sp>
      <p:sp>
        <p:nvSpPr>
          <p:cNvPr id="9" name="正方形/長方形 8">
            <a:extLst>
              <a:ext uri="{FF2B5EF4-FFF2-40B4-BE49-F238E27FC236}">
                <a16:creationId xmlns:a16="http://schemas.microsoft.com/office/drawing/2014/main" id="{1FE5D5DE-1B8E-1214-1E8F-19572C46751E}"/>
              </a:ext>
            </a:extLst>
          </p:cNvPr>
          <p:cNvSpPr/>
          <p:nvPr/>
        </p:nvSpPr>
        <p:spPr>
          <a:xfrm>
            <a:off x="4644008" y="3393903"/>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～を覚えている</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10" name="正方形/長方形 9">
            <a:extLst>
              <a:ext uri="{FF2B5EF4-FFF2-40B4-BE49-F238E27FC236}">
                <a16:creationId xmlns:a16="http://schemas.microsoft.com/office/drawing/2014/main" id="{C5CF8661-F14A-E0A3-5629-B4EB3899F937}"/>
              </a:ext>
            </a:extLst>
          </p:cNvPr>
          <p:cNvSpPr/>
          <p:nvPr/>
        </p:nvSpPr>
        <p:spPr>
          <a:xfrm>
            <a:off x="1007096" y="4046267"/>
            <a:ext cx="324036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forget</a:t>
            </a:r>
          </a:p>
        </p:txBody>
      </p:sp>
      <p:sp>
        <p:nvSpPr>
          <p:cNvPr id="11" name="正方形/長方形 10">
            <a:extLst>
              <a:ext uri="{FF2B5EF4-FFF2-40B4-BE49-F238E27FC236}">
                <a16:creationId xmlns:a16="http://schemas.microsoft.com/office/drawing/2014/main" id="{53E7D830-353E-CABC-8803-8012D56267DD}"/>
              </a:ext>
            </a:extLst>
          </p:cNvPr>
          <p:cNvSpPr/>
          <p:nvPr/>
        </p:nvSpPr>
        <p:spPr>
          <a:xfrm>
            <a:off x="4678857" y="4101789"/>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～を忘れる</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12" name="正方形/長方形 11">
            <a:extLst>
              <a:ext uri="{FF2B5EF4-FFF2-40B4-BE49-F238E27FC236}">
                <a16:creationId xmlns:a16="http://schemas.microsoft.com/office/drawing/2014/main" id="{CF79591E-FA31-283D-44C3-A51B46EB02BF}"/>
              </a:ext>
            </a:extLst>
          </p:cNvPr>
          <p:cNvSpPr/>
          <p:nvPr/>
        </p:nvSpPr>
        <p:spPr>
          <a:xfrm>
            <a:off x="467544" y="4712283"/>
            <a:ext cx="324036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understand</a:t>
            </a:r>
          </a:p>
        </p:txBody>
      </p:sp>
      <p:sp>
        <p:nvSpPr>
          <p:cNvPr id="13" name="正方形/長方形 12">
            <a:extLst>
              <a:ext uri="{FF2B5EF4-FFF2-40B4-BE49-F238E27FC236}">
                <a16:creationId xmlns:a16="http://schemas.microsoft.com/office/drawing/2014/main" id="{FB9414DE-889E-2585-7410-A3AAE662943A}"/>
              </a:ext>
            </a:extLst>
          </p:cNvPr>
          <p:cNvSpPr/>
          <p:nvPr/>
        </p:nvSpPr>
        <p:spPr>
          <a:xfrm>
            <a:off x="4603052" y="4754153"/>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～を理解する</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14" name="正方形/長方形 13">
            <a:extLst>
              <a:ext uri="{FF2B5EF4-FFF2-40B4-BE49-F238E27FC236}">
                <a16:creationId xmlns:a16="http://schemas.microsoft.com/office/drawing/2014/main" id="{1E9FBE32-4B69-4C4B-08F7-29CF7D4773DA}"/>
              </a:ext>
            </a:extLst>
          </p:cNvPr>
          <p:cNvSpPr/>
          <p:nvPr/>
        </p:nvSpPr>
        <p:spPr>
          <a:xfrm>
            <a:off x="1436452" y="5427413"/>
            <a:ext cx="324036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say</a:t>
            </a:r>
          </a:p>
        </p:txBody>
      </p:sp>
      <p:sp>
        <p:nvSpPr>
          <p:cNvPr id="15" name="正方形/長方形 14">
            <a:extLst>
              <a:ext uri="{FF2B5EF4-FFF2-40B4-BE49-F238E27FC236}">
                <a16:creationId xmlns:a16="http://schemas.microsoft.com/office/drawing/2014/main" id="{CD7AAD3E-492B-3BA5-E5E1-3A13461C058E}"/>
              </a:ext>
            </a:extLst>
          </p:cNvPr>
          <p:cNvSpPr/>
          <p:nvPr/>
        </p:nvSpPr>
        <p:spPr>
          <a:xfrm>
            <a:off x="4691887" y="5482464"/>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～と言う</a:t>
            </a:r>
            <a:endParaRPr lang="en-US" altLang="ja-JP" sz="4000" b="1" dirty="0">
              <a:ln w="17780" cmpd="sng">
                <a:noFill/>
                <a:prstDash val="solid"/>
                <a:miter lim="800000"/>
              </a:ln>
              <a:latin typeface="Century Schoolbook" pitchFamily="18" charset="0"/>
              <a:ea typeface="ＭＳ ゴシック" pitchFamily="49" charset="-128"/>
            </a:endParaRPr>
          </a:p>
        </p:txBody>
      </p:sp>
      <p:sp>
        <p:nvSpPr>
          <p:cNvPr id="17" name="正方形/長方形 16">
            <a:extLst>
              <a:ext uri="{FF2B5EF4-FFF2-40B4-BE49-F238E27FC236}">
                <a16:creationId xmlns:a16="http://schemas.microsoft.com/office/drawing/2014/main" id="{399803D0-BEB6-0C7C-4DEC-F66157B59A32}"/>
              </a:ext>
            </a:extLst>
          </p:cNvPr>
          <p:cNvSpPr/>
          <p:nvPr/>
        </p:nvSpPr>
        <p:spPr>
          <a:xfrm>
            <a:off x="1239947" y="6093447"/>
            <a:ext cx="3240360"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learn</a:t>
            </a:r>
          </a:p>
        </p:txBody>
      </p:sp>
      <p:sp>
        <p:nvSpPr>
          <p:cNvPr id="18" name="正方形/長方形 17">
            <a:extLst>
              <a:ext uri="{FF2B5EF4-FFF2-40B4-BE49-F238E27FC236}">
                <a16:creationId xmlns:a16="http://schemas.microsoft.com/office/drawing/2014/main" id="{5FB7D06A-81BB-4BFB-35D8-F32DC62B7E25}"/>
              </a:ext>
            </a:extLst>
          </p:cNvPr>
          <p:cNvSpPr/>
          <p:nvPr/>
        </p:nvSpPr>
        <p:spPr>
          <a:xfrm>
            <a:off x="4676812" y="6148503"/>
            <a:ext cx="4752528" cy="707886"/>
          </a:xfrm>
          <a:prstGeom prst="rect">
            <a:avLst/>
          </a:prstGeom>
          <a:noFill/>
        </p:spPr>
        <p:txBody>
          <a:bodyPr wrap="square" lIns="91440" tIns="45720" rIns="91440" bIns="45720">
            <a:spAutoFit/>
          </a:bodyPr>
          <a:lstStyle/>
          <a:p>
            <a:r>
              <a:rPr lang="ja-JP" altLang="en-US" sz="4000" b="1" dirty="0">
                <a:ln w="17780" cmpd="sng">
                  <a:noFill/>
                  <a:prstDash val="solid"/>
                  <a:miter lim="800000"/>
                </a:ln>
                <a:latin typeface="Century Schoolbook" pitchFamily="18" charset="0"/>
                <a:ea typeface="ＭＳ ゴシック" pitchFamily="49" charset="-128"/>
              </a:rPr>
              <a:t>～と学ぶ</a:t>
            </a:r>
            <a:endParaRPr lang="en-US" altLang="ja-JP" sz="4000" b="1"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47098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fade">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p:bldP spid="4" grpId="0"/>
      <p:bldP spid="5" grpId="0"/>
      <p:bldP spid="6" grpId="0"/>
      <p:bldP spid="7" grpId="0"/>
      <p:bldP spid="8" grpId="0"/>
      <p:bldP spid="9" grpId="0"/>
      <p:bldP spid="10" grpId="0"/>
      <p:bldP spid="11" grpId="0"/>
      <p:bldP spid="12" grpId="0"/>
      <p:bldP spid="13" grpId="0"/>
      <p:bldP spid="14" grpId="0"/>
      <p:bldP spid="15"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a:t>Practice</a:t>
            </a:r>
            <a:endParaRPr kumimoji="1" lang="ja-JP" altLang="en-US" dirty="0"/>
          </a:p>
        </p:txBody>
      </p:sp>
      <p:sp>
        <p:nvSpPr>
          <p:cNvPr id="3" name="サブタイトル 2"/>
          <p:cNvSpPr>
            <a:spLocks noGrp="1"/>
          </p:cNvSpPr>
          <p:nvPr>
            <p:ph type="subTitle" idx="1"/>
          </p:nvPr>
        </p:nvSpPr>
        <p:spPr/>
        <p:txBody>
          <a:bodyPr/>
          <a:lstStyle/>
          <a:p>
            <a:r>
              <a:rPr kumimoji="1" lang="ja-JP" altLang="en-US" dirty="0"/>
              <a:t>疑問詞が主語以外の文で</a:t>
            </a:r>
            <a:endParaRPr kumimoji="1" lang="en-US" altLang="ja-JP" dirty="0"/>
          </a:p>
          <a:p>
            <a:r>
              <a:rPr kumimoji="1" lang="en-US" altLang="ja-JP" dirty="0"/>
              <a:t>Be</a:t>
            </a:r>
            <a:r>
              <a:rPr kumimoji="1" lang="ja-JP" altLang="en-US" dirty="0"/>
              <a:t>動詞の場合（助動詞は無し）</a:t>
            </a:r>
          </a:p>
        </p:txBody>
      </p:sp>
    </p:spTree>
    <p:extLst>
      <p:ext uri="{BB962C8B-B14F-4D97-AF65-F5344CB8AC3E}">
        <p14:creationId xmlns:p14="http://schemas.microsoft.com/office/powerpoint/2010/main" val="1388434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秀紀\AppData\Local\Microsoft\Windows\INetCache\IE\9N08A1E5\MC900446308[1].wmf"/>
          <p:cNvPicPr>
            <a:picLocks noChangeAspect="1" noChangeArrowheads="1"/>
          </p:cNvPicPr>
          <p:nvPr/>
        </p:nvPicPr>
        <p:blipFill>
          <a:blip r:embed="rId2" cstate="print"/>
          <a:srcRect/>
          <a:stretch>
            <a:fillRect/>
          </a:stretch>
        </p:blipFill>
        <p:spPr bwMode="auto">
          <a:xfrm>
            <a:off x="107504" y="116632"/>
            <a:ext cx="2579558" cy="2592288"/>
          </a:xfrm>
          <a:prstGeom prst="rect">
            <a:avLst/>
          </a:prstGeom>
          <a:noFill/>
        </p:spPr>
      </p:pic>
      <p:sp>
        <p:nvSpPr>
          <p:cNvPr id="3" name="正方形/長方形 2"/>
          <p:cNvSpPr/>
          <p:nvPr/>
        </p:nvSpPr>
        <p:spPr>
          <a:xfrm>
            <a:off x="3275856" y="2062589"/>
            <a:ext cx="5184576"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How old </a:t>
            </a:r>
            <a:r>
              <a:rPr lang="ja-JP" altLang="en-US" sz="3600" b="1" dirty="0">
                <a:ln w="17780" cmpd="sng">
                  <a:noFill/>
                  <a:prstDash val="solid"/>
                  <a:miter lim="800000"/>
                </a:ln>
                <a:latin typeface="Century Schoolbook" pitchFamily="18" charset="0"/>
                <a:ea typeface="ＭＳ ゴシック" pitchFamily="49" charset="-128"/>
              </a:rPr>
              <a:t> </a:t>
            </a:r>
            <a:r>
              <a:rPr lang="en-US" altLang="ja-JP" sz="3600" b="1" dirty="0">
                <a:ln w="17780" cmpd="sng">
                  <a:noFill/>
                  <a:prstDash val="solid"/>
                  <a:miter lim="800000"/>
                </a:ln>
                <a:latin typeface="Century Schoolbook" pitchFamily="18" charset="0"/>
                <a:ea typeface="ＭＳ ゴシック" pitchFamily="49" charset="-128"/>
              </a:rPr>
              <a:t>is he</a:t>
            </a:r>
            <a:r>
              <a:rPr lang="en-US" altLang="ja-JP" sz="3600" b="1" cap="none" spc="0" dirty="0">
                <a:ln w="17780" cmpd="sng">
                  <a:noFill/>
                  <a:prstDash val="solid"/>
                  <a:miter lim="800000"/>
                </a:ln>
                <a:latin typeface="Century Schoolbook" pitchFamily="18" charset="0"/>
                <a:ea typeface="ＭＳ ゴシック" pitchFamily="49" charset="-128"/>
              </a:rPr>
              <a:t>?</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1115616" y="4150821"/>
            <a:ext cx="6336704"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I know </a:t>
            </a:r>
            <a:r>
              <a:rPr lang="ja-JP" altLang="en-US" sz="3600" b="1" dirty="0">
                <a:ln w="17780" cmpd="sng">
                  <a:noFill/>
                  <a:prstDash val="solid"/>
                  <a:miter lim="800000"/>
                </a:ln>
                <a:latin typeface="Century Schoolbook" pitchFamily="18" charset="0"/>
                <a:ea typeface="ＭＳ ゴシック" pitchFamily="49" charset="-128"/>
              </a:rPr>
              <a:t>＜ </a:t>
            </a:r>
            <a:r>
              <a:rPr lang="en-US" altLang="ja-JP" sz="3600" b="1" dirty="0">
                <a:ln w="17780" cmpd="sng">
                  <a:noFill/>
                  <a:prstDash val="solid"/>
                  <a:miter lim="800000"/>
                </a:ln>
                <a:solidFill>
                  <a:schemeClr val="bg1"/>
                </a:solidFill>
                <a:latin typeface="Century Schoolbook" pitchFamily="18" charset="0"/>
                <a:ea typeface="ＭＳ ゴシック" pitchFamily="49" charset="-128"/>
              </a:rPr>
              <a:t>how old he is </a:t>
            </a:r>
            <a:r>
              <a:rPr lang="ja-JP" altLang="en-US" sz="3600" b="1" dirty="0">
                <a:ln w="17780" cmpd="sng">
                  <a:noFill/>
                  <a:prstDash val="solid"/>
                  <a:miter lim="800000"/>
                </a:ln>
                <a:latin typeface="Century Schoolbook" pitchFamily="18" charset="0"/>
                <a:ea typeface="ＭＳ ゴシック" pitchFamily="49" charset="-128"/>
              </a:rPr>
              <a:t>＞</a:t>
            </a:r>
            <a:r>
              <a:rPr lang="en-US" altLang="ja-JP" sz="3600" b="1" dirty="0">
                <a:ln w="17780" cmpd="sng">
                  <a:noFill/>
                  <a:prstDash val="solid"/>
                  <a:miter lim="800000"/>
                </a:ln>
                <a:latin typeface="Century Schoolbook" pitchFamily="18" charset="0"/>
                <a:ea typeface="ＭＳ ゴシック" pitchFamily="49" charset="-128"/>
              </a:rPr>
              <a:t>.</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5364088" y="2134597"/>
            <a:ext cx="720080"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3347864" y="4150821"/>
            <a:ext cx="2151856"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how old</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5436096" y="4150821"/>
            <a:ext cx="2151856"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h</a:t>
            </a:r>
            <a:r>
              <a:rPr lang="en-US" altLang="ja-JP" sz="3600" b="1" cap="none" spc="0" dirty="0">
                <a:ln w="17780" cmpd="sng">
                  <a:noFill/>
                  <a:prstDash val="solid"/>
                  <a:miter lim="800000"/>
                </a:ln>
                <a:latin typeface="Century Schoolbook" pitchFamily="18" charset="0"/>
                <a:ea typeface="ＭＳ ゴシック" pitchFamily="49" charset="-128"/>
              </a:rPr>
              <a:t>e </a:t>
            </a:r>
            <a:r>
              <a:rPr lang="en-US" altLang="ja-JP" sz="3600" b="1" cap="none" spc="0" dirty="0">
                <a:ln w="17780" cmpd="sng">
                  <a:noFill/>
                  <a:prstDash val="solid"/>
                  <a:miter lim="800000"/>
                </a:ln>
                <a:solidFill>
                  <a:srgbClr val="FF0000"/>
                </a:solidFill>
                <a:latin typeface="Century Schoolbook" pitchFamily="18" charset="0"/>
                <a:ea typeface="ＭＳ ゴシック" pitchFamily="49" charset="-128"/>
              </a:rPr>
              <a:t>is</a:t>
            </a:r>
            <a:endParaRPr lang="ja-JP" altLang="en-US" sz="3600" b="1" cap="none" spc="0" dirty="0">
              <a:ln w="17780" cmpd="sng">
                <a:noFill/>
                <a:prstDash val="solid"/>
                <a:miter lim="800000"/>
              </a:ln>
              <a:solidFill>
                <a:srgbClr val="FF0000"/>
              </a:solidFill>
              <a:latin typeface="Century Schoolbook" pitchFamily="18" charset="0"/>
              <a:ea typeface="ＭＳ ゴシック" pitchFamily="49" charset="-128"/>
            </a:endParaRPr>
          </a:p>
        </p:txBody>
      </p:sp>
      <p:sp>
        <p:nvSpPr>
          <p:cNvPr id="9" name="下矢印 8"/>
          <p:cNvSpPr/>
          <p:nvPr/>
        </p:nvSpPr>
        <p:spPr>
          <a:xfrm>
            <a:off x="4788024" y="2780928"/>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563888" y="1988840"/>
            <a:ext cx="3456384" cy="707886"/>
          </a:xfrm>
          <a:prstGeom prst="rect">
            <a:avLst/>
          </a:prstGeom>
          <a:noFill/>
        </p:spPr>
        <p:txBody>
          <a:bodyPr wrap="square" lIns="91440" tIns="45720" rIns="91440" bIns="45720">
            <a:spAutoFit/>
          </a:bodyPr>
          <a:lstStyle/>
          <a:p>
            <a:r>
              <a:rPr lang="en-US" altLang="ja-JP" sz="4000" b="1" dirty="0">
                <a:ln w="17780" cmpd="sng">
                  <a:noFill/>
                  <a:prstDash val="solid"/>
                  <a:miter lim="800000"/>
                </a:ln>
                <a:latin typeface="Century Schoolbook" pitchFamily="18" charset="0"/>
                <a:ea typeface="ＭＳ ゴシック" pitchFamily="49" charset="-128"/>
              </a:rPr>
              <a:t>Who is this?</a:t>
            </a:r>
            <a:endParaRPr lang="ja-JP" altLang="en-US" sz="4000" b="1" cap="none" spc="0"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179512" y="3933056"/>
            <a:ext cx="8820472"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Kenji knows </a:t>
            </a:r>
            <a:r>
              <a:rPr lang="ja-JP" altLang="en-US" sz="3600" b="1" dirty="0">
                <a:ln w="17780" cmpd="sng">
                  <a:noFill/>
                  <a:prstDash val="solid"/>
                  <a:miter lim="800000"/>
                </a:ln>
                <a:latin typeface="Century Schoolbook" pitchFamily="18" charset="0"/>
                <a:ea typeface="ＭＳ ゴシック" pitchFamily="49" charset="-128"/>
              </a:rPr>
              <a:t>＜ </a:t>
            </a:r>
            <a:r>
              <a:rPr lang="en-US" altLang="ja-JP" sz="3600" b="1" dirty="0">
                <a:ln w="17780" cmpd="sng">
                  <a:noFill/>
                  <a:prstDash val="solid"/>
                  <a:miter lim="800000"/>
                </a:ln>
                <a:solidFill>
                  <a:schemeClr val="bg1"/>
                </a:solidFill>
                <a:latin typeface="Century Schoolbook" pitchFamily="18" charset="0"/>
                <a:ea typeface="ＭＳ ゴシック" pitchFamily="49" charset="-128"/>
              </a:rPr>
              <a:t>who this is </a:t>
            </a:r>
            <a:r>
              <a:rPr lang="ja-JP" altLang="en-US" sz="3600" b="1" dirty="0">
                <a:ln w="17780" cmpd="sng">
                  <a:noFill/>
                  <a:prstDash val="solid"/>
                  <a:miter lim="800000"/>
                </a:ln>
                <a:latin typeface="Century Schoolbook" pitchFamily="18" charset="0"/>
                <a:ea typeface="ＭＳ ゴシック" pitchFamily="49" charset="-128"/>
              </a:rPr>
              <a:t>＞</a:t>
            </a:r>
            <a:r>
              <a:rPr lang="en-US" altLang="ja-JP" sz="3600" b="1" dirty="0">
                <a:ln w="17780" cmpd="sng">
                  <a:noFill/>
                  <a:prstDash val="solid"/>
                  <a:miter lim="800000"/>
                </a:ln>
                <a:latin typeface="Century Schoolbook" pitchFamily="18" charset="0"/>
                <a:ea typeface="ＭＳ ゴシック" pitchFamily="49" charset="-128"/>
              </a:rPr>
              <a:t>.</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4860032" y="2134597"/>
            <a:ext cx="648072"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3851920" y="3933056"/>
            <a:ext cx="2151856" cy="646331"/>
          </a:xfrm>
          <a:prstGeom prst="rect">
            <a:avLst/>
          </a:prstGeom>
          <a:noFill/>
        </p:spPr>
        <p:txBody>
          <a:bodyPr wrap="square" lIns="91440" tIns="45720" rIns="91440" bIns="45720">
            <a:spAutoFit/>
          </a:bodyPr>
          <a:lstStyle/>
          <a:p>
            <a:r>
              <a:rPr lang="en-US" altLang="ja-JP" sz="3600" b="1" cap="none" spc="0" dirty="0">
                <a:ln w="17780" cmpd="sng">
                  <a:noFill/>
                  <a:prstDash val="solid"/>
                  <a:miter lim="800000"/>
                </a:ln>
                <a:latin typeface="Century Schoolbook" pitchFamily="18" charset="0"/>
                <a:ea typeface="ＭＳ ゴシック" pitchFamily="49" charset="-128"/>
              </a:rPr>
              <a:t>who</a:t>
            </a:r>
            <a:endParaRPr lang="ja-JP" altLang="en-US" sz="36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5012432" y="3933056"/>
            <a:ext cx="2151856"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this</a:t>
            </a:r>
            <a:r>
              <a:rPr lang="en-US" altLang="ja-JP" sz="3600" b="1" cap="none" spc="0" dirty="0">
                <a:ln w="17780" cmpd="sng">
                  <a:noFill/>
                  <a:prstDash val="solid"/>
                  <a:miter lim="800000"/>
                </a:ln>
                <a:latin typeface="Century Schoolbook" pitchFamily="18" charset="0"/>
                <a:ea typeface="ＭＳ ゴシック" pitchFamily="49" charset="-128"/>
              </a:rPr>
              <a:t> </a:t>
            </a:r>
            <a:r>
              <a:rPr lang="en-US" altLang="ja-JP" sz="3600" b="1" cap="none" spc="0" dirty="0">
                <a:ln w="17780" cmpd="sng">
                  <a:noFill/>
                  <a:prstDash val="solid"/>
                  <a:miter lim="800000"/>
                </a:ln>
                <a:solidFill>
                  <a:srgbClr val="FF0000"/>
                </a:solidFill>
                <a:latin typeface="Century Schoolbook" pitchFamily="18" charset="0"/>
                <a:ea typeface="ＭＳ ゴシック" pitchFamily="49" charset="-128"/>
              </a:rPr>
              <a:t>is</a:t>
            </a:r>
            <a:endParaRPr lang="ja-JP" altLang="en-US" sz="3600" b="1" cap="none" spc="0" dirty="0">
              <a:ln w="17780" cmpd="sng">
                <a:noFill/>
                <a:prstDash val="solid"/>
                <a:miter lim="800000"/>
              </a:ln>
              <a:solidFill>
                <a:srgbClr val="FF0000"/>
              </a:solidFill>
              <a:latin typeface="Century Schoolbook" pitchFamily="18" charset="0"/>
              <a:ea typeface="ＭＳ ゴシック" pitchFamily="49" charset="-128"/>
            </a:endParaRPr>
          </a:p>
        </p:txBody>
      </p:sp>
      <p:sp>
        <p:nvSpPr>
          <p:cNvPr id="9" name="下矢印 8"/>
          <p:cNvSpPr/>
          <p:nvPr/>
        </p:nvSpPr>
        <p:spPr>
          <a:xfrm>
            <a:off x="4788024" y="2780928"/>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73047" y="517400"/>
            <a:ext cx="2408791" cy="2764149"/>
          </a:xfrm>
          <a:prstGeom prst="rect">
            <a:avLst/>
          </a:prstGeom>
        </p:spPr>
      </p:pic>
    </p:spTree>
    <p:extLst>
      <p:ext uri="{BB962C8B-B14F-4D97-AF65-F5344CB8AC3E}">
        <p14:creationId xmlns:p14="http://schemas.microsoft.com/office/powerpoint/2010/main" val="230157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915816" y="2060848"/>
            <a:ext cx="6048672"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Where is English from?</a:t>
            </a:r>
            <a:endParaRPr lang="ja-JP" altLang="en-US" sz="3600" b="1"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35496" y="4005064"/>
            <a:ext cx="9073008"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Do you know </a:t>
            </a:r>
            <a:r>
              <a:rPr lang="ja-JP" altLang="en-US" sz="3200" b="1" dirty="0">
                <a:ln w="17780" cmpd="sng">
                  <a:noFill/>
                  <a:prstDash val="solid"/>
                  <a:miter lim="800000"/>
                </a:ln>
                <a:latin typeface="Century Schoolbook" pitchFamily="18" charset="0"/>
                <a:ea typeface="ＭＳ ゴシック" pitchFamily="49" charset="-128"/>
              </a:rPr>
              <a:t>＜ </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where English is from </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4572000" y="2132856"/>
            <a:ext cx="576064"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3419872" y="4005064"/>
            <a:ext cx="2151856"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where</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4860032" y="4005064"/>
            <a:ext cx="3852936"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English</a:t>
            </a:r>
            <a:r>
              <a:rPr lang="en-US" altLang="ja-JP" sz="3200" b="1" cap="none" spc="0" dirty="0">
                <a:ln w="17780" cmpd="sng">
                  <a:noFill/>
                  <a:prstDash val="solid"/>
                  <a:miter lim="800000"/>
                </a:ln>
                <a:latin typeface="Century Schoolbook" pitchFamily="18" charset="0"/>
                <a:ea typeface="ＭＳ ゴシック" pitchFamily="49" charset="-128"/>
              </a:rPr>
              <a:t> </a:t>
            </a:r>
            <a:r>
              <a:rPr lang="en-US" altLang="ja-JP" sz="3200" b="1" cap="none" spc="0" dirty="0">
                <a:ln w="17780" cmpd="sng">
                  <a:noFill/>
                  <a:prstDash val="solid"/>
                  <a:miter lim="800000"/>
                </a:ln>
                <a:solidFill>
                  <a:srgbClr val="FF0000"/>
                </a:solidFill>
                <a:latin typeface="Century Schoolbook" pitchFamily="18" charset="0"/>
                <a:ea typeface="ＭＳ ゴシック" pitchFamily="49" charset="-128"/>
              </a:rPr>
              <a:t>is</a:t>
            </a:r>
            <a:r>
              <a:rPr lang="en-US" altLang="ja-JP" sz="3200" b="1" cap="none" spc="0" dirty="0">
                <a:ln w="17780" cmpd="sng">
                  <a:noFill/>
                  <a:prstDash val="solid"/>
                  <a:miter lim="800000"/>
                </a:ln>
                <a:latin typeface="Century Schoolbook" pitchFamily="18" charset="0"/>
                <a:ea typeface="ＭＳ ゴシック" pitchFamily="49" charset="-128"/>
              </a:rPr>
              <a:t> from</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9" name="下矢印 8"/>
          <p:cNvSpPr/>
          <p:nvPr/>
        </p:nvSpPr>
        <p:spPr>
          <a:xfrm>
            <a:off x="5292080" y="2780928"/>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4" descr="C:\Users\秀紀\AppData\Local\Microsoft\Windows\INetCache\IE\SFQFZ9TV\MC900416424[1].wmf"/>
          <p:cNvPicPr>
            <a:picLocks noChangeAspect="1" noChangeArrowheads="1"/>
          </p:cNvPicPr>
          <p:nvPr/>
        </p:nvPicPr>
        <p:blipFill>
          <a:blip r:embed="rId3" cstate="print"/>
          <a:srcRect/>
          <a:stretch>
            <a:fillRect/>
          </a:stretch>
        </p:blipFill>
        <p:spPr bwMode="auto">
          <a:xfrm>
            <a:off x="179512" y="188640"/>
            <a:ext cx="2693806" cy="2088232"/>
          </a:xfrm>
          <a:prstGeom prst="rect">
            <a:avLst/>
          </a:prstGeom>
          <a:noFill/>
        </p:spPr>
      </p:pic>
    </p:spTree>
    <p:extLst>
      <p:ext uri="{BB962C8B-B14F-4D97-AF65-F5344CB8AC3E}">
        <p14:creationId xmlns:p14="http://schemas.microsoft.com/office/powerpoint/2010/main" val="349547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899592" y="2852936"/>
            <a:ext cx="8460432"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What is the red nose reindeer named?</a:t>
            </a:r>
            <a:endParaRPr lang="ja-JP" altLang="en-US" sz="3200" b="1"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0" y="4365104"/>
            <a:ext cx="9144000" cy="1077218"/>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She knows</a:t>
            </a:r>
          </a:p>
          <a:p>
            <a:r>
              <a:rPr lang="ja-JP" altLang="en-US" sz="3200" b="1" dirty="0">
                <a:ln w="17780" cmpd="sng">
                  <a:noFill/>
                  <a:prstDash val="solid"/>
                  <a:miter lim="800000"/>
                </a:ln>
                <a:latin typeface="Century Schoolbook" pitchFamily="18" charset="0"/>
                <a:ea typeface="ＭＳ ゴシック" pitchFamily="49" charset="-128"/>
              </a:rPr>
              <a:t>   ＜</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what the red nose reindeer is named</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2123728" y="2924944"/>
            <a:ext cx="504056"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755576" y="4869160"/>
            <a:ext cx="2151856"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what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9" name="下矢印 8"/>
          <p:cNvSpPr/>
          <p:nvPr/>
        </p:nvSpPr>
        <p:spPr>
          <a:xfrm>
            <a:off x="4572000" y="3501008"/>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1907704" y="4860449"/>
            <a:ext cx="6840760"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the red nose reindeer</a:t>
            </a:r>
            <a:r>
              <a:rPr lang="en-US" altLang="ja-JP" sz="3200" b="1" dirty="0">
                <a:ln w="17780" cmpd="sng">
                  <a:noFill/>
                  <a:prstDash val="solid"/>
                  <a:miter lim="800000"/>
                </a:ln>
                <a:solidFill>
                  <a:srgbClr val="FF0000"/>
                </a:solidFill>
                <a:latin typeface="Century Schoolbook" pitchFamily="18" charset="0"/>
                <a:ea typeface="ＭＳ ゴシック" pitchFamily="49" charset="-128"/>
              </a:rPr>
              <a:t> is </a:t>
            </a:r>
            <a:r>
              <a:rPr lang="en-US" altLang="ja-JP" sz="3200" b="1" dirty="0">
                <a:ln w="17780" cmpd="sng">
                  <a:noFill/>
                  <a:prstDash val="solid"/>
                  <a:miter lim="800000"/>
                </a:ln>
                <a:latin typeface="Century Schoolbook" pitchFamily="18" charset="0"/>
                <a:ea typeface="ＭＳ ゴシック" pitchFamily="49" charset="-128"/>
              </a:rPr>
              <a:t>named</a:t>
            </a:r>
            <a:endParaRPr lang="ja-JP" altLang="en-US" sz="3200" b="1" cap="none" spc="0" dirty="0">
              <a:ln w="17780" cmpd="sng">
                <a:noFill/>
                <a:prstDash val="solid"/>
                <a:miter lim="800000"/>
              </a:ln>
              <a:latin typeface="Century Schoolbook" pitchFamily="18" charset="0"/>
              <a:ea typeface="ＭＳ ゴシック" pitchFamily="49" charset="-128"/>
            </a:endParaRPr>
          </a:p>
        </p:txBody>
      </p:sp>
      <p:pic>
        <p:nvPicPr>
          <p:cNvPr id="11" name="Picture 6" descr="C:\Users\秀紀\AppData\Local\Microsoft\Windows\INetCache\IE\FFHURZDK\MC900445422[1].wmf"/>
          <p:cNvPicPr>
            <a:picLocks noChangeAspect="1" noChangeArrowheads="1"/>
          </p:cNvPicPr>
          <p:nvPr/>
        </p:nvPicPr>
        <p:blipFill>
          <a:blip r:embed="rId3" cstate="print"/>
          <a:srcRect/>
          <a:stretch>
            <a:fillRect/>
          </a:stretch>
        </p:blipFill>
        <p:spPr bwMode="auto">
          <a:xfrm>
            <a:off x="323528" y="260648"/>
            <a:ext cx="1999708" cy="2314295"/>
          </a:xfrm>
          <a:prstGeom prst="rect">
            <a:avLst/>
          </a:prstGeom>
          <a:noFill/>
        </p:spPr>
      </p:pic>
    </p:spTree>
    <p:extLst>
      <p:ext uri="{BB962C8B-B14F-4D97-AF65-F5344CB8AC3E}">
        <p14:creationId xmlns:p14="http://schemas.microsoft.com/office/powerpoint/2010/main" val="245987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9" grpId="0" animBg="1"/>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a:t>Practice</a:t>
            </a:r>
            <a:endParaRPr kumimoji="1" lang="ja-JP" altLang="en-US" dirty="0"/>
          </a:p>
        </p:txBody>
      </p:sp>
      <p:sp>
        <p:nvSpPr>
          <p:cNvPr id="3" name="サブタイトル 2"/>
          <p:cNvSpPr>
            <a:spLocks noGrp="1"/>
          </p:cNvSpPr>
          <p:nvPr>
            <p:ph type="subTitle" idx="1"/>
          </p:nvPr>
        </p:nvSpPr>
        <p:spPr/>
        <p:txBody>
          <a:bodyPr/>
          <a:lstStyle/>
          <a:p>
            <a:r>
              <a:rPr kumimoji="1" lang="ja-JP" altLang="en-US" dirty="0"/>
              <a:t>疑問詞が主語以外で</a:t>
            </a:r>
            <a:endParaRPr kumimoji="1" lang="en-US" altLang="ja-JP" dirty="0"/>
          </a:p>
          <a:p>
            <a:r>
              <a:rPr kumimoji="1" lang="ja-JP" altLang="en-US" dirty="0"/>
              <a:t>一般動詞や助動詞がある文</a:t>
            </a:r>
          </a:p>
        </p:txBody>
      </p:sp>
    </p:spTree>
    <p:extLst>
      <p:ext uri="{BB962C8B-B14F-4D97-AF65-F5344CB8AC3E}">
        <p14:creationId xmlns:p14="http://schemas.microsoft.com/office/powerpoint/2010/main" val="2319453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t="1322" b="1322"/>
          <a:stretch/>
        </p:blipFill>
        <p:spPr bwMode="auto">
          <a:xfrm>
            <a:off x="2231740" y="1556792"/>
            <a:ext cx="4680520" cy="3364124"/>
          </a:xfrm>
          <a:prstGeom prst="rect">
            <a:avLst/>
          </a:prstGeom>
          <a:noFill/>
          <a:ln w="9525">
            <a:noFill/>
            <a:miter lim="800000"/>
            <a:headEnd/>
            <a:tailEnd/>
          </a:ln>
        </p:spPr>
      </p:pic>
      <p:sp>
        <p:nvSpPr>
          <p:cNvPr id="3" name="正方形/長方形 2">
            <a:extLst>
              <a:ext uri="{FF2B5EF4-FFF2-40B4-BE49-F238E27FC236}">
                <a16:creationId xmlns:a16="http://schemas.microsoft.com/office/drawing/2014/main" id="{30A38A13-0F8D-4F04-B352-D93E3C42FF78}"/>
              </a:ext>
            </a:extLst>
          </p:cNvPr>
          <p:cNvSpPr/>
          <p:nvPr/>
        </p:nvSpPr>
        <p:spPr>
          <a:xfrm>
            <a:off x="1547664" y="364440"/>
            <a:ext cx="6336704"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Where is she from?</a:t>
            </a:r>
            <a:endParaRPr lang="ja-JP" altLang="en-US" sz="4800" b="1" dirty="0">
              <a:ln w="17780" cmpd="sng">
                <a:noFill/>
                <a:prstDash val="solid"/>
                <a:miter lim="800000"/>
              </a:ln>
              <a:latin typeface="Century Schoolbook" pitchFamily="18" charset="0"/>
              <a:ea typeface="ＭＳ ゴシック" pitchFamily="49" charset="-128"/>
            </a:endParaRPr>
          </a:p>
        </p:txBody>
      </p:sp>
      <p:sp>
        <p:nvSpPr>
          <p:cNvPr id="4" name="正方形/長方形 3">
            <a:extLst>
              <a:ext uri="{FF2B5EF4-FFF2-40B4-BE49-F238E27FC236}">
                <a16:creationId xmlns:a16="http://schemas.microsoft.com/office/drawing/2014/main" id="{C0F878A5-76B2-4324-9B5D-CDB4E64228CF}"/>
              </a:ext>
            </a:extLst>
          </p:cNvPr>
          <p:cNvSpPr/>
          <p:nvPr/>
        </p:nvSpPr>
        <p:spPr>
          <a:xfrm>
            <a:off x="0" y="5244121"/>
            <a:ext cx="9144000"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You know </a:t>
            </a:r>
            <a:r>
              <a:rPr lang="en-US" altLang="ja-JP" sz="4800" b="1" dirty="0">
                <a:ln w="17780" cmpd="sng">
                  <a:noFill/>
                  <a:prstDash val="solid"/>
                  <a:miter lim="800000"/>
                </a:ln>
                <a:solidFill>
                  <a:srgbClr val="FF0000"/>
                </a:solidFill>
                <a:latin typeface="Century Schoolbook" pitchFamily="18" charset="0"/>
                <a:ea typeface="ＭＳ ゴシック" pitchFamily="49" charset="-128"/>
              </a:rPr>
              <a:t>where</a:t>
            </a:r>
            <a:r>
              <a:rPr lang="en-US" altLang="ja-JP" sz="4800" b="1" dirty="0">
                <a:ln w="17780" cmpd="sng">
                  <a:noFill/>
                  <a:prstDash val="solid"/>
                  <a:miter lim="800000"/>
                </a:ln>
                <a:latin typeface="Century Schoolbook" pitchFamily="18" charset="0"/>
                <a:ea typeface="ＭＳ ゴシック" pitchFamily="49" charset="-128"/>
              </a:rPr>
              <a:t> she is from.</a:t>
            </a:r>
            <a:endParaRPr lang="ja-JP" altLang="en-US" sz="4800" b="1"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388156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331640" y="2564904"/>
            <a:ext cx="7632848"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What did Alfred Nobel invent?</a:t>
            </a:r>
            <a:endParaRPr lang="ja-JP" altLang="en-US" sz="3600" b="1"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0" y="4149080"/>
            <a:ext cx="8893496" cy="1077218"/>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Does Tom know </a:t>
            </a:r>
          </a:p>
          <a:p>
            <a:pPr algn="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 what Alfred Nobel invented</a:t>
            </a:r>
            <a:r>
              <a:rPr lang="en-US" altLang="ja-JP" sz="3200" b="1" dirty="0">
                <a:ln w="17780" cmpd="sng">
                  <a:noFill/>
                  <a:prstDash val="solid"/>
                  <a:miter lim="800000"/>
                </a:ln>
                <a:latin typeface="Century Schoolbook" pitchFamily="18" charset="0"/>
                <a:ea typeface="ＭＳ ゴシック" pitchFamily="49" charset="-128"/>
              </a:rPr>
              <a:t> </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2771800" y="2636912"/>
            <a:ext cx="792088"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2123728" y="4653136"/>
            <a:ext cx="2151856"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what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3311352" y="4653136"/>
            <a:ext cx="5365104" cy="584775"/>
          </a:xfrm>
          <a:prstGeom prst="rect">
            <a:avLst/>
          </a:prstGeom>
          <a:noFill/>
        </p:spPr>
        <p:txBody>
          <a:bodyPr wrap="square" lIns="91440" tIns="45720" rIns="91440" bIns="45720">
            <a:spAutoFit/>
          </a:bodyPr>
          <a:lstStyle/>
          <a:p>
            <a:r>
              <a:rPr lang="en-US" altLang="ja-JP" sz="3200" b="1" cap="none" spc="0" dirty="0">
                <a:ln w="17780" cmpd="sng">
                  <a:noFill/>
                  <a:prstDash val="solid"/>
                  <a:miter lim="800000"/>
                </a:ln>
                <a:latin typeface="Century Schoolbook" pitchFamily="18" charset="0"/>
                <a:ea typeface="ＭＳ ゴシック" pitchFamily="49" charset="-128"/>
              </a:rPr>
              <a:t>Alfred Nobel invent</a:t>
            </a:r>
            <a:r>
              <a:rPr lang="en-US" altLang="ja-JP" sz="3200" b="1" cap="none" spc="0" dirty="0">
                <a:ln w="17780" cmpd="sng">
                  <a:noFill/>
                  <a:prstDash val="solid"/>
                  <a:miter lim="800000"/>
                </a:ln>
                <a:solidFill>
                  <a:srgbClr val="FF0000"/>
                </a:solidFill>
                <a:latin typeface="Century Schoolbook" pitchFamily="18" charset="0"/>
                <a:ea typeface="ＭＳ ゴシック" pitchFamily="49" charset="-128"/>
              </a:rPr>
              <a:t>ed</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9" name="下矢印 8"/>
          <p:cNvSpPr/>
          <p:nvPr/>
        </p:nvSpPr>
        <p:spPr>
          <a:xfrm>
            <a:off x="4932040" y="3212976"/>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シャツ が含まれている画像&#10;&#10;AI によって生成されたコンテンツは間違っている可能性があります。">
            <a:extLst>
              <a:ext uri="{FF2B5EF4-FFF2-40B4-BE49-F238E27FC236}">
                <a16:creationId xmlns:a16="http://schemas.microsoft.com/office/drawing/2014/main" id="{208465BC-9811-6B97-18B3-EC0AFE7A3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332656"/>
            <a:ext cx="1323182" cy="1832979"/>
          </a:xfrm>
          <a:prstGeom prst="rect">
            <a:avLst/>
          </a:prstGeom>
        </p:spPr>
      </p:pic>
      <p:pic>
        <p:nvPicPr>
          <p:cNvPr id="12" name="図 11" descr="黒い背景と白い文字のロゴ&#10;&#10;AI によって生成されたコンテンツは間違っている可能性があります。">
            <a:extLst>
              <a:ext uri="{FF2B5EF4-FFF2-40B4-BE49-F238E27FC236}">
                <a16:creationId xmlns:a16="http://schemas.microsoft.com/office/drawing/2014/main" id="{D40B511D-EC46-ACBA-C965-AE0D18B221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7127" y="249156"/>
            <a:ext cx="2987824" cy="2240868"/>
          </a:xfrm>
          <a:prstGeom prst="rect">
            <a:avLst/>
          </a:prstGeom>
        </p:spPr>
      </p:pic>
    </p:spTree>
    <p:extLst>
      <p:ext uri="{BB962C8B-B14F-4D97-AF65-F5344CB8AC3E}">
        <p14:creationId xmlns:p14="http://schemas.microsoft.com/office/powerpoint/2010/main" val="428680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899592" y="3213846"/>
            <a:ext cx="8784976" cy="646331"/>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Why does Santa wear red clothes?</a:t>
            </a:r>
            <a:endParaRPr lang="ja-JP" altLang="en-US" sz="3600" b="1"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179512" y="5157192"/>
            <a:ext cx="9793088"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I know </a:t>
            </a:r>
            <a:r>
              <a:rPr lang="ja-JP" altLang="en-US" sz="3200" b="1" dirty="0">
                <a:ln w="17780" cmpd="sng">
                  <a:noFill/>
                  <a:prstDash val="solid"/>
                  <a:miter lim="800000"/>
                </a:ln>
                <a:latin typeface="Century Schoolbook" pitchFamily="18" charset="0"/>
                <a:ea typeface="ＭＳ ゴシック" pitchFamily="49" charset="-128"/>
              </a:rPr>
              <a:t>＜</a:t>
            </a:r>
            <a:r>
              <a:rPr lang="ja-JP" altLang="en-US" sz="3200" b="1" dirty="0">
                <a:ln w="17780" cmpd="sng">
                  <a:noFill/>
                  <a:prstDash val="solid"/>
                  <a:miter lim="800000"/>
                </a:ln>
                <a:solidFill>
                  <a:schemeClr val="bg1"/>
                </a:solidFill>
                <a:latin typeface="Century Schoolbook" pitchFamily="18" charset="0"/>
                <a:ea typeface="ＭＳ ゴシック" pitchFamily="49" charset="-128"/>
              </a:rPr>
              <a:t> </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why Santa wears red clothes </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2123728" y="3356121"/>
            <a:ext cx="1080120"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2195736" y="5157192"/>
            <a:ext cx="2151856" cy="584775"/>
          </a:xfrm>
          <a:prstGeom prst="rect">
            <a:avLst/>
          </a:prstGeom>
          <a:noFill/>
        </p:spPr>
        <p:txBody>
          <a:bodyPr wrap="square" lIns="91440" tIns="45720" rIns="91440" bIns="45720">
            <a:spAutoFit/>
          </a:bodyPr>
          <a:lstStyle/>
          <a:p>
            <a:r>
              <a:rPr lang="en-US" altLang="ja-JP" sz="3200" b="1" cap="none" spc="0" dirty="0">
                <a:ln w="17780" cmpd="sng">
                  <a:noFill/>
                  <a:prstDash val="solid"/>
                  <a:miter lim="800000"/>
                </a:ln>
                <a:latin typeface="Century Schoolbook" pitchFamily="18" charset="0"/>
                <a:ea typeface="ＭＳ ゴシック" pitchFamily="49" charset="-128"/>
              </a:rPr>
              <a:t>why</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3203848" y="5157192"/>
            <a:ext cx="5400600"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Santa wear</a:t>
            </a:r>
            <a:r>
              <a:rPr lang="en-US" altLang="ja-JP" sz="3200" b="1" dirty="0">
                <a:ln w="17780" cmpd="sng">
                  <a:noFill/>
                  <a:prstDash val="solid"/>
                  <a:miter lim="800000"/>
                </a:ln>
                <a:solidFill>
                  <a:srgbClr val="FF0000"/>
                </a:solidFill>
                <a:latin typeface="Century Schoolbook" pitchFamily="18" charset="0"/>
                <a:ea typeface="ＭＳ ゴシック" pitchFamily="49" charset="-128"/>
              </a:rPr>
              <a:t>s</a:t>
            </a:r>
            <a:r>
              <a:rPr lang="en-US" altLang="ja-JP" sz="3200" b="1" dirty="0">
                <a:ln w="17780" cmpd="sng">
                  <a:noFill/>
                  <a:prstDash val="solid"/>
                  <a:miter lim="800000"/>
                </a:ln>
                <a:latin typeface="Century Schoolbook" pitchFamily="18" charset="0"/>
                <a:ea typeface="ＭＳ ゴシック" pitchFamily="49" charset="-128"/>
              </a:rPr>
              <a:t> red clothes</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9" name="下矢印 8"/>
          <p:cNvSpPr/>
          <p:nvPr/>
        </p:nvSpPr>
        <p:spPr>
          <a:xfrm>
            <a:off x="4716016" y="4005064"/>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5" descr="C:\Users\秀紀\AppData\Local\Microsoft\Windows\INetCache\IE\M7VZHV7X\MC900331631[1].wmf"/>
          <p:cNvPicPr>
            <a:picLocks noChangeAspect="1" noChangeArrowheads="1"/>
          </p:cNvPicPr>
          <p:nvPr/>
        </p:nvPicPr>
        <p:blipFill>
          <a:blip r:embed="rId2" cstate="print"/>
          <a:srcRect/>
          <a:stretch>
            <a:fillRect/>
          </a:stretch>
        </p:blipFill>
        <p:spPr bwMode="auto">
          <a:xfrm>
            <a:off x="179512" y="116632"/>
            <a:ext cx="2808312" cy="3024711"/>
          </a:xfrm>
          <a:prstGeom prst="rect">
            <a:avLst/>
          </a:prstGeom>
          <a:noFill/>
        </p:spPr>
      </p:pic>
    </p:spTree>
    <p:extLst>
      <p:ext uri="{BB962C8B-B14F-4D97-AF65-F5344CB8AC3E}">
        <p14:creationId xmlns:p14="http://schemas.microsoft.com/office/powerpoint/2010/main" val="148470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7630" y="2809476"/>
            <a:ext cx="9086370" cy="1200329"/>
          </a:xfrm>
          <a:prstGeom prst="rect">
            <a:avLst/>
          </a:prstGeom>
          <a:noFill/>
        </p:spPr>
        <p:txBody>
          <a:bodyPr wrap="square" lIns="91440" tIns="45720" rIns="91440" bIns="45720">
            <a:spAutoFit/>
          </a:bodyPr>
          <a:lstStyle/>
          <a:p>
            <a:r>
              <a:rPr lang="en-US" altLang="ja-JP" sz="3600" b="1" dirty="0">
                <a:ln w="17780" cmpd="sng">
                  <a:noFill/>
                  <a:prstDash val="solid"/>
                  <a:miter lim="800000"/>
                </a:ln>
                <a:latin typeface="Century Schoolbook" pitchFamily="18" charset="0"/>
                <a:ea typeface="ＭＳ ゴシック" pitchFamily="49" charset="-128"/>
              </a:rPr>
              <a:t>Where will the next Olympic Games</a:t>
            </a:r>
          </a:p>
          <a:p>
            <a:pPr algn="r"/>
            <a:r>
              <a:rPr lang="en-US" altLang="ja-JP" sz="3600" b="1" dirty="0">
                <a:ln w="17780" cmpd="sng">
                  <a:noFill/>
                  <a:prstDash val="solid"/>
                  <a:miter lim="800000"/>
                </a:ln>
                <a:latin typeface="Century Schoolbook" pitchFamily="18" charset="0"/>
                <a:ea typeface="ＭＳ ゴシック" pitchFamily="49" charset="-128"/>
              </a:rPr>
              <a:t> be held?</a:t>
            </a:r>
            <a:endParaRPr lang="ja-JP" altLang="en-US" sz="3600" b="1"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1763688" y="2924944"/>
            <a:ext cx="1080120"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下矢印 8"/>
          <p:cNvSpPr/>
          <p:nvPr/>
        </p:nvSpPr>
        <p:spPr>
          <a:xfrm>
            <a:off x="4716016" y="4005064"/>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35FC82E8-DD73-457C-955D-593929CD4923}"/>
              </a:ext>
            </a:extLst>
          </p:cNvPr>
          <p:cNvPicPr>
            <a:picLocks noChangeAspect="1"/>
          </p:cNvPicPr>
          <p:nvPr/>
        </p:nvPicPr>
        <p:blipFill>
          <a:blip r:embed="rId3" cstate="print">
            <a:extLst>
              <a:ext uri="{28A0092B-C50C-407E-A947-70E740481C1C}">
                <a14:useLocalDpi xmlns:a14="http://schemas.microsoft.com/office/drawing/2010/main" val="0"/>
              </a:ext>
            </a:extLst>
          </a:blip>
          <a:srcRect t="3501" b="-1416"/>
          <a:stretch/>
        </p:blipFill>
        <p:spPr>
          <a:xfrm>
            <a:off x="374498" y="116632"/>
            <a:ext cx="4235969" cy="2592288"/>
          </a:xfrm>
          <a:prstGeom prst="rect">
            <a:avLst/>
          </a:prstGeom>
        </p:spPr>
      </p:pic>
      <p:sp>
        <p:nvSpPr>
          <p:cNvPr id="12" name="正方形/長方形 11">
            <a:extLst>
              <a:ext uri="{FF2B5EF4-FFF2-40B4-BE49-F238E27FC236}">
                <a16:creationId xmlns:a16="http://schemas.microsoft.com/office/drawing/2014/main" id="{5FBFA784-134A-41B7-B3E2-7A23C5D46475}"/>
              </a:ext>
            </a:extLst>
          </p:cNvPr>
          <p:cNvSpPr/>
          <p:nvPr/>
        </p:nvSpPr>
        <p:spPr>
          <a:xfrm>
            <a:off x="154067" y="4733519"/>
            <a:ext cx="8893496" cy="1569660"/>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Do you know </a:t>
            </a:r>
          </a:p>
          <a:p>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 Where the next Olympic Games</a:t>
            </a:r>
          </a:p>
          <a:p>
            <a:pPr algn="r"/>
            <a:r>
              <a:rPr lang="en-US" altLang="ja-JP" sz="3200" b="1" dirty="0">
                <a:ln w="17780" cmpd="sng">
                  <a:noFill/>
                  <a:prstDash val="solid"/>
                  <a:miter lim="800000"/>
                </a:ln>
                <a:solidFill>
                  <a:schemeClr val="bg1"/>
                </a:solidFill>
                <a:latin typeface="Century Schoolbook" pitchFamily="18" charset="0"/>
                <a:ea typeface="ＭＳ ゴシック" pitchFamily="49" charset="-128"/>
              </a:rPr>
              <a:t>will be held </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7" name="正方形/長方形 6"/>
          <p:cNvSpPr/>
          <p:nvPr/>
        </p:nvSpPr>
        <p:spPr>
          <a:xfrm>
            <a:off x="691952" y="5179252"/>
            <a:ext cx="2151856" cy="584775"/>
          </a:xfrm>
          <a:prstGeom prst="rect">
            <a:avLst/>
          </a:prstGeom>
          <a:noFill/>
        </p:spPr>
        <p:txBody>
          <a:bodyPr wrap="square" lIns="91440" tIns="45720" rIns="91440" bIns="45720">
            <a:spAutoFit/>
          </a:bodyPr>
          <a:lstStyle/>
          <a:p>
            <a:r>
              <a:rPr lang="en-US" altLang="ja-JP" sz="3200" b="1" cap="none" spc="0" dirty="0">
                <a:ln w="17780" cmpd="sng">
                  <a:noFill/>
                  <a:prstDash val="solid"/>
                  <a:miter lim="800000"/>
                </a:ln>
                <a:latin typeface="Century Schoolbook" pitchFamily="18" charset="0"/>
                <a:ea typeface="ＭＳ ゴシック" pitchFamily="49" charset="-128"/>
              </a:rPr>
              <a:t>where</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2156855" y="5192737"/>
            <a:ext cx="6263659" cy="1077218"/>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the next Olympic Games </a:t>
            </a:r>
          </a:p>
          <a:p>
            <a:pPr algn="r"/>
            <a:r>
              <a:rPr lang="en-US" altLang="ja-JP" sz="3200" b="1" dirty="0">
                <a:ln w="17780" cmpd="sng">
                  <a:noFill/>
                  <a:prstDash val="solid"/>
                  <a:miter lim="800000"/>
                </a:ln>
                <a:solidFill>
                  <a:srgbClr val="FF0000"/>
                </a:solidFill>
                <a:latin typeface="Century Schoolbook" pitchFamily="18" charset="0"/>
                <a:ea typeface="ＭＳ ゴシック" pitchFamily="49" charset="-128"/>
              </a:rPr>
              <a:t>will</a:t>
            </a:r>
            <a:r>
              <a:rPr lang="en-US" altLang="ja-JP" sz="3200" b="1" dirty="0">
                <a:ln w="17780" cmpd="sng">
                  <a:noFill/>
                  <a:prstDash val="solid"/>
                  <a:miter lim="800000"/>
                </a:ln>
                <a:latin typeface="Century Schoolbook" pitchFamily="18" charset="0"/>
                <a:ea typeface="ＭＳ ゴシック" pitchFamily="49" charset="-128"/>
              </a:rPr>
              <a:t> be held</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109557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9" grpId="0" animBg="1"/>
      <p:bldP spid="12" grpId="0"/>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a:t>Practice</a:t>
            </a:r>
            <a:endParaRPr kumimoji="1" lang="ja-JP" altLang="en-US" dirty="0"/>
          </a:p>
        </p:txBody>
      </p:sp>
      <p:sp>
        <p:nvSpPr>
          <p:cNvPr id="3" name="サブタイトル 2"/>
          <p:cNvSpPr>
            <a:spLocks noGrp="1"/>
          </p:cNvSpPr>
          <p:nvPr>
            <p:ph type="subTitle" idx="1"/>
          </p:nvPr>
        </p:nvSpPr>
        <p:spPr/>
        <p:txBody>
          <a:bodyPr/>
          <a:lstStyle/>
          <a:p>
            <a:r>
              <a:rPr kumimoji="1" lang="ja-JP" altLang="en-US" dirty="0"/>
              <a:t>疑問詞が主語の場合</a:t>
            </a:r>
          </a:p>
        </p:txBody>
      </p:sp>
    </p:spTree>
    <p:extLst>
      <p:ext uri="{BB962C8B-B14F-4D97-AF65-F5344CB8AC3E}">
        <p14:creationId xmlns:p14="http://schemas.microsoft.com/office/powerpoint/2010/main" val="822464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303329" y="2310076"/>
            <a:ext cx="5328592"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Who drew this picture?</a:t>
            </a:r>
            <a:endParaRPr lang="ja-JP" altLang="en-US" sz="3200" b="1"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827584" y="4331169"/>
            <a:ext cx="7920880"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We know </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who drew this picture</a:t>
            </a:r>
            <a:r>
              <a:rPr lang="ja-JP" altLang="en-US" sz="3200" b="1" dirty="0">
                <a:ln w="17780" cmpd="sng">
                  <a:noFill/>
                  <a:prstDash val="solid"/>
                  <a:miter lim="800000"/>
                </a:ln>
                <a:solidFill>
                  <a:schemeClr val="bg1"/>
                </a:solidFill>
                <a:latin typeface="Century Schoolbook" pitchFamily="18" charset="0"/>
                <a:ea typeface="ＭＳ ゴシック" pitchFamily="49" charset="-128"/>
              </a:rPr>
              <a:t> </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4350069" y="2356806"/>
            <a:ext cx="1185507"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3266119" y="4350364"/>
            <a:ext cx="2151856" cy="584775"/>
          </a:xfrm>
          <a:prstGeom prst="rect">
            <a:avLst/>
          </a:prstGeom>
          <a:noFill/>
        </p:spPr>
        <p:txBody>
          <a:bodyPr wrap="square" lIns="91440" tIns="45720" rIns="91440" bIns="45720">
            <a:spAutoFit/>
          </a:bodyPr>
          <a:lstStyle/>
          <a:p>
            <a:r>
              <a:rPr lang="en-US" altLang="ja-JP" sz="3200" b="1" cap="none" spc="0" dirty="0">
                <a:ln w="17780" cmpd="sng">
                  <a:noFill/>
                  <a:prstDash val="solid"/>
                  <a:miter lim="800000"/>
                </a:ln>
                <a:latin typeface="Century Schoolbook" pitchFamily="18" charset="0"/>
                <a:ea typeface="ＭＳ ゴシック" pitchFamily="49" charset="-128"/>
              </a:rPr>
              <a:t>who</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4342047" y="4350363"/>
            <a:ext cx="4680520" cy="584775"/>
          </a:xfrm>
          <a:prstGeom prst="rect">
            <a:avLst/>
          </a:prstGeom>
          <a:noFill/>
        </p:spPr>
        <p:txBody>
          <a:bodyPr wrap="square" lIns="91440" tIns="45720" rIns="91440" bIns="45720">
            <a:spAutoFit/>
          </a:bodyPr>
          <a:lstStyle/>
          <a:p>
            <a:r>
              <a:rPr lang="en-US" altLang="ja-JP" sz="3200" b="1" dirty="0">
                <a:ln w="17780" cmpd="sng">
                  <a:noFill/>
                  <a:prstDash val="solid"/>
                  <a:miter lim="800000"/>
                </a:ln>
                <a:solidFill>
                  <a:srgbClr val="FF0000"/>
                </a:solidFill>
                <a:latin typeface="Century Schoolbook" pitchFamily="18" charset="0"/>
                <a:ea typeface="ＭＳ ゴシック" pitchFamily="49" charset="-128"/>
              </a:rPr>
              <a:t>drew</a:t>
            </a:r>
            <a:r>
              <a:rPr lang="en-US" altLang="ja-JP" sz="3200" b="1" dirty="0">
                <a:ln w="17780" cmpd="sng">
                  <a:noFill/>
                  <a:prstDash val="solid"/>
                  <a:miter lim="800000"/>
                </a:ln>
                <a:latin typeface="Century Schoolbook" pitchFamily="18" charset="0"/>
                <a:ea typeface="ＭＳ ゴシック" pitchFamily="49" charset="-128"/>
              </a:rPr>
              <a:t> this picture</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9" name="下矢印 8"/>
          <p:cNvSpPr/>
          <p:nvPr/>
        </p:nvSpPr>
        <p:spPr>
          <a:xfrm>
            <a:off x="5535577" y="3176972"/>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8">
            <a:extLst>
              <a:ext uri="{FF2B5EF4-FFF2-40B4-BE49-F238E27FC236}">
                <a16:creationId xmlns:a16="http://schemas.microsoft.com/office/drawing/2014/main" id="{84B9060B-55D5-48D7-9D36-140A9C085173}"/>
              </a:ext>
            </a:extLst>
          </p:cNvPr>
          <p:cNvPicPr>
            <a:picLocks noChangeAspect="1" noChangeArrowheads="1"/>
          </p:cNvPicPr>
          <p:nvPr/>
        </p:nvPicPr>
        <p:blipFill>
          <a:blip r:embed="rId2" cstate="print"/>
          <a:srcRect/>
          <a:stretch>
            <a:fillRect/>
          </a:stretch>
        </p:blipFill>
        <p:spPr bwMode="auto">
          <a:xfrm>
            <a:off x="0" y="807973"/>
            <a:ext cx="2891009" cy="3097666"/>
          </a:xfrm>
          <a:prstGeom prst="rect">
            <a:avLst/>
          </a:prstGeom>
          <a:noFill/>
        </p:spPr>
      </p:pic>
    </p:spTree>
    <p:extLst>
      <p:ext uri="{BB962C8B-B14F-4D97-AF65-F5344CB8AC3E}">
        <p14:creationId xmlns:p14="http://schemas.microsoft.com/office/powerpoint/2010/main" val="232053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493404" y="2887438"/>
            <a:ext cx="9289032" cy="584775"/>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Who is the youngest teacher here?</a:t>
            </a:r>
            <a:endParaRPr lang="ja-JP" altLang="en-US" sz="3200" b="1" dirty="0">
              <a:ln w="17780" cmpd="sng">
                <a:noFill/>
                <a:prstDash val="solid"/>
                <a:miter lim="800000"/>
              </a:ln>
              <a:latin typeface="Century Schoolbook" pitchFamily="18" charset="0"/>
              <a:ea typeface="ＭＳ ゴシック" pitchFamily="49" charset="-128"/>
            </a:endParaRPr>
          </a:p>
        </p:txBody>
      </p:sp>
      <p:sp>
        <p:nvSpPr>
          <p:cNvPr id="4" name="正方形/長方形 3"/>
          <p:cNvSpPr/>
          <p:nvPr/>
        </p:nvSpPr>
        <p:spPr>
          <a:xfrm>
            <a:off x="0" y="4365104"/>
            <a:ext cx="9144000" cy="1077218"/>
          </a:xfrm>
          <a:prstGeom prst="rect">
            <a:avLst/>
          </a:prstGeom>
          <a:noFill/>
        </p:spPr>
        <p:txBody>
          <a:bodyPr wrap="square" lIns="91440" tIns="45720" rIns="91440" bIns="45720">
            <a:spAutoFit/>
          </a:bodyPr>
          <a:lstStyle/>
          <a:p>
            <a:r>
              <a:rPr lang="en-US" altLang="ja-JP" sz="3200" b="1" dirty="0">
                <a:ln w="17780" cmpd="sng">
                  <a:noFill/>
                  <a:prstDash val="solid"/>
                  <a:miter lim="800000"/>
                </a:ln>
                <a:latin typeface="Century Schoolbook" pitchFamily="18" charset="0"/>
                <a:ea typeface="ＭＳ ゴシック" pitchFamily="49" charset="-128"/>
              </a:rPr>
              <a:t>I don’t know</a:t>
            </a:r>
          </a:p>
          <a:p>
            <a:pPr algn="r"/>
            <a:r>
              <a:rPr lang="ja-JP" altLang="en-US" sz="3200" b="1" dirty="0">
                <a:ln w="17780" cmpd="sng">
                  <a:noFill/>
                  <a:prstDash val="solid"/>
                  <a:miter lim="800000"/>
                </a:ln>
                <a:latin typeface="Century Schoolbook" pitchFamily="18" charset="0"/>
                <a:ea typeface="ＭＳ ゴシック" pitchFamily="49" charset="-128"/>
              </a:rPr>
              <a:t>      ＜</a:t>
            </a:r>
            <a:r>
              <a:rPr lang="en-US" altLang="ja-JP" sz="3200" b="1" dirty="0">
                <a:ln w="17780" cmpd="sng">
                  <a:noFill/>
                  <a:prstDash val="solid"/>
                  <a:miter lim="800000"/>
                </a:ln>
                <a:solidFill>
                  <a:schemeClr val="bg1"/>
                </a:solidFill>
                <a:latin typeface="Century Schoolbook" pitchFamily="18" charset="0"/>
                <a:ea typeface="ＭＳ ゴシック" pitchFamily="49" charset="-128"/>
              </a:rPr>
              <a:t>who is the youngest teacher here</a:t>
            </a:r>
            <a:r>
              <a:rPr lang="ja-JP" altLang="en-US" sz="3200" b="1" dirty="0">
                <a:ln w="17780" cmpd="sng">
                  <a:noFill/>
                  <a:prstDash val="solid"/>
                  <a:miter lim="800000"/>
                </a:ln>
                <a:latin typeface="Century Schoolbook" pitchFamily="18" charset="0"/>
                <a:ea typeface="ＭＳ ゴシック" pitchFamily="49" charset="-128"/>
              </a:rPr>
              <a:t>＞</a:t>
            </a:r>
            <a:r>
              <a:rPr lang="en-US" altLang="ja-JP" sz="3200" b="1" dirty="0">
                <a:ln w="17780" cmpd="sng">
                  <a:noFill/>
                  <a:prstDash val="solid"/>
                  <a:miter lim="800000"/>
                </a:ln>
                <a:latin typeface="Century Schoolbook" pitchFamily="18" charset="0"/>
                <a:ea typeface="ＭＳ ゴシック" pitchFamily="49" charset="-128"/>
              </a:rPr>
              <a:t>.</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6" name="正方形/長方形 5"/>
          <p:cNvSpPr/>
          <p:nvPr/>
        </p:nvSpPr>
        <p:spPr>
          <a:xfrm>
            <a:off x="2612554" y="2973725"/>
            <a:ext cx="462508" cy="504056"/>
          </a:xfrm>
          <a:prstGeom prst="rect">
            <a:avLst/>
          </a:prstGeom>
          <a:solidFill>
            <a:srgbClr val="FF00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493404" y="4832866"/>
            <a:ext cx="2151856" cy="584775"/>
          </a:xfrm>
          <a:prstGeom prst="rect">
            <a:avLst/>
          </a:prstGeom>
          <a:noFill/>
        </p:spPr>
        <p:txBody>
          <a:bodyPr wrap="square" lIns="91440" tIns="45720" rIns="91440" bIns="45720">
            <a:spAutoFit/>
          </a:bodyPr>
          <a:lstStyle/>
          <a:p>
            <a:r>
              <a:rPr lang="en-US" altLang="ja-JP" sz="3200" b="1" cap="none" spc="0" dirty="0">
                <a:ln w="17780" cmpd="sng">
                  <a:noFill/>
                  <a:prstDash val="solid"/>
                  <a:miter lim="800000"/>
                </a:ln>
                <a:latin typeface="Century Schoolbook" pitchFamily="18" charset="0"/>
                <a:ea typeface="ＭＳ ゴシック" pitchFamily="49" charset="-128"/>
              </a:rPr>
              <a:t>who</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8" name="正方形/長方形 7"/>
          <p:cNvSpPr/>
          <p:nvPr/>
        </p:nvSpPr>
        <p:spPr>
          <a:xfrm>
            <a:off x="2453928" y="4832866"/>
            <a:ext cx="6486872" cy="584775"/>
          </a:xfrm>
          <a:prstGeom prst="rect">
            <a:avLst/>
          </a:prstGeom>
          <a:noFill/>
        </p:spPr>
        <p:txBody>
          <a:bodyPr wrap="square" lIns="91440" tIns="45720" rIns="91440" bIns="45720">
            <a:spAutoFit/>
          </a:bodyPr>
          <a:lstStyle/>
          <a:p>
            <a:r>
              <a:rPr lang="en-US" altLang="ja-JP" sz="3200" b="1" dirty="0">
                <a:ln w="17780" cmpd="sng">
                  <a:noFill/>
                  <a:prstDash val="solid"/>
                  <a:miter lim="800000"/>
                </a:ln>
                <a:solidFill>
                  <a:srgbClr val="FF0000"/>
                </a:solidFill>
                <a:latin typeface="Century Schoolbook" pitchFamily="18" charset="0"/>
                <a:ea typeface="ＭＳ ゴシック" pitchFamily="49" charset="-128"/>
              </a:rPr>
              <a:t>is</a:t>
            </a:r>
            <a:r>
              <a:rPr lang="en-US" altLang="ja-JP" sz="3200" b="1" dirty="0">
                <a:ln w="17780" cmpd="sng">
                  <a:noFill/>
                  <a:prstDash val="solid"/>
                  <a:miter lim="800000"/>
                </a:ln>
                <a:latin typeface="Century Schoolbook" pitchFamily="18" charset="0"/>
                <a:ea typeface="ＭＳ ゴシック" pitchFamily="49" charset="-128"/>
              </a:rPr>
              <a:t> the youngest teacher here</a:t>
            </a:r>
            <a:endParaRPr lang="ja-JP" altLang="en-US" sz="3200" b="1" cap="none" spc="0" dirty="0">
              <a:ln w="17780" cmpd="sng">
                <a:noFill/>
                <a:prstDash val="solid"/>
                <a:miter lim="800000"/>
              </a:ln>
              <a:latin typeface="Century Schoolbook" pitchFamily="18" charset="0"/>
              <a:ea typeface="ＭＳ ゴシック" pitchFamily="49" charset="-128"/>
            </a:endParaRPr>
          </a:p>
        </p:txBody>
      </p:sp>
      <p:sp>
        <p:nvSpPr>
          <p:cNvPr id="9" name="下矢印 8"/>
          <p:cNvSpPr/>
          <p:nvPr/>
        </p:nvSpPr>
        <p:spPr>
          <a:xfrm>
            <a:off x="4572000" y="3645024"/>
            <a:ext cx="864096" cy="1152128"/>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1">
            <a:extLst>
              <a:ext uri="{FF2B5EF4-FFF2-40B4-BE49-F238E27FC236}">
                <a16:creationId xmlns:a16="http://schemas.microsoft.com/office/drawing/2014/main" id="{1A090C54-D80C-496A-88BA-BDAF469290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65162" y="61311"/>
            <a:ext cx="3537756" cy="2653316"/>
          </a:xfrm>
          <a:prstGeom prst="rect">
            <a:avLst/>
          </a:prstGeom>
          <a:noFill/>
        </p:spPr>
      </p:pic>
    </p:spTree>
    <p:extLst>
      <p:ext uri="{BB962C8B-B14F-4D97-AF65-F5344CB8AC3E}">
        <p14:creationId xmlns:p14="http://schemas.microsoft.com/office/powerpoint/2010/main" val="426005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p:bldP spid="8" grpId="0"/>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AFA08EA-9ACA-F985-FB49-CD863D916640}"/>
              </a:ext>
            </a:extLst>
          </p:cNvPr>
          <p:cNvPicPr>
            <a:picLocks noChangeAspect="1"/>
          </p:cNvPicPr>
          <p:nvPr/>
        </p:nvPicPr>
        <p:blipFill>
          <a:blip r:embed="rId2"/>
          <a:stretch>
            <a:fillRect/>
          </a:stretch>
        </p:blipFill>
        <p:spPr>
          <a:xfrm>
            <a:off x="0" y="794"/>
            <a:ext cx="9144000" cy="685641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8A6C67C-B5B7-EF0A-C4B5-A6D4360383AA}"/>
              </a:ext>
            </a:extLst>
          </p:cNvPr>
          <p:cNvPicPr>
            <a:picLocks noChangeAspect="1"/>
          </p:cNvPicPr>
          <p:nvPr/>
        </p:nvPicPr>
        <p:blipFill>
          <a:blip r:embed="rId2"/>
          <a:stretch>
            <a:fillRect/>
          </a:stretch>
        </p:blipFill>
        <p:spPr>
          <a:xfrm>
            <a:off x="0" y="7148"/>
            <a:ext cx="9144000" cy="6843703"/>
          </a:xfrm>
          <a:prstGeom prst="rect">
            <a:avLst/>
          </a:prstGeom>
        </p:spPr>
      </p:pic>
    </p:spTree>
    <p:extLst>
      <p:ext uri="{BB962C8B-B14F-4D97-AF65-F5344CB8AC3E}">
        <p14:creationId xmlns:p14="http://schemas.microsoft.com/office/powerpoint/2010/main" val="2685576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7504" y="2130425"/>
            <a:ext cx="8928992" cy="1470025"/>
          </a:xfrm>
        </p:spPr>
        <p:txBody>
          <a:bodyPr>
            <a:noAutofit/>
          </a:bodyPr>
          <a:lstStyle/>
          <a:p>
            <a:pPr algn="ctr"/>
            <a:r>
              <a:rPr lang="en-US" altLang="ja-JP" sz="9600" b="1" dirty="0">
                <a:latin typeface="Century Schoolbook" panose="02040604050505020304" pitchFamily="18" charset="0"/>
                <a:ea typeface="游ゴシック" panose="020B0400000000000000" pitchFamily="50" charset="-128"/>
              </a:rPr>
              <a:t>SV+</a:t>
            </a:r>
            <a:r>
              <a:rPr lang="ja-JP" altLang="en-US" sz="9600" b="1" dirty="0">
                <a:latin typeface="Century Schoolbook" panose="02040604050505020304" pitchFamily="18" charset="0"/>
                <a:ea typeface="游ゴシック" panose="020B0400000000000000" pitchFamily="50" charset="-128"/>
              </a:rPr>
              <a:t>間接疑問文</a:t>
            </a:r>
            <a:endParaRPr kumimoji="1" lang="ja-JP" altLang="en-US" sz="6600" b="1" dirty="0">
              <a:latin typeface="+mj-ea"/>
            </a:endParaRPr>
          </a:p>
        </p:txBody>
      </p:sp>
      <p:sp>
        <p:nvSpPr>
          <p:cNvPr id="3" name="サブタイトル 2"/>
          <p:cNvSpPr>
            <a:spLocks noGrp="1"/>
          </p:cNvSpPr>
          <p:nvPr>
            <p:ph type="subTitle" idx="1"/>
          </p:nvPr>
        </p:nvSpPr>
        <p:spPr/>
        <p:txBody>
          <a:bodyPr/>
          <a:lstStyle/>
          <a:p>
            <a:endParaRPr kumimoji="1" lang="ja-JP" altLang="en-US" dirty="0"/>
          </a:p>
        </p:txBody>
      </p:sp>
    </p:spTree>
    <p:extLst>
      <p:ext uri="{BB962C8B-B14F-4D97-AF65-F5344CB8AC3E}">
        <p14:creationId xmlns:p14="http://schemas.microsoft.com/office/powerpoint/2010/main" val="4142013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t="1322" b="1322"/>
          <a:stretch/>
        </p:blipFill>
        <p:spPr bwMode="auto">
          <a:xfrm>
            <a:off x="2231740" y="1556792"/>
            <a:ext cx="4680520" cy="3364124"/>
          </a:xfrm>
          <a:prstGeom prst="rect">
            <a:avLst/>
          </a:prstGeom>
          <a:noFill/>
          <a:ln w="9525">
            <a:noFill/>
            <a:miter lim="800000"/>
            <a:headEnd/>
            <a:tailEnd/>
          </a:ln>
        </p:spPr>
      </p:pic>
      <p:sp>
        <p:nvSpPr>
          <p:cNvPr id="3" name="正方形/長方形 2">
            <a:extLst>
              <a:ext uri="{FF2B5EF4-FFF2-40B4-BE49-F238E27FC236}">
                <a16:creationId xmlns:a16="http://schemas.microsoft.com/office/drawing/2014/main" id="{30A38A13-0F8D-4F04-B352-D93E3C42FF78}"/>
              </a:ext>
            </a:extLst>
          </p:cNvPr>
          <p:cNvSpPr/>
          <p:nvPr/>
        </p:nvSpPr>
        <p:spPr>
          <a:xfrm>
            <a:off x="2051720" y="367383"/>
            <a:ext cx="6336704"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How old is she?</a:t>
            </a:r>
            <a:endParaRPr lang="ja-JP" altLang="en-US" sz="4800" b="1" dirty="0">
              <a:ln w="17780" cmpd="sng">
                <a:noFill/>
                <a:prstDash val="solid"/>
                <a:miter lim="800000"/>
              </a:ln>
              <a:latin typeface="Century Schoolbook" pitchFamily="18" charset="0"/>
              <a:ea typeface="ＭＳ ゴシック" pitchFamily="49" charset="-128"/>
            </a:endParaRPr>
          </a:p>
        </p:txBody>
      </p:sp>
      <p:sp>
        <p:nvSpPr>
          <p:cNvPr id="4" name="正方形/長方形 3">
            <a:extLst>
              <a:ext uri="{FF2B5EF4-FFF2-40B4-BE49-F238E27FC236}">
                <a16:creationId xmlns:a16="http://schemas.microsoft.com/office/drawing/2014/main" id="{C0F878A5-76B2-4324-9B5D-CDB4E64228CF}"/>
              </a:ext>
            </a:extLst>
          </p:cNvPr>
          <p:cNvSpPr/>
          <p:nvPr/>
        </p:nvSpPr>
        <p:spPr>
          <a:xfrm>
            <a:off x="467544" y="5244121"/>
            <a:ext cx="8676456"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You know </a:t>
            </a:r>
            <a:r>
              <a:rPr lang="en-US" altLang="ja-JP" sz="4800" b="1" dirty="0">
                <a:ln w="17780" cmpd="sng">
                  <a:noFill/>
                  <a:prstDash val="solid"/>
                  <a:miter lim="800000"/>
                </a:ln>
                <a:solidFill>
                  <a:srgbClr val="FF0000"/>
                </a:solidFill>
                <a:latin typeface="Century Schoolbook" pitchFamily="18" charset="0"/>
                <a:ea typeface="ＭＳ ゴシック" pitchFamily="49" charset="-128"/>
              </a:rPr>
              <a:t>how old</a:t>
            </a:r>
            <a:r>
              <a:rPr lang="en-US" altLang="ja-JP" sz="4800" b="1" dirty="0">
                <a:ln w="17780" cmpd="sng">
                  <a:noFill/>
                  <a:prstDash val="solid"/>
                  <a:miter lim="800000"/>
                </a:ln>
                <a:latin typeface="Century Schoolbook" pitchFamily="18" charset="0"/>
                <a:ea typeface="ＭＳ ゴシック" pitchFamily="49" charset="-128"/>
              </a:rPr>
              <a:t> she is.</a:t>
            </a:r>
            <a:endParaRPr lang="ja-JP" altLang="en-US" sz="4800" b="1"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341311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7504" y="2130425"/>
            <a:ext cx="8928992" cy="1470025"/>
          </a:xfrm>
        </p:spPr>
        <p:txBody>
          <a:bodyPr>
            <a:noAutofit/>
          </a:bodyPr>
          <a:lstStyle/>
          <a:p>
            <a:pPr algn="ctr"/>
            <a:r>
              <a:rPr lang="en-US" altLang="ja-JP" sz="9600" b="1" dirty="0">
                <a:latin typeface="Century Schoolbook" panose="02040604050505020304" pitchFamily="18" charset="0"/>
                <a:ea typeface="游ゴシック" panose="020B0400000000000000" pitchFamily="50" charset="-128"/>
              </a:rPr>
              <a:t>SV+</a:t>
            </a:r>
            <a:r>
              <a:rPr lang="ja-JP" altLang="en-US" sz="9600" b="1" dirty="0">
                <a:latin typeface="Century Schoolbook" panose="02040604050505020304" pitchFamily="18" charset="0"/>
                <a:ea typeface="游ゴシック" panose="020B0400000000000000" pitchFamily="50" charset="-128"/>
              </a:rPr>
              <a:t>間接疑問文</a:t>
            </a:r>
            <a:endParaRPr kumimoji="1" lang="ja-JP" altLang="en-US" sz="6600" b="1" dirty="0">
              <a:latin typeface="+mj-ea"/>
            </a:endParaRPr>
          </a:p>
        </p:txBody>
      </p:sp>
      <p:sp>
        <p:nvSpPr>
          <p:cNvPr id="3" name="サブタイトル 2"/>
          <p:cNvSpPr>
            <a:spLocks noGrp="1"/>
          </p:cNvSpPr>
          <p:nvPr>
            <p:ph type="subTitle" idx="1"/>
          </p:nvPr>
        </p:nvSpPr>
        <p:spPr/>
        <p:txBody>
          <a:bodyPr/>
          <a:lstStyle/>
          <a:p>
            <a:r>
              <a:rPr kumimoji="1" lang="en-US" altLang="ja-JP" dirty="0"/>
              <a:t>Quiz Time!</a:t>
            </a:r>
            <a:endParaRPr kumimoji="1" lang="ja-JP" altLang="en-US" dirty="0"/>
          </a:p>
        </p:txBody>
      </p:sp>
    </p:spTree>
    <p:extLst>
      <p:ext uri="{BB962C8B-B14F-4D97-AF65-F5344CB8AC3E}">
        <p14:creationId xmlns:p14="http://schemas.microsoft.com/office/powerpoint/2010/main" val="2002193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7504" y="2130425"/>
            <a:ext cx="8928992" cy="1470025"/>
          </a:xfrm>
        </p:spPr>
        <p:txBody>
          <a:bodyPr>
            <a:noAutofit/>
          </a:bodyPr>
          <a:lstStyle/>
          <a:p>
            <a:pPr algn="ctr"/>
            <a:r>
              <a:rPr lang="en-US" altLang="ja-JP" sz="9600" b="1" dirty="0">
                <a:latin typeface="Century Schoolbook" panose="02040604050505020304" pitchFamily="18" charset="0"/>
                <a:ea typeface="游ゴシック" panose="020B0400000000000000" pitchFamily="50" charset="-128"/>
              </a:rPr>
              <a:t>SV+</a:t>
            </a:r>
            <a:r>
              <a:rPr lang="ja-JP" altLang="en-US" sz="9600" b="1" dirty="0">
                <a:latin typeface="Century Schoolbook" panose="02040604050505020304" pitchFamily="18" charset="0"/>
                <a:ea typeface="游ゴシック" panose="020B0400000000000000" pitchFamily="50" charset="-128"/>
              </a:rPr>
              <a:t>間接疑問文</a:t>
            </a:r>
            <a:endParaRPr kumimoji="1" lang="ja-JP" altLang="en-US" sz="6600" b="1" dirty="0">
              <a:latin typeface="+mj-ea"/>
            </a:endParaRPr>
          </a:p>
        </p:txBody>
      </p:sp>
      <p:sp>
        <p:nvSpPr>
          <p:cNvPr id="3" name="サブタイトル 2"/>
          <p:cNvSpPr>
            <a:spLocks noGrp="1"/>
          </p:cNvSpPr>
          <p:nvPr>
            <p:ph type="subTitle" idx="1"/>
          </p:nvPr>
        </p:nvSpPr>
        <p:spPr/>
        <p:txBody>
          <a:bodyPr/>
          <a:lstStyle/>
          <a:p>
            <a:r>
              <a:rPr kumimoji="1" lang="ja-JP" altLang="en-US" dirty="0"/>
              <a:t>どんな時に使うの？</a:t>
            </a:r>
          </a:p>
        </p:txBody>
      </p:sp>
    </p:spTree>
    <p:extLst>
      <p:ext uri="{BB962C8B-B14F-4D97-AF65-F5344CB8AC3E}">
        <p14:creationId xmlns:p14="http://schemas.microsoft.com/office/powerpoint/2010/main" val="4277978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秀紀\AppData\Local\Microsoft\Windows\INetCache\IE\MYCM30UH\MC900355935[1].wmf"/>
          <p:cNvPicPr>
            <a:picLocks noChangeAspect="1" noChangeArrowheads="1"/>
          </p:cNvPicPr>
          <p:nvPr/>
        </p:nvPicPr>
        <p:blipFill>
          <a:blip r:embed="rId3" cstate="print"/>
          <a:srcRect/>
          <a:stretch>
            <a:fillRect/>
          </a:stretch>
        </p:blipFill>
        <p:spPr bwMode="auto">
          <a:xfrm>
            <a:off x="179512" y="4005064"/>
            <a:ext cx="1226210" cy="1909267"/>
          </a:xfrm>
          <a:prstGeom prst="rect">
            <a:avLst/>
          </a:prstGeom>
          <a:noFill/>
        </p:spPr>
      </p:pic>
      <p:sp>
        <p:nvSpPr>
          <p:cNvPr id="10" name="角丸四角形吹き出し 9"/>
          <p:cNvSpPr/>
          <p:nvPr/>
        </p:nvSpPr>
        <p:spPr>
          <a:xfrm>
            <a:off x="1907704" y="836712"/>
            <a:ext cx="7056784" cy="2664296"/>
          </a:xfrm>
          <a:prstGeom prst="wedgeRoundRectCallout">
            <a:avLst>
              <a:gd name="adj1" fmla="val -57739"/>
              <a:gd name="adj2" fmla="val 98184"/>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雲形吹き出し 11"/>
          <p:cNvSpPr/>
          <p:nvPr/>
        </p:nvSpPr>
        <p:spPr>
          <a:xfrm>
            <a:off x="0" y="2348880"/>
            <a:ext cx="1656184" cy="1512168"/>
          </a:xfrm>
          <a:prstGeom prst="cloudCallout">
            <a:avLst>
              <a:gd name="adj1" fmla="val -8015"/>
              <a:gd name="adj2" fmla="val 63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Users\秀紀\AppData\Local\Microsoft\Windows\INetCache\IE\LFW39JZS\MC900228050[1].wmf"/>
          <p:cNvPicPr>
            <a:picLocks noChangeAspect="1" noChangeArrowheads="1"/>
          </p:cNvPicPr>
          <p:nvPr/>
        </p:nvPicPr>
        <p:blipFill>
          <a:blip r:embed="rId4" cstate="print"/>
          <a:srcRect/>
          <a:stretch>
            <a:fillRect/>
          </a:stretch>
        </p:blipFill>
        <p:spPr bwMode="auto">
          <a:xfrm>
            <a:off x="395536" y="2636912"/>
            <a:ext cx="914400" cy="914400"/>
          </a:xfrm>
          <a:prstGeom prst="rect">
            <a:avLst/>
          </a:prstGeom>
          <a:noFill/>
        </p:spPr>
      </p:pic>
      <p:pic>
        <p:nvPicPr>
          <p:cNvPr id="15" name="Picture 3" descr="C:\Users\秀紀\AppData\Local\Microsoft\Windows\INetCache\IE\4PN3W9SD\MC900355937[1].wmf"/>
          <p:cNvPicPr>
            <a:picLocks noChangeAspect="1" noChangeArrowheads="1"/>
          </p:cNvPicPr>
          <p:nvPr/>
        </p:nvPicPr>
        <p:blipFill>
          <a:blip r:embed="rId5" cstate="print"/>
          <a:srcRect/>
          <a:stretch>
            <a:fillRect/>
          </a:stretch>
        </p:blipFill>
        <p:spPr bwMode="auto">
          <a:xfrm flipH="1">
            <a:off x="5364088" y="3717032"/>
            <a:ext cx="1632845" cy="2041855"/>
          </a:xfrm>
          <a:prstGeom prst="rect">
            <a:avLst/>
          </a:prstGeom>
          <a:noFill/>
        </p:spPr>
      </p:pic>
      <p:sp>
        <p:nvSpPr>
          <p:cNvPr id="17" name="正方形/長方形 16"/>
          <p:cNvSpPr/>
          <p:nvPr/>
        </p:nvSpPr>
        <p:spPr>
          <a:xfrm>
            <a:off x="1979712" y="1052736"/>
            <a:ext cx="6046560"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Excuse me.</a:t>
            </a:r>
            <a:endParaRPr lang="ja-JP" altLang="en-US" sz="4800" b="1" cap="none" spc="0" dirty="0">
              <a:ln w="17780" cmpd="sng">
                <a:noFill/>
                <a:prstDash val="solid"/>
                <a:miter lim="800000"/>
              </a:ln>
              <a:latin typeface="Century Schoolbook" pitchFamily="18" charset="0"/>
              <a:ea typeface="ＭＳ ゴシック" pitchFamily="49" charset="-128"/>
            </a:endParaRPr>
          </a:p>
        </p:txBody>
      </p:sp>
      <p:sp>
        <p:nvSpPr>
          <p:cNvPr id="18" name="正方形/長方形 17"/>
          <p:cNvSpPr/>
          <p:nvPr/>
        </p:nvSpPr>
        <p:spPr>
          <a:xfrm>
            <a:off x="2051720" y="1916832"/>
            <a:ext cx="7344816" cy="830997"/>
          </a:xfrm>
          <a:prstGeom prst="rect">
            <a:avLst/>
          </a:prstGeom>
          <a:noFill/>
        </p:spPr>
        <p:txBody>
          <a:bodyPr wrap="square" lIns="91440" tIns="45720" rIns="91440" bIns="45720">
            <a:spAutoFit/>
          </a:bodyPr>
          <a:lstStyle/>
          <a:p>
            <a:r>
              <a:rPr lang="en-US" altLang="ja-JP" sz="4800" b="1" cap="none" spc="0" dirty="0">
                <a:ln w="17780" cmpd="sng">
                  <a:noFill/>
                  <a:prstDash val="solid"/>
                  <a:miter lim="800000"/>
                </a:ln>
                <a:latin typeface="Century Schoolbook" pitchFamily="18" charset="0"/>
                <a:ea typeface="ＭＳ ゴシック" pitchFamily="49" charset="-128"/>
              </a:rPr>
              <a:t>Where is the station?</a:t>
            </a:r>
            <a:endParaRPr lang="ja-JP" altLang="en-US" sz="4800" b="1" cap="none" spc="0" dirty="0">
              <a:ln w="17780" cmpd="sng">
                <a:noFill/>
                <a:prstDash val="solid"/>
                <a:miter lim="800000"/>
              </a:ln>
              <a:latin typeface="Century Schoolbook" pitchFamily="18" charset="0"/>
              <a:ea typeface="ＭＳ ゴシック" pitchFamily="49" charset="-128"/>
            </a:endParaRPr>
          </a:p>
        </p:txBody>
      </p:sp>
      <p:pic>
        <p:nvPicPr>
          <p:cNvPr id="19" name="Picture 3" descr="C:\Users\秀紀\AppData\Local\Microsoft\Windows\INetCache\IE\4PN3W9SD\MC900355937[1].wmf"/>
          <p:cNvPicPr>
            <a:picLocks noChangeAspect="1" noChangeArrowheads="1"/>
          </p:cNvPicPr>
          <p:nvPr/>
        </p:nvPicPr>
        <p:blipFill>
          <a:blip r:embed="rId5" cstate="print"/>
          <a:srcRect/>
          <a:stretch>
            <a:fillRect/>
          </a:stretch>
        </p:blipFill>
        <p:spPr bwMode="auto">
          <a:xfrm>
            <a:off x="5292080" y="3691401"/>
            <a:ext cx="1592560" cy="2041855"/>
          </a:xfrm>
          <a:prstGeom prst="rect">
            <a:avLst/>
          </a:prstGeom>
          <a:noFill/>
        </p:spPr>
      </p:pic>
      <p:sp>
        <p:nvSpPr>
          <p:cNvPr id="2" name="正方形/長方形 1">
            <a:extLst>
              <a:ext uri="{FF2B5EF4-FFF2-40B4-BE49-F238E27FC236}">
                <a16:creationId xmlns:a16="http://schemas.microsoft.com/office/drawing/2014/main" id="{1003E184-2AA8-73B4-28DD-C292F4B17A85}"/>
              </a:ext>
            </a:extLst>
          </p:cNvPr>
          <p:cNvSpPr/>
          <p:nvPr/>
        </p:nvSpPr>
        <p:spPr>
          <a:xfrm>
            <a:off x="290123" y="1996968"/>
            <a:ext cx="1075937" cy="221599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ja-JP" sz="13800" b="1" cap="none" spc="50" dirty="0">
                <a:ln w="11430"/>
                <a:solidFill>
                  <a:srgbClr val="FF0000">
                    <a:alpha val="49000"/>
                  </a:srgbClr>
                </a:solidFill>
                <a:effectLst>
                  <a:outerShdw blurRad="76200" dist="50800" dir="5400000" algn="tl" rotWithShape="0">
                    <a:srgbClr val="000000">
                      <a:alpha val="65000"/>
                    </a:srgbClr>
                  </a:outerShdw>
                </a:effectLst>
                <a:latin typeface="Century Schoolbook" panose="02040604050505020304" pitchFamily="18" charset="0"/>
              </a:rPr>
              <a:t>?</a:t>
            </a:r>
            <a:endParaRPr lang="ja-JP" altLang="en-US" sz="13800" b="1" cap="none" spc="50" dirty="0">
              <a:ln w="11430"/>
              <a:solidFill>
                <a:srgbClr val="FF0000">
                  <a:alpha val="49000"/>
                </a:srgbClr>
              </a:solidFill>
              <a:effectLst>
                <a:outerShdw blurRad="76200" dist="50800" dir="5400000" algn="tl" rotWithShape="0">
                  <a:srgbClr val="000000">
                    <a:alpha val="65000"/>
                  </a:srgbClr>
                </a:outerShdw>
              </a:effectLst>
              <a:latin typeface="Century Schoolbook" panose="020406040505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 presetClass="exit" presetSubtype="0" fill="hold" nodeType="withEffect">
                                  <p:stCondLst>
                                    <p:cond delay="0"/>
                                  </p:stCondLst>
                                  <p:childTnLst>
                                    <p:set>
                                      <p:cBhvr>
                                        <p:cTn id="40" dur="1" fill="hold">
                                          <p:stCondLst>
                                            <p:cond delay="0"/>
                                          </p:stCondLst>
                                        </p:cTn>
                                        <p:tgtEl>
                                          <p:spTgt spid="15"/>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7" grpId="0"/>
      <p:bldP spid="18"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秀紀\AppData\Local\Microsoft\Windows\INetCache\IE\MYCM30UH\MC900355935[1].wmf"/>
          <p:cNvPicPr>
            <a:picLocks noChangeAspect="1" noChangeArrowheads="1"/>
          </p:cNvPicPr>
          <p:nvPr/>
        </p:nvPicPr>
        <p:blipFill>
          <a:blip r:embed="rId3" cstate="print"/>
          <a:srcRect/>
          <a:stretch>
            <a:fillRect/>
          </a:stretch>
        </p:blipFill>
        <p:spPr bwMode="auto">
          <a:xfrm>
            <a:off x="179512" y="4005064"/>
            <a:ext cx="1226210" cy="1909267"/>
          </a:xfrm>
          <a:prstGeom prst="rect">
            <a:avLst/>
          </a:prstGeom>
          <a:noFill/>
        </p:spPr>
      </p:pic>
      <p:sp>
        <p:nvSpPr>
          <p:cNvPr id="10" name="角丸四角形吹き出し 9"/>
          <p:cNvSpPr/>
          <p:nvPr/>
        </p:nvSpPr>
        <p:spPr>
          <a:xfrm>
            <a:off x="1907704" y="836712"/>
            <a:ext cx="7056784" cy="2664296"/>
          </a:xfrm>
          <a:prstGeom prst="wedgeRoundRectCallout">
            <a:avLst>
              <a:gd name="adj1" fmla="val -57739"/>
              <a:gd name="adj2" fmla="val 98184"/>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雲形吹き出し 11"/>
          <p:cNvSpPr/>
          <p:nvPr/>
        </p:nvSpPr>
        <p:spPr>
          <a:xfrm>
            <a:off x="0" y="2348880"/>
            <a:ext cx="1656184" cy="1512168"/>
          </a:xfrm>
          <a:prstGeom prst="cloudCallout">
            <a:avLst>
              <a:gd name="adj1" fmla="val -8015"/>
              <a:gd name="adj2" fmla="val 63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Users\秀紀\AppData\Local\Microsoft\Windows\INetCache\IE\LFW39JZS\MC900228050[1].wmf"/>
          <p:cNvPicPr>
            <a:picLocks noChangeAspect="1" noChangeArrowheads="1"/>
          </p:cNvPicPr>
          <p:nvPr/>
        </p:nvPicPr>
        <p:blipFill>
          <a:blip r:embed="rId4" cstate="print"/>
          <a:srcRect/>
          <a:stretch>
            <a:fillRect/>
          </a:stretch>
        </p:blipFill>
        <p:spPr bwMode="auto">
          <a:xfrm>
            <a:off x="395536" y="2636912"/>
            <a:ext cx="914400" cy="914400"/>
          </a:xfrm>
          <a:prstGeom prst="rect">
            <a:avLst/>
          </a:prstGeom>
          <a:noFill/>
        </p:spPr>
      </p:pic>
      <p:pic>
        <p:nvPicPr>
          <p:cNvPr id="15" name="Picture 3" descr="C:\Users\秀紀\AppData\Local\Microsoft\Windows\INetCache\IE\4PN3W9SD\MC900355937[1].wmf"/>
          <p:cNvPicPr>
            <a:picLocks noChangeAspect="1" noChangeArrowheads="1"/>
          </p:cNvPicPr>
          <p:nvPr/>
        </p:nvPicPr>
        <p:blipFill>
          <a:blip r:embed="rId5" cstate="print"/>
          <a:srcRect/>
          <a:stretch>
            <a:fillRect/>
          </a:stretch>
        </p:blipFill>
        <p:spPr bwMode="auto">
          <a:xfrm flipH="1">
            <a:off x="5364088" y="3717032"/>
            <a:ext cx="1632845" cy="2041855"/>
          </a:xfrm>
          <a:prstGeom prst="rect">
            <a:avLst/>
          </a:prstGeom>
          <a:noFill/>
        </p:spPr>
      </p:pic>
      <p:sp>
        <p:nvSpPr>
          <p:cNvPr id="17" name="正方形/長方形 16"/>
          <p:cNvSpPr/>
          <p:nvPr/>
        </p:nvSpPr>
        <p:spPr>
          <a:xfrm>
            <a:off x="1979712" y="1052736"/>
            <a:ext cx="6046560" cy="830997"/>
          </a:xfrm>
          <a:prstGeom prst="rect">
            <a:avLst/>
          </a:prstGeom>
          <a:noFill/>
        </p:spPr>
        <p:txBody>
          <a:bodyPr wrap="square" lIns="91440" tIns="45720" rIns="91440" bIns="45720">
            <a:spAutoFit/>
          </a:bodyPr>
          <a:lstStyle/>
          <a:p>
            <a:r>
              <a:rPr lang="en-US" altLang="ja-JP" sz="4800" b="1" dirty="0">
                <a:ln w="17780" cmpd="sng">
                  <a:noFill/>
                  <a:prstDash val="solid"/>
                  <a:miter lim="800000"/>
                </a:ln>
                <a:latin typeface="Century Schoolbook" pitchFamily="18" charset="0"/>
                <a:ea typeface="ＭＳ ゴシック" pitchFamily="49" charset="-128"/>
              </a:rPr>
              <a:t>Excuse me.</a:t>
            </a:r>
            <a:endParaRPr lang="ja-JP" altLang="en-US" sz="4800" b="1" cap="none" spc="0" dirty="0">
              <a:ln w="17780" cmpd="sng">
                <a:noFill/>
                <a:prstDash val="solid"/>
                <a:miter lim="800000"/>
              </a:ln>
              <a:latin typeface="Century Schoolbook" pitchFamily="18" charset="0"/>
              <a:ea typeface="ＭＳ ゴシック" pitchFamily="49" charset="-128"/>
            </a:endParaRPr>
          </a:p>
        </p:txBody>
      </p:sp>
      <p:sp>
        <p:nvSpPr>
          <p:cNvPr id="18" name="正方形/長方形 17"/>
          <p:cNvSpPr/>
          <p:nvPr/>
        </p:nvSpPr>
        <p:spPr>
          <a:xfrm>
            <a:off x="1979712" y="1787332"/>
            <a:ext cx="7056784" cy="1569660"/>
          </a:xfrm>
          <a:prstGeom prst="rect">
            <a:avLst/>
          </a:prstGeom>
          <a:noFill/>
        </p:spPr>
        <p:txBody>
          <a:bodyPr wrap="square" lIns="91440" tIns="45720" rIns="91440" bIns="45720">
            <a:spAutoFit/>
          </a:bodyPr>
          <a:lstStyle/>
          <a:p>
            <a:r>
              <a:rPr lang="en-US" altLang="ja-JP" sz="4800" b="1" cap="none" spc="0" dirty="0">
                <a:ln w="17780" cmpd="sng">
                  <a:noFill/>
                  <a:prstDash val="solid"/>
                  <a:miter lim="800000"/>
                </a:ln>
                <a:latin typeface="Century Schoolbook" pitchFamily="18" charset="0"/>
                <a:ea typeface="ＭＳ ゴシック" pitchFamily="49" charset="-128"/>
              </a:rPr>
              <a:t>Do you know </a:t>
            </a:r>
          </a:p>
          <a:p>
            <a:pPr algn="r"/>
            <a:r>
              <a:rPr lang="en-US" altLang="ja-JP" sz="4800" b="1" dirty="0">
                <a:ln w="17780" cmpd="sng">
                  <a:noFill/>
                  <a:prstDash val="solid"/>
                  <a:miter lim="800000"/>
                </a:ln>
                <a:latin typeface="Century Schoolbook" pitchFamily="18" charset="0"/>
                <a:ea typeface="ＭＳ ゴシック" pitchFamily="49" charset="-128"/>
              </a:rPr>
              <a:t>w</a:t>
            </a:r>
            <a:r>
              <a:rPr lang="en-US" altLang="ja-JP" sz="4800" b="1" cap="none" spc="0" dirty="0">
                <a:ln w="17780" cmpd="sng">
                  <a:noFill/>
                  <a:prstDash val="solid"/>
                  <a:miter lim="800000"/>
                </a:ln>
                <a:latin typeface="Century Schoolbook" pitchFamily="18" charset="0"/>
                <a:ea typeface="ＭＳ ゴシック" pitchFamily="49" charset="-128"/>
              </a:rPr>
              <a:t>here</a:t>
            </a:r>
            <a:r>
              <a:rPr lang="ja-JP" altLang="en-US" sz="4800" b="1" dirty="0">
                <a:ln w="17780" cmpd="sng">
                  <a:noFill/>
                  <a:prstDash val="solid"/>
                  <a:miter lim="800000"/>
                </a:ln>
                <a:latin typeface="Century Schoolbook" pitchFamily="18" charset="0"/>
                <a:ea typeface="ＭＳ ゴシック" pitchFamily="49" charset="-128"/>
              </a:rPr>
              <a:t> </a:t>
            </a:r>
            <a:r>
              <a:rPr lang="en-US" altLang="ja-JP" sz="4800" b="1" cap="none" spc="0" dirty="0">
                <a:ln w="17780" cmpd="sng">
                  <a:noFill/>
                  <a:prstDash val="solid"/>
                  <a:miter lim="800000"/>
                </a:ln>
                <a:latin typeface="Century Schoolbook" pitchFamily="18" charset="0"/>
                <a:ea typeface="ＭＳ ゴシック" pitchFamily="49" charset="-128"/>
              </a:rPr>
              <a:t>the station is?</a:t>
            </a:r>
            <a:endParaRPr lang="ja-JP" altLang="en-US" sz="4800" b="1" cap="none" spc="0" dirty="0">
              <a:ln w="17780" cmpd="sng">
                <a:noFill/>
                <a:prstDash val="solid"/>
                <a:miter lim="800000"/>
              </a:ln>
              <a:latin typeface="Century Schoolbook" pitchFamily="18" charset="0"/>
              <a:ea typeface="ＭＳ ゴシック" pitchFamily="49" charset="-128"/>
            </a:endParaRPr>
          </a:p>
        </p:txBody>
      </p:sp>
      <p:pic>
        <p:nvPicPr>
          <p:cNvPr id="19" name="Picture 3" descr="C:\Users\秀紀\AppData\Local\Microsoft\Windows\INetCache\IE\4PN3W9SD\MC900355937[1].wmf"/>
          <p:cNvPicPr>
            <a:picLocks noChangeAspect="1" noChangeArrowheads="1"/>
          </p:cNvPicPr>
          <p:nvPr/>
        </p:nvPicPr>
        <p:blipFill>
          <a:blip r:embed="rId5" cstate="print"/>
          <a:srcRect/>
          <a:stretch>
            <a:fillRect/>
          </a:stretch>
        </p:blipFill>
        <p:spPr bwMode="auto">
          <a:xfrm>
            <a:off x="5292080" y="3691401"/>
            <a:ext cx="1592560" cy="2041855"/>
          </a:xfrm>
          <a:prstGeom prst="rect">
            <a:avLst/>
          </a:prstGeom>
          <a:noFill/>
        </p:spPr>
      </p:pic>
      <p:sp>
        <p:nvSpPr>
          <p:cNvPr id="2" name="正方形/長方形 1">
            <a:extLst>
              <a:ext uri="{FF2B5EF4-FFF2-40B4-BE49-F238E27FC236}">
                <a16:creationId xmlns:a16="http://schemas.microsoft.com/office/drawing/2014/main" id="{12794224-EEA0-2D75-837E-DD20319F0691}"/>
              </a:ext>
            </a:extLst>
          </p:cNvPr>
          <p:cNvSpPr/>
          <p:nvPr/>
        </p:nvSpPr>
        <p:spPr>
          <a:xfrm>
            <a:off x="290123" y="1996968"/>
            <a:ext cx="1075937" cy="221599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ja-JP" sz="13800" b="1" cap="none" spc="50" dirty="0">
                <a:ln w="11430"/>
                <a:solidFill>
                  <a:srgbClr val="FF0000">
                    <a:alpha val="49000"/>
                  </a:srgbClr>
                </a:solidFill>
                <a:effectLst>
                  <a:outerShdw blurRad="76200" dist="50800" dir="5400000" algn="tl" rotWithShape="0">
                    <a:srgbClr val="000000">
                      <a:alpha val="65000"/>
                    </a:srgbClr>
                  </a:outerShdw>
                </a:effectLst>
                <a:latin typeface="Century Schoolbook" panose="02040604050505020304" pitchFamily="18" charset="0"/>
              </a:rPr>
              <a:t>?</a:t>
            </a:r>
            <a:endParaRPr lang="ja-JP" altLang="en-US" sz="13800" b="1" cap="none" spc="50" dirty="0">
              <a:ln w="11430"/>
              <a:solidFill>
                <a:srgbClr val="FF0000">
                  <a:alpha val="49000"/>
                </a:srgbClr>
              </a:solidFill>
              <a:effectLst>
                <a:outerShdw blurRad="76200" dist="50800" dir="5400000" algn="tl" rotWithShape="0">
                  <a:srgbClr val="000000">
                    <a:alpha val="65000"/>
                  </a:srgbClr>
                </a:outerShdw>
              </a:effectLst>
              <a:latin typeface="Century Schoolbook" panose="020406040505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 presetClass="exit" presetSubtype="0" fill="hold" nodeType="withEffect">
                                  <p:stCondLst>
                                    <p:cond delay="0"/>
                                  </p:stCondLst>
                                  <p:childTnLst>
                                    <p:set>
                                      <p:cBhvr>
                                        <p:cTn id="40" dur="1" fill="hold">
                                          <p:stCondLst>
                                            <p:cond delay="0"/>
                                          </p:stCondLst>
                                        </p:cTn>
                                        <p:tgtEl>
                                          <p:spTgt spid="15"/>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7" grpId="0"/>
      <p:bldP spid="18"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97EBE42-A977-91CF-3CAC-72687E404A6F}"/>
              </a:ext>
            </a:extLst>
          </p:cNvPr>
          <p:cNvPicPr>
            <a:picLocks noChangeAspect="1"/>
          </p:cNvPicPr>
          <p:nvPr/>
        </p:nvPicPr>
        <p:blipFill>
          <a:blip r:embed="rId3"/>
          <a:stretch>
            <a:fillRect/>
          </a:stretch>
        </p:blipFill>
        <p:spPr>
          <a:xfrm>
            <a:off x="0" y="795"/>
            <a:ext cx="9144000" cy="3572222"/>
          </a:xfrm>
          <a:prstGeom prst="rect">
            <a:avLst/>
          </a:prstGeom>
        </p:spPr>
      </p:pic>
      <p:pic>
        <p:nvPicPr>
          <p:cNvPr id="5" name="図 4">
            <a:extLst>
              <a:ext uri="{FF2B5EF4-FFF2-40B4-BE49-F238E27FC236}">
                <a16:creationId xmlns:a16="http://schemas.microsoft.com/office/drawing/2014/main" id="{E1A71214-D48B-75C2-8995-6B3241BD1738}"/>
              </a:ext>
            </a:extLst>
          </p:cNvPr>
          <p:cNvPicPr>
            <a:picLocks noChangeAspect="1"/>
          </p:cNvPicPr>
          <p:nvPr/>
        </p:nvPicPr>
        <p:blipFill>
          <a:blip r:embed="rId4"/>
          <a:stretch>
            <a:fillRect/>
          </a:stretch>
        </p:blipFill>
        <p:spPr>
          <a:xfrm>
            <a:off x="0" y="3284983"/>
            <a:ext cx="9144000" cy="3572222"/>
          </a:xfrm>
          <a:prstGeom prst="rect">
            <a:avLst/>
          </a:prstGeom>
        </p:spPr>
      </p:pic>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2186</TotalTime>
  <Words>1141</Words>
  <Application>Microsoft Office PowerPoint</Application>
  <PresentationFormat>画面に合わせる (4:3)</PresentationFormat>
  <Paragraphs>198</Paragraphs>
  <Slides>38</Slides>
  <Notes>25</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38</vt:i4>
      </vt:variant>
    </vt:vector>
  </HeadingPairs>
  <TitlesOfParts>
    <vt:vector size="42" baseType="lpstr">
      <vt:lpstr>Arial</vt:lpstr>
      <vt:lpstr>Calibri</vt:lpstr>
      <vt:lpstr>Century Schoolbook</vt:lpstr>
      <vt:lpstr>Office テーマ</vt:lpstr>
      <vt:lpstr>SV+間接疑問文</vt:lpstr>
      <vt:lpstr>PowerPoint プレゼンテーション</vt:lpstr>
      <vt:lpstr>PowerPoint プレゼンテーション</vt:lpstr>
      <vt:lpstr>PowerPoint プレゼンテーション</vt:lpstr>
      <vt:lpstr>SV+間接疑問文</vt:lpstr>
      <vt:lpstr>SV+間接疑問文</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SV+間接疑問文</vt:lpstr>
      <vt:lpstr>Areの疑問文</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一般動詞の疑問文</vt:lpstr>
      <vt:lpstr>PowerPoint プレゼンテーション</vt:lpstr>
      <vt:lpstr>PowerPoint プレゼンテーション</vt:lpstr>
      <vt:lpstr>PowerPoint プレゼンテーション</vt:lpstr>
      <vt:lpstr>Practice</vt:lpstr>
      <vt:lpstr>PowerPoint プレゼンテーション</vt:lpstr>
      <vt:lpstr>PowerPoint プレゼンテーション</vt:lpstr>
      <vt:lpstr>PowerPoint プレゼンテーション</vt:lpstr>
      <vt:lpstr>PowerPoint プレゼンテーション</vt:lpstr>
      <vt:lpstr>Practice</vt:lpstr>
      <vt:lpstr>PowerPoint プレゼンテーション</vt:lpstr>
      <vt:lpstr>PowerPoint プレゼンテーション</vt:lpstr>
      <vt:lpstr>PowerPoint プレゼンテーション</vt:lpstr>
      <vt:lpstr>Practice</vt:lpstr>
      <vt:lpstr>PowerPoint プレゼンテーション</vt:lpstr>
      <vt:lpstr>PowerPoint プレゼンテーション</vt:lpstr>
      <vt:lpstr>PowerPoint プレゼンテーション</vt:lpstr>
      <vt:lpstr>PowerPoint プレゼンテーション</vt:lpstr>
      <vt:lpstr>SV+間接疑問文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KASUGA_Hideki</dc:creator>
  <cp:lastModifiedBy>秀紀 春日</cp:lastModifiedBy>
  <cp:revision>174</cp:revision>
  <dcterms:created xsi:type="dcterms:W3CDTF">2011-01-23T10:58:06Z</dcterms:created>
  <dcterms:modified xsi:type="dcterms:W3CDTF">2026-08-22T02:24:36Z</dcterms:modified>
</cp:coreProperties>
</file>