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379" r:id="rId2"/>
    <p:sldId id="384" r:id="rId3"/>
    <p:sldId id="387" r:id="rId4"/>
    <p:sldId id="385" r:id="rId5"/>
    <p:sldId id="386" r:id="rId6"/>
    <p:sldId id="408" r:id="rId7"/>
    <p:sldId id="398" r:id="rId8"/>
    <p:sldId id="399" r:id="rId9"/>
    <p:sldId id="400" r:id="rId10"/>
    <p:sldId id="333" r:id="rId11"/>
    <p:sldId id="388" r:id="rId12"/>
    <p:sldId id="403" r:id="rId13"/>
    <p:sldId id="406" r:id="rId14"/>
    <p:sldId id="407" r:id="rId15"/>
    <p:sldId id="402" r:id="rId16"/>
    <p:sldId id="404" r:id="rId17"/>
    <p:sldId id="405" r:id="rId18"/>
    <p:sldId id="410" r:id="rId19"/>
    <p:sldId id="413" r:id="rId20"/>
    <p:sldId id="411" r:id="rId21"/>
    <p:sldId id="412" r:id="rId22"/>
    <p:sldId id="414" r:id="rId23"/>
    <p:sldId id="401" r:id="rId24"/>
  </p:sldIdLst>
  <p:sldSz cx="9144000" cy="6858000" type="screen4x3"/>
  <p:notesSz cx="10017125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82667" autoAdjust="0"/>
  </p:normalViewPr>
  <p:slideViewPr>
    <p:cSldViewPr>
      <p:cViewPr varScale="1">
        <p:scale>
          <a:sx n="91" d="100"/>
          <a:sy n="91" d="100"/>
        </p:scale>
        <p:origin x="199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0754" cy="345604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74053" y="1"/>
            <a:ext cx="4340754" cy="345604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CEDB8337-B322-4871-84C9-EA324EA96BBD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0754" cy="345603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74053" y="6542560"/>
            <a:ext cx="4340754" cy="345603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030666C3-ABFB-4107-BE52-D27ED721E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584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74053" y="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091B208D-0857-486C-B01F-293FE1B87AAF}" type="datetimeFigureOut">
              <a:rPr kumimoji="1" lang="ja-JP" altLang="en-US" smtClean="0"/>
              <a:pPr/>
              <a:t>2026/6/16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15938"/>
            <a:ext cx="344487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001713" y="3271878"/>
            <a:ext cx="8013700" cy="3099673"/>
          </a:xfrm>
          <a:prstGeom prst="rect">
            <a:avLst/>
          </a:prstGeom>
        </p:spPr>
        <p:txBody>
          <a:bodyPr vert="horz" lIns="96597" tIns="48299" rIns="96597" bIns="48299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74053" y="654256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A1576DCF-C6C1-43A9-8131-879F3F7780A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994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76DCF-C6C1-43A9-8131-879F3F7780A4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22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76DCF-C6C1-43A9-8131-879F3F7780A4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623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020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9C90-05C5-4E9D-9CC8-07817A8B027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572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76DCF-C6C1-43A9-8131-879F3F7780A4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551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76DCF-C6C1-43A9-8131-879F3F7780A4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50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76DCF-C6C1-43A9-8131-879F3F7780A4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90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0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84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65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7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86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2026/6/16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79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2026/6/16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70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2026/6/16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3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2026/6/16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09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2026/6/16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23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1674-F9A4-442C-8179-2F758C48A569}" type="datetimeFigureOut">
              <a:rPr kumimoji="1" lang="ja-JP" altLang="en-US" smtClean="0"/>
              <a:pPr/>
              <a:t>2026/6/16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51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71674-F9A4-442C-8179-2F758C48A569}" type="datetimeFigureOut">
              <a:rPr kumimoji="1" lang="ja-JP" altLang="en-US" smtClean="0"/>
              <a:pPr/>
              <a:t>2026/6/16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1E78-3739-4298-B715-6F796768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25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59632" y="1844824"/>
            <a:ext cx="69847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600" dirty="0">
                <a:latin typeface="NCGothic" panose="02000600000000000000" pitchFamily="50" charset="0"/>
                <a:ea typeface="MS Gothic" panose="020B0609070205080204" pitchFamily="49" charset="-128"/>
              </a:rPr>
              <a:t>助動詞</a:t>
            </a:r>
          </a:p>
        </p:txBody>
      </p:sp>
    </p:spTree>
    <p:extLst>
      <p:ext uri="{BB962C8B-B14F-4D97-AF65-F5344CB8AC3E}">
        <p14:creationId xmlns:p14="http://schemas.microsoft.com/office/powerpoint/2010/main" val="4237142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9270AB4-9156-F05D-E3C6-0FEFC4723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" y="0"/>
            <a:ext cx="912915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79712" y="2132856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600" dirty="0">
                <a:latin typeface="Century Schoolbook" panose="02040604050505020304" pitchFamily="18" charset="0"/>
                <a:ea typeface="MS Gothic" panose="020B0609070205080204" pitchFamily="49" charset="-128"/>
              </a:rPr>
              <a:t>may</a:t>
            </a:r>
            <a:endParaRPr kumimoji="1" lang="ja-JP" altLang="en-US" sz="9600" dirty="0">
              <a:latin typeface="Century Schoolbook" panose="02040604050505020304" pitchFamily="18" charset="0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1562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03648" y="2967335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Century Schoolbook" panose="02040604050505020304" pitchFamily="18" charset="0"/>
                <a:ea typeface="MS Gothic" panose="020B0609070205080204" pitchFamily="49" charset="-128"/>
              </a:rPr>
              <a:t>Can / Could / May</a:t>
            </a:r>
            <a:endParaRPr kumimoji="1" lang="ja-JP" altLang="en-US" sz="5400" b="1" dirty="0">
              <a:latin typeface="Century Schoolbook" panose="02040604050505020304" pitchFamily="18" charset="0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6561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D64B5D2-CF34-E78F-5A7F-3B82435F2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64904"/>
            <a:ext cx="4572000" cy="3426911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5A75F9C9-7213-28E4-850A-B3FA725304D6}"/>
              </a:ext>
            </a:extLst>
          </p:cNvPr>
          <p:cNvSpPr/>
          <p:nvPr/>
        </p:nvSpPr>
        <p:spPr>
          <a:xfrm>
            <a:off x="611560" y="613286"/>
            <a:ext cx="7956376" cy="1152128"/>
          </a:xfrm>
          <a:prstGeom prst="wedgeRoundRectCallout">
            <a:avLst>
              <a:gd name="adj1" fmla="val -14228"/>
              <a:gd name="adj2" fmla="val 12453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579C7E6-06DC-C3CB-04E5-7E6447769648}"/>
              </a:ext>
            </a:extLst>
          </p:cNvPr>
          <p:cNvSpPr/>
          <p:nvPr/>
        </p:nvSpPr>
        <p:spPr>
          <a:xfrm>
            <a:off x="755576" y="816116"/>
            <a:ext cx="77768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Can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I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 borrow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your eraser?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1C96504-B543-6795-B4BC-C9B985CE2409}"/>
              </a:ext>
            </a:extLst>
          </p:cNvPr>
          <p:cNvSpPr/>
          <p:nvPr/>
        </p:nvSpPr>
        <p:spPr>
          <a:xfrm>
            <a:off x="1061356" y="816116"/>
            <a:ext cx="11964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Can</a:t>
            </a:r>
            <a:endParaRPr lang="ja-JP" altLang="en-US" sz="36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55279FD-71E0-779F-B961-286B5423E926}"/>
              </a:ext>
            </a:extLst>
          </p:cNvPr>
          <p:cNvSpPr/>
          <p:nvPr/>
        </p:nvSpPr>
        <p:spPr>
          <a:xfrm>
            <a:off x="2645498" y="866185"/>
            <a:ext cx="4320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I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85733CB3-798F-2CA1-0588-B53F31BC087C}"/>
              </a:ext>
            </a:extLst>
          </p:cNvPr>
          <p:cNvSpPr/>
          <p:nvPr/>
        </p:nvSpPr>
        <p:spPr>
          <a:xfrm>
            <a:off x="4912284" y="2113128"/>
            <a:ext cx="2113712" cy="791221"/>
          </a:xfrm>
          <a:prstGeom prst="wedgeRoundRectCallout">
            <a:avLst>
              <a:gd name="adj1" fmla="val -23400"/>
              <a:gd name="adj2" fmla="val 8816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5D5062C-1E51-63AE-0385-481E4627546B}"/>
              </a:ext>
            </a:extLst>
          </p:cNvPr>
          <p:cNvSpPr/>
          <p:nvPr/>
        </p:nvSpPr>
        <p:spPr>
          <a:xfrm>
            <a:off x="5117221" y="2113130"/>
            <a:ext cx="21137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(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 OK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FC71374-45FC-A048-37FF-86CC5410D242}"/>
              </a:ext>
            </a:extLst>
          </p:cNvPr>
          <p:cNvSpPr/>
          <p:nvPr/>
        </p:nvSpPr>
        <p:spPr>
          <a:xfrm>
            <a:off x="5451088" y="2113129"/>
            <a:ext cx="10046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OK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232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9C31EAD-5ED9-321F-09A4-97797AC18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20280" cy="251096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E225247-5184-4C76-BADD-B75655A93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3465" y="-1189002"/>
            <a:ext cx="6858000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F02A001-7429-506E-4717-EEBAA64309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" r="5574"/>
          <a:stretch/>
        </p:blipFill>
        <p:spPr>
          <a:xfrm>
            <a:off x="148235" y="2492896"/>
            <a:ext cx="8847529" cy="4126768"/>
          </a:xfrm>
          <a:prstGeom prst="rect">
            <a:avLst/>
          </a:prstGeom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A3ED78C7-8C0F-5C21-45E5-75B917DCA488}"/>
              </a:ext>
            </a:extLst>
          </p:cNvPr>
          <p:cNvSpPr/>
          <p:nvPr/>
        </p:nvSpPr>
        <p:spPr>
          <a:xfrm>
            <a:off x="2668515" y="548680"/>
            <a:ext cx="6327249" cy="1152128"/>
          </a:xfrm>
          <a:prstGeom prst="wedgeRoundRectCallout">
            <a:avLst>
              <a:gd name="adj1" fmla="val 25307"/>
              <a:gd name="adj2" fmla="val 16011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F63AC05-167D-2C21-B3DF-5595A853B45D}"/>
              </a:ext>
            </a:extLst>
          </p:cNvPr>
          <p:cNvSpPr/>
          <p:nvPr/>
        </p:nvSpPr>
        <p:spPr>
          <a:xfrm>
            <a:off x="2812531" y="751510"/>
            <a:ext cx="77768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Can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I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 drink water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9E32F7B-A045-15D4-F4CA-2FF9CF5FC91A}"/>
              </a:ext>
            </a:extLst>
          </p:cNvPr>
          <p:cNvSpPr/>
          <p:nvPr/>
        </p:nvSpPr>
        <p:spPr>
          <a:xfrm>
            <a:off x="3118311" y="751510"/>
            <a:ext cx="11964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Can</a:t>
            </a:r>
            <a:endParaRPr lang="ja-JP" altLang="en-US" sz="36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A8AE697-A586-7797-C5D7-F4868205FF6F}"/>
              </a:ext>
            </a:extLst>
          </p:cNvPr>
          <p:cNvSpPr/>
          <p:nvPr/>
        </p:nvSpPr>
        <p:spPr>
          <a:xfrm>
            <a:off x="4702453" y="801579"/>
            <a:ext cx="4320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I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0" name="角丸四角形吹き出し 7">
            <a:extLst>
              <a:ext uri="{FF2B5EF4-FFF2-40B4-BE49-F238E27FC236}">
                <a16:creationId xmlns:a16="http://schemas.microsoft.com/office/drawing/2014/main" id="{2367C568-CF79-11FC-932C-BF247A31EA7C}"/>
              </a:ext>
            </a:extLst>
          </p:cNvPr>
          <p:cNvSpPr/>
          <p:nvPr/>
        </p:nvSpPr>
        <p:spPr>
          <a:xfrm>
            <a:off x="2804980" y="2239998"/>
            <a:ext cx="2113712" cy="791221"/>
          </a:xfrm>
          <a:prstGeom prst="wedgeRoundRectCallout">
            <a:avLst>
              <a:gd name="adj1" fmla="val 58148"/>
              <a:gd name="adj2" fmla="val 8949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40D2C4D-09D2-1E61-E601-8ACC9AD844B7}"/>
              </a:ext>
            </a:extLst>
          </p:cNvPr>
          <p:cNvSpPr/>
          <p:nvPr/>
        </p:nvSpPr>
        <p:spPr>
          <a:xfrm>
            <a:off x="2842650" y="2312441"/>
            <a:ext cx="21137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Sure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5A7FEC2-389E-4C3F-B4E6-A70A389AAFA3}"/>
              </a:ext>
            </a:extLst>
          </p:cNvPr>
          <p:cNvSpPr/>
          <p:nvPr/>
        </p:nvSpPr>
        <p:spPr>
          <a:xfrm>
            <a:off x="3182501" y="2312442"/>
            <a:ext cx="13586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Sure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410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5316 -0.00648 " pathEditMode="relative" rAng="0" ptsTypes="AA">
                                      <p:cBhvr>
                                        <p:cTn id="6" dur="3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0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思考の吹き出し: 雲形 11">
            <a:extLst>
              <a:ext uri="{FF2B5EF4-FFF2-40B4-BE49-F238E27FC236}">
                <a16:creationId xmlns:a16="http://schemas.microsoft.com/office/drawing/2014/main" id="{0EA73D6F-1DA0-0938-DB08-82CF9E5406E1}"/>
              </a:ext>
            </a:extLst>
          </p:cNvPr>
          <p:cNvSpPr/>
          <p:nvPr/>
        </p:nvSpPr>
        <p:spPr>
          <a:xfrm>
            <a:off x="251520" y="260648"/>
            <a:ext cx="3528392" cy="2880320"/>
          </a:xfrm>
          <a:prstGeom prst="cloudCallou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76EEECE-828D-6A03-520F-A93540E53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4179971" cy="313497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C716ADA-140E-57C0-D62B-B33893F4D8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470"/>
            <a:ext cx="4868443" cy="237626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34D4146-CCEA-7F49-5B9C-4A98361AA9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76990"/>
            <a:ext cx="3419872" cy="256490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F3F0DE2-764F-3D57-57C3-0801FD917B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16" y="886408"/>
            <a:ext cx="1628800" cy="1628800"/>
          </a:xfrm>
          <a:prstGeom prst="rect">
            <a:avLst/>
          </a:prstGeom>
        </p:spPr>
      </p:pic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8FBA26E3-2D63-CA56-806A-491FAE7843B0}"/>
              </a:ext>
            </a:extLst>
          </p:cNvPr>
          <p:cNvSpPr/>
          <p:nvPr/>
        </p:nvSpPr>
        <p:spPr>
          <a:xfrm>
            <a:off x="729417" y="5347972"/>
            <a:ext cx="7956376" cy="1152128"/>
          </a:xfrm>
          <a:prstGeom prst="wedgeRoundRectCallout">
            <a:avLst>
              <a:gd name="adj1" fmla="val -37610"/>
              <a:gd name="adj2" fmla="val -9440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4104A3A-C06A-BC57-BFE2-69F92F8F075F}"/>
              </a:ext>
            </a:extLst>
          </p:cNvPr>
          <p:cNvSpPr/>
          <p:nvPr/>
        </p:nvSpPr>
        <p:spPr>
          <a:xfrm>
            <a:off x="1007604" y="5347972"/>
            <a:ext cx="71287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Could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you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 turn on</a:t>
            </a:r>
          </a:p>
          <a:p>
            <a:pPr algn="r"/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the air conditioner?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角丸四角形吹き出し 7">
            <a:extLst>
              <a:ext uri="{FF2B5EF4-FFF2-40B4-BE49-F238E27FC236}">
                <a16:creationId xmlns:a16="http://schemas.microsoft.com/office/drawing/2014/main" id="{44C5DF5E-1FC8-D989-6986-80FDFBA40489}"/>
              </a:ext>
            </a:extLst>
          </p:cNvPr>
          <p:cNvSpPr/>
          <p:nvPr/>
        </p:nvSpPr>
        <p:spPr>
          <a:xfrm>
            <a:off x="4860032" y="2941747"/>
            <a:ext cx="2628091" cy="936105"/>
          </a:xfrm>
          <a:prstGeom prst="wedgeRoundRectCallout">
            <a:avLst>
              <a:gd name="adj1" fmla="val 51386"/>
              <a:gd name="adj2" fmla="val -6789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C3720B3-62AB-5E42-4CBA-1290255CB6F7}"/>
              </a:ext>
            </a:extLst>
          </p:cNvPr>
          <p:cNvSpPr/>
          <p:nvPr/>
        </p:nvSpPr>
        <p:spPr>
          <a:xfrm>
            <a:off x="5117221" y="3086633"/>
            <a:ext cx="21137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(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 Sure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FAFB6C5-CF45-0B59-D4FA-F4D113C196D4}"/>
              </a:ext>
            </a:extLst>
          </p:cNvPr>
          <p:cNvSpPr/>
          <p:nvPr/>
        </p:nvSpPr>
        <p:spPr>
          <a:xfrm>
            <a:off x="1284649" y="5365587"/>
            <a:ext cx="21137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Could</a:t>
            </a:r>
            <a:endParaRPr lang="ja-JP" altLang="en-US" sz="36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32BAD3C-ABA4-6B29-D39D-435D7CFDEBBF}"/>
              </a:ext>
            </a:extLst>
          </p:cNvPr>
          <p:cNvSpPr/>
          <p:nvPr/>
        </p:nvSpPr>
        <p:spPr>
          <a:xfrm>
            <a:off x="3345123" y="5347046"/>
            <a:ext cx="10568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you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E86E613-FD6B-327F-B63B-1269C1B04D23}"/>
              </a:ext>
            </a:extLst>
          </p:cNvPr>
          <p:cNvSpPr/>
          <p:nvPr/>
        </p:nvSpPr>
        <p:spPr>
          <a:xfrm>
            <a:off x="5511611" y="3086632"/>
            <a:ext cx="15121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Sure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317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7055558-52EF-6475-0C76-5A4F8A720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72" y="916494"/>
            <a:ext cx="4409728" cy="4409728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4EB0E0EB-0A3A-657D-8CA8-536F6B61698B}"/>
              </a:ext>
            </a:extLst>
          </p:cNvPr>
          <p:cNvSpPr/>
          <p:nvPr/>
        </p:nvSpPr>
        <p:spPr>
          <a:xfrm>
            <a:off x="971600" y="188640"/>
            <a:ext cx="7956376" cy="1152128"/>
          </a:xfrm>
          <a:prstGeom prst="wedgeRoundRectCallout">
            <a:avLst>
              <a:gd name="adj1" fmla="val 17476"/>
              <a:gd name="adj2" fmla="val 13912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A15AEFB-6C1A-BF51-C612-3898C3ED9263}"/>
              </a:ext>
            </a:extLst>
          </p:cNvPr>
          <p:cNvSpPr/>
          <p:nvPr/>
        </p:nvSpPr>
        <p:spPr>
          <a:xfrm>
            <a:off x="1043608" y="138571"/>
            <a:ext cx="77768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Ms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. Emily, </a:t>
            </a:r>
          </a:p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Could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you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say that again?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6" name="角丸四角形吹き出し 7">
            <a:extLst>
              <a:ext uri="{FF2B5EF4-FFF2-40B4-BE49-F238E27FC236}">
                <a16:creationId xmlns:a16="http://schemas.microsoft.com/office/drawing/2014/main" id="{B6398F99-0030-2A24-D855-196AA9525E69}"/>
              </a:ext>
            </a:extLst>
          </p:cNvPr>
          <p:cNvSpPr/>
          <p:nvPr/>
        </p:nvSpPr>
        <p:spPr>
          <a:xfrm>
            <a:off x="647562" y="5030416"/>
            <a:ext cx="6012669" cy="1152128"/>
          </a:xfrm>
          <a:prstGeom prst="wedgeRoundRectCallout">
            <a:avLst>
              <a:gd name="adj1" fmla="val 6465"/>
              <a:gd name="adj2" fmla="val -15456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8B83410-59C1-5EDA-3D8F-B5CD07EE4812}"/>
              </a:ext>
            </a:extLst>
          </p:cNvPr>
          <p:cNvSpPr/>
          <p:nvPr/>
        </p:nvSpPr>
        <p:spPr>
          <a:xfrm>
            <a:off x="904752" y="5295175"/>
            <a:ext cx="54674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(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 Sure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). No problem.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E52F9DD-469A-5895-19E4-88FA2FF56346}"/>
              </a:ext>
            </a:extLst>
          </p:cNvPr>
          <p:cNvSpPr/>
          <p:nvPr/>
        </p:nvSpPr>
        <p:spPr>
          <a:xfrm>
            <a:off x="1259632" y="5302055"/>
            <a:ext cx="15121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Sure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7AE7E8C-FD01-9EBA-AF24-6A91C7CA6415}"/>
              </a:ext>
            </a:extLst>
          </p:cNvPr>
          <p:cNvSpPr/>
          <p:nvPr/>
        </p:nvSpPr>
        <p:spPr>
          <a:xfrm>
            <a:off x="1377112" y="699449"/>
            <a:ext cx="21137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Could</a:t>
            </a:r>
            <a:endParaRPr lang="ja-JP" altLang="en-US" sz="36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6EFD7EE-3370-F832-7D92-ED4CDF0A315A}"/>
              </a:ext>
            </a:extLst>
          </p:cNvPr>
          <p:cNvSpPr/>
          <p:nvPr/>
        </p:nvSpPr>
        <p:spPr>
          <a:xfrm>
            <a:off x="3437586" y="680908"/>
            <a:ext cx="10568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you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714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D67906AA-01CF-2607-E025-0BAFDDD4C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9" r="42165"/>
          <a:stretch/>
        </p:blipFill>
        <p:spPr>
          <a:xfrm>
            <a:off x="2555776" y="0"/>
            <a:ext cx="3456384" cy="499517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1AF80CB-0FC4-77B9-8946-588157FB3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80" y="2213187"/>
            <a:ext cx="2304256" cy="4320480"/>
          </a:xfrm>
          <a:prstGeom prst="rect">
            <a:avLst/>
          </a:prstGeom>
        </p:spPr>
      </p:pic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D095DC4F-63F3-2792-627B-3F157DACC9A7}"/>
              </a:ext>
            </a:extLst>
          </p:cNvPr>
          <p:cNvSpPr/>
          <p:nvPr/>
        </p:nvSpPr>
        <p:spPr>
          <a:xfrm>
            <a:off x="971600" y="188640"/>
            <a:ext cx="7956376" cy="1152128"/>
          </a:xfrm>
          <a:prstGeom prst="wedgeRoundRectCallout">
            <a:avLst>
              <a:gd name="adj1" fmla="val 13777"/>
              <a:gd name="adj2" fmla="val 13912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6014B77-9A42-5B26-3BB0-51C88B6DF605}"/>
              </a:ext>
            </a:extLst>
          </p:cNvPr>
          <p:cNvSpPr/>
          <p:nvPr/>
        </p:nvSpPr>
        <p:spPr>
          <a:xfrm>
            <a:off x="1043608" y="138571"/>
            <a:ext cx="77768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Excuse me. </a:t>
            </a:r>
          </a:p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May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I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ask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 you a favor?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6356FD8-3292-9A91-B78C-B8CCA672A3FF}"/>
              </a:ext>
            </a:extLst>
          </p:cNvPr>
          <p:cNvSpPr/>
          <p:nvPr/>
        </p:nvSpPr>
        <p:spPr>
          <a:xfrm>
            <a:off x="1377112" y="699449"/>
            <a:ext cx="21137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May</a:t>
            </a:r>
            <a:endParaRPr lang="ja-JP" altLang="en-US" sz="36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C640284-BE55-1CFF-D326-A90402E91EF8}"/>
              </a:ext>
            </a:extLst>
          </p:cNvPr>
          <p:cNvSpPr/>
          <p:nvPr/>
        </p:nvSpPr>
        <p:spPr>
          <a:xfrm>
            <a:off x="3016148" y="699449"/>
            <a:ext cx="10568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I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13921C7-6891-010F-5A4E-F930F4F6AAB8}"/>
              </a:ext>
            </a:extLst>
          </p:cNvPr>
          <p:cNvSpPr/>
          <p:nvPr/>
        </p:nvSpPr>
        <p:spPr>
          <a:xfrm>
            <a:off x="3945628" y="674694"/>
            <a:ext cx="10568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ask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0" name="角丸四角形吹き出し 7">
            <a:extLst>
              <a:ext uri="{FF2B5EF4-FFF2-40B4-BE49-F238E27FC236}">
                <a16:creationId xmlns:a16="http://schemas.microsoft.com/office/drawing/2014/main" id="{E7821B9F-CC6D-41A3-71B7-FB4962D1DEC6}"/>
              </a:ext>
            </a:extLst>
          </p:cNvPr>
          <p:cNvSpPr/>
          <p:nvPr/>
        </p:nvSpPr>
        <p:spPr>
          <a:xfrm>
            <a:off x="2555776" y="2234371"/>
            <a:ext cx="2628091" cy="936105"/>
          </a:xfrm>
          <a:prstGeom prst="wedgeRoundRectCallout">
            <a:avLst>
              <a:gd name="adj1" fmla="val 51386"/>
              <a:gd name="adj2" fmla="val -6789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261D4BF-AD0E-3982-C6B2-97FBF61F0A43}"/>
              </a:ext>
            </a:extLst>
          </p:cNvPr>
          <p:cNvSpPr/>
          <p:nvPr/>
        </p:nvSpPr>
        <p:spPr>
          <a:xfrm>
            <a:off x="2812965" y="2379257"/>
            <a:ext cx="21137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(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 Sure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2523508-C9A7-96BC-A26E-E1ADB9CDEC57}"/>
              </a:ext>
            </a:extLst>
          </p:cNvPr>
          <p:cNvSpPr/>
          <p:nvPr/>
        </p:nvSpPr>
        <p:spPr>
          <a:xfrm>
            <a:off x="3207355" y="2379256"/>
            <a:ext cx="15121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Sure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7" name="角丸四角形吹き出し 7">
            <a:extLst>
              <a:ext uri="{FF2B5EF4-FFF2-40B4-BE49-F238E27FC236}">
                <a16:creationId xmlns:a16="http://schemas.microsoft.com/office/drawing/2014/main" id="{B0E94C90-960D-089D-F963-5BBB02C1D15C}"/>
              </a:ext>
            </a:extLst>
          </p:cNvPr>
          <p:cNvSpPr/>
          <p:nvPr/>
        </p:nvSpPr>
        <p:spPr>
          <a:xfrm>
            <a:off x="722865" y="4325085"/>
            <a:ext cx="4968980" cy="936105"/>
          </a:xfrm>
          <a:prstGeom prst="wedgeRoundRectCallout">
            <a:avLst>
              <a:gd name="adj1" fmla="val 35116"/>
              <a:gd name="adj2" fmla="val -8586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3211210-4DC6-4748-7639-4F5F4BF6E29A}"/>
              </a:ext>
            </a:extLst>
          </p:cNvPr>
          <p:cNvSpPr/>
          <p:nvPr/>
        </p:nvSpPr>
        <p:spPr>
          <a:xfrm>
            <a:off x="811443" y="4469973"/>
            <a:ext cx="5040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(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may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)(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I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 sit here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?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87EBFDA-8F97-CEB6-A987-8A354DEEC6C5}"/>
              </a:ext>
            </a:extLst>
          </p:cNvPr>
          <p:cNvSpPr/>
          <p:nvPr/>
        </p:nvSpPr>
        <p:spPr>
          <a:xfrm>
            <a:off x="1113373" y="4491109"/>
            <a:ext cx="21137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May</a:t>
            </a:r>
            <a:endParaRPr lang="ja-JP" altLang="en-US" sz="36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5FAA5BD-665F-26B3-E41D-97721395A304}"/>
              </a:ext>
            </a:extLst>
          </p:cNvPr>
          <p:cNvSpPr/>
          <p:nvPr/>
        </p:nvSpPr>
        <p:spPr>
          <a:xfrm>
            <a:off x="2752409" y="4491109"/>
            <a:ext cx="10568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I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60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8" grpId="0"/>
      <p:bldP spid="19" grpId="0"/>
      <p:bldP spid="20" grpId="0" animBg="1"/>
      <p:bldP spid="21" grpId="0"/>
      <p:bldP spid="22" grpId="0"/>
      <p:bldP spid="27" grpId="0" animBg="1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3E62E54-1D87-4213-9E6F-565F3A4DB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9" t="-95" r="29828" b="28673"/>
          <a:stretch/>
        </p:blipFill>
        <p:spPr>
          <a:xfrm>
            <a:off x="2783983" y="1782586"/>
            <a:ext cx="3497289" cy="443591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9B7674D-47FF-748B-6FF2-FF1A79F26A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755" y="2717491"/>
            <a:ext cx="3233261" cy="352719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828AE1F-AD4E-E8F4-47F4-247C853CB1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45" y="2717491"/>
            <a:ext cx="2939328" cy="3527193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D513BE28-38E4-F994-C8DE-252C4B6CC378}"/>
              </a:ext>
            </a:extLst>
          </p:cNvPr>
          <p:cNvSpPr/>
          <p:nvPr/>
        </p:nvSpPr>
        <p:spPr>
          <a:xfrm>
            <a:off x="906538" y="188640"/>
            <a:ext cx="7956376" cy="1152128"/>
          </a:xfrm>
          <a:prstGeom prst="wedgeRoundRectCallout">
            <a:avLst>
              <a:gd name="adj1" fmla="val 30869"/>
              <a:gd name="adj2" fmla="val 15642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2FA83FA-DF25-B58F-5F3C-A0D1BA5E8579}"/>
              </a:ext>
            </a:extLst>
          </p:cNvPr>
          <p:cNvSpPr/>
          <p:nvPr/>
        </p:nvSpPr>
        <p:spPr>
          <a:xfrm>
            <a:off x="1187624" y="197211"/>
            <a:ext cx="71287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Could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you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 lend me </a:t>
            </a:r>
          </a:p>
          <a:p>
            <a:pPr algn="r"/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180 yen?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6A6A730-6640-90AB-DF0E-D10276F9B954}"/>
              </a:ext>
            </a:extLst>
          </p:cNvPr>
          <p:cNvSpPr/>
          <p:nvPr/>
        </p:nvSpPr>
        <p:spPr>
          <a:xfrm>
            <a:off x="1464669" y="214826"/>
            <a:ext cx="21137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Could</a:t>
            </a:r>
            <a:endParaRPr lang="ja-JP" altLang="en-US" sz="36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C2D767A-1767-099E-25B9-6210863A407C}"/>
              </a:ext>
            </a:extLst>
          </p:cNvPr>
          <p:cNvSpPr/>
          <p:nvPr/>
        </p:nvSpPr>
        <p:spPr>
          <a:xfrm>
            <a:off x="3525143" y="196285"/>
            <a:ext cx="10568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you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角丸四角形吹き出し 7">
            <a:extLst>
              <a:ext uri="{FF2B5EF4-FFF2-40B4-BE49-F238E27FC236}">
                <a16:creationId xmlns:a16="http://schemas.microsoft.com/office/drawing/2014/main" id="{B596D991-10D0-54CB-C40E-F3938DE58CF6}"/>
              </a:ext>
            </a:extLst>
          </p:cNvPr>
          <p:cNvSpPr/>
          <p:nvPr/>
        </p:nvSpPr>
        <p:spPr>
          <a:xfrm>
            <a:off x="1490857" y="5113605"/>
            <a:ext cx="7663346" cy="1627764"/>
          </a:xfrm>
          <a:prstGeom prst="wedgeRoundRectCallout">
            <a:avLst>
              <a:gd name="adj1" fmla="val -46494"/>
              <a:gd name="adj2" fmla="val -6554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57E1971-4646-B594-38C0-E5EB99712C04}"/>
              </a:ext>
            </a:extLst>
          </p:cNvPr>
          <p:cNvSpPr/>
          <p:nvPr/>
        </p:nvSpPr>
        <p:spPr>
          <a:xfrm>
            <a:off x="2213847" y="5133244"/>
            <a:ext cx="62173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Sorry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), (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but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 I (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can’t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D5480C6-A38F-D647-A1AF-BB5FFF9786C9}"/>
              </a:ext>
            </a:extLst>
          </p:cNvPr>
          <p:cNvSpPr/>
          <p:nvPr/>
        </p:nvSpPr>
        <p:spPr>
          <a:xfrm>
            <a:off x="2573090" y="5146336"/>
            <a:ext cx="16772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Sorry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6CA5093-CFB0-78EA-BD3C-A6318C36B3AA}"/>
              </a:ext>
            </a:extLst>
          </p:cNvPr>
          <p:cNvSpPr/>
          <p:nvPr/>
        </p:nvSpPr>
        <p:spPr>
          <a:xfrm>
            <a:off x="4718826" y="5152884"/>
            <a:ext cx="16772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but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776B866-455F-7305-F23B-C9014846747B}"/>
              </a:ext>
            </a:extLst>
          </p:cNvPr>
          <p:cNvSpPr/>
          <p:nvPr/>
        </p:nvSpPr>
        <p:spPr>
          <a:xfrm>
            <a:off x="6630893" y="5152884"/>
            <a:ext cx="16772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c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an’t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0E318AB-4CD7-B8FD-6368-C4AC392333DE}"/>
              </a:ext>
            </a:extLst>
          </p:cNvPr>
          <p:cNvSpPr/>
          <p:nvPr/>
        </p:nvSpPr>
        <p:spPr>
          <a:xfrm>
            <a:off x="2213848" y="6023029"/>
            <a:ext cx="69301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Right now I have no money.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699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72789AC-7BC8-E0E5-C4C3-C2C5C0878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759" y="1340768"/>
            <a:ext cx="4171532" cy="3128649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D513BE28-38E4-F994-C8DE-252C4B6CC378}"/>
              </a:ext>
            </a:extLst>
          </p:cNvPr>
          <p:cNvSpPr/>
          <p:nvPr/>
        </p:nvSpPr>
        <p:spPr>
          <a:xfrm>
            <a:off x="906538" y="188640"/>
            <a:ext cx="7956376" cy="870145"/>
          </a:xfrm>
          <a:prstGeom prst="wedgeRoundRectCallout">
            <a:avLst>
              <a:gd name="adj1" fmla="val 31969"/>
              <a:gd name="adj2" fmla="val 15307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2FA83FA-DF25-B58F-5F3C-A0D1BA5E8579}"/>
              </a:ext>
            </a:extLst>
          </p:cNvPr>
          <p:cNvSpPr/>
          <p:nvPr/>
        </p:nvSpPr>
        <p:spPr>
          <a:xfrm>
            <a:off x="1187624" y="197211"/>
            <a:ext cx="71287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Could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)( 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you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 ) help me?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6A6A730-6640-90AB-DF0E-D10276F9B954}"/>
              </a:ext>
            </a:extLst>
          </p:cNvPr>
          <p:cNvSpPr/>
          <p:nvPr/>
        </p:nvSpPr>
        <p:spPr>
          <a:xfrm>
            <a:off x="1464669" y="214826"/>
            <a:ext cx="21137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itchFamily="18" charset="0"/>
                <a:ea typeface="ＭＳ ゴシック" pitchFamily="49" charset="-128"/>
              </a:rPr>
              <a:t>Could</a:t>
            </a:r>
            <a:endParaRPr lang="ja-JP" altLang="en-US" sz="36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C2D767A-1767-099E-25B9-6210863A407C}"/>
              </a:ext>
            </a:extLst>
          </p:cNvPr>
          <p:cNvSpPr/>
          <p:nvPr/>
        </p:nvSpPr>
        <p:spPr>
          <a:xfrm>
            <a:off x="3525143" y="196285"/>
            <a:ext cx="10568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you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角丸四角形吹き出し 7">
            <a:extLst>
              <a:ext uri="{FF2B5EF4-FFF2-40B4-BE49-F238E27FC236}">
                <a16:creationId xmlns:a16="http://schemas.microsoft.com/office/drawing/2014/main" id="{B596D991-10D0-54CB-C40E-F3938DE58CF6}"/>
              </a:ext>
            </a:extLst>
          </p:cNvPr>
          <p:cNvSpPr/>
          <p:nvPr/>
        </p:nvSpPr>
        <p:spPr>
          <a:xfrm>
            <a:off x="906538" y="5019759"/>
            <a:ext cx="7663346" cy="1627764"/>
          </a:xfrm>
          <a:prstGeom prst="wedgeRoundRectCallout">
            <a:avLst>
              <a:gd name="adj1" fmla="val -30627"/>
              <a:gd name="adj2" fmla="val -7809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57E1971-4646-B594-38C0-E5EB99712C04}"/>
              </a:ext>
            </a:extLst>
          </p:cNvPr>
          <p:cNvSpPr/>
          <p:nvPr/>
        </p:nvSpPr>
        <p:spPr>
          <a:xfrm>
            <a:off x="1105426" y="5123300"/>
            <a:ext cx="62173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(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Sorry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), (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but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 I (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can’t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).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D5480C6-A38F-D647-A1AF-BB5FFF9786C9}"/>
              </a:ext>
            </a:extLst>
          </p:cNvPr>
          <p:cNvSpPr/>
          <p:nvPr/>
        </p:nvSpPr>
        <p:spPr>
          <a:xfrm>
            <a:off x="1464669" y="5136392"/>
            <a:ext cx="16772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Sorry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6CA5093-CFB0-78EA-BD3C-A6318C36B3AA}"/>
              </a:ext>
            </a:extLst>
          </p:cNvPr>
          <p:cNvSpPr/>
          <p:nvPr/>
        </p:nvSpPr>
        <p:spPr>
          <a:xfrm>
            <a:off x="3610405" y="5142940"/>
            <a:ext cx="16772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but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776B866-455F-7305-F23B-C9014846747B}"/>
              </a:ext>
            </a:extLst>
          </p:cNvPr>
          <p:cNvSpPr/>
          <p:nvPr/>
        </p:nvSpPr>
        <p:spPr>
          <a:xfrm>
            <a:off x="5522472" y="5142940"/>
            <a:ext cx="16772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c</a:t>
            </a:r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an’t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0E318AB-4CD7-B8FD-6368-C4AC392333DE}"/>
              </a:ext>
            </a:extLst>
          </p:cNvPr>
          <p:cNvSpPr/>
          <p:nvPr/>
        </p:nvSpPr>
        <p:spPr>
          <a:xfrm>
            <a:off x="1187624" y="5896525"/>
            <a:ext cx="69301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I’m busy now.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159F7FD-C108-46F8-DE1F-95D13F8A95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7537" y="1928759"/>
            <a:ext cx="3930874" cy="294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3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E8C946-B7DC-4B1A-ABF6-BFEA546C350D}"/>
              </a:ext>
            </a:extLst>
          </p:cNvPr>
          <p:cNvSpPr txBox="1"/>
          <p:nvPr/>
        </p:nvSpPr>
        <p:spPr>
          <a:xfrm>
            <a:off x="1691680" y="2420888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NCGothic" panose="02000600000000000000" pitchFamily="50" charset="0"/>
                <a:ea typeface="MS Gothic" panose="020B0609070205080204" pitchFamily="49" charset="-128"/>
              </a:rPr>
              <a:t>話し手の気持ちや考え、態度を表す。</a:t>
            </a:r>
          </a:p>
        </p:txBody>
      </p:sp>
    </p:spTree>
    <p:extLst>
      <p:ext uri="{BB962C8B-B14F-4D97-AF65-F5344CB8AC3E}">
        <p14:creationId xmlns:p14="http://schemas.microsoft.com/office/powerpoint/2010/main" val="1809863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15E8D1A-BCB3-2DD5-C94D-2D1E2421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" y="0"/>
            <a:ext cx="9124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75F1D47-5EF0-6702-F9D9-EDFB59392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07"/>
            <a:ext cx="9144000" cy="682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38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097A1C7-E56D-523F-4639-09B071B59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" y="0"/>
            <a:ext cx="91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24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59632" y="1844824"/>
            <a:ext cx="69847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600" dirty="0">
                <a:latin typeface="NCGothic" panose="02000600000000000000" pitchFamily="50" charset="0"/>
                <a:ea typeface="MS Gothic" panose="020B0609070205080204" pitchFamily="49" charset="-128"/>
              </a:rPr>
              <a:t>助動詞</a:t>
            </a:r>
          </a:p>
        </p:txBody>
      </p:sp>
    </p:spTree>
    <p:extLst>
      <p:ext uri="{BB962C8B-B14F-4D97-AF65-F5344CB8AC3E}">
        <p14:creationId xmlns:p14="http://schemas.microsoft.com/office/powerpoint/2010/main" val="310522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95636" y="2420888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>
                <a:latin typeface="Century Schoolbook" panose="02040604050505020304" pitchFamily="18" charset="0"/>
                <a:ea typeface="MS Gothic" panose="020B0609070205080204" pitchFamily="49" charset="-128"/>
              </a:rPr>
              <a:t>can / could</a:t>
            </a:r>
            <a:endParaRPr kumimoji="1" lang="ja-JP" altLang="en-US" sz="9600" dirty="0">
              <a:latin typeface="Century Schoolbook" panose="02040604050505020304" pitchFamily="18" charset="0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689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7">
            <a:extLst>
              <a:ext uri="{FF2B5EF4-FFF2-40B4-BE49-F238E27FC236}">
                <a16:creationId xmlns:a16="http://schemas.microsoft.com/office/drawing/2014/main" id="{9639A027-78A7-4A4A-BDF8-CAD2A341F484}"/>
              </a:ext>
            </a:extLst>
          </p:cNvPr>
          <p:cNvSpPr/>
          <p:nvPr/>
        </p:nvSpPr>
        <p:spPr>
          <a:xfrm>
            <a:off x="9631" y="4149080"/>
            <a:ext cx="9134369" cy="2708920"/>
          </a:xfrm>
          <a:prstGeom prst="roundRect">
            <a:avLst>
              <a:gd name="adj" fmla="val 8341"/>
            </a:avLst>
          </a:prstGeom>
          <a:solidFill>
            <a:srgbClr val="3333CC">
              <a:alpha val="3000"/>
            </a:srgbClr>
          </a:solidFill>
          <a:ln w="254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3279706" y="-30739"/>
            <a:ext cx="2678938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can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（許可）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347B9F1-DFA2-457E-96D4-73A4F8B37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41" y="1134894"/>
            <a:ext cx="1046840" cy="107359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1E54E4C8-FE70-4ED5-A96D-5DB85A7032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75"/>
          <a:stretch/>
        </p:blipFill>
        <p:spPr>
          <a:xfrm>
            <a:off x="464468" y="401088"/>
            <a:ext cx="1738571" cy="1736358"/>
          </a:xfrm>
          <a:prstGeom prst="rect">
            <a:avLst/>
          </a:prstGeom>
        </p:spPr>
      </p:pic>
      <p:sp>
        <p:nvSpPr>
          <p:cNvPr id="34" name="角丸四角形吹き出し 7">
            <a:extLst>
              <a:ext uri="{FF2B5EF4-FFF2-40B4-BE49-F238E27FC236}">
                <a16:creationId xmlns:a16="http://schemas.microsoft.com/office/drawing/2014/main" id="{CB25268D-0867-4BA9-8C91-70DEE007A0FB}"/>
              </a:ext>
            </a:extLst>
          </p:cNvPr>
          <p:cNvSpPr/>
          <p:nvPr/>
        </p:nvSpPr>
        <p:spPr>
          <a:xfrm>
            <a:off x="2383369" y="1113864"/>
            <a:ext cx="5534271" cy="773641"/>
          </a:xfrm>
          <a:prstGeom prst="wedgeRoundRectCallout">
            <a:avLst>
              <a:gd name="adj1" fmla="val -55809"/>
              <a:gd name="adj2" fmla="val 1225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74DCEDD-0DDC-4D50-B759-0BC2CE40FEB2}"/>
              </a:ext>
            </a:extLst>
          </p:cNvPr>
          <p:cNvSpPr/>
          <p:nvPr/>
        </p:nvSpPr>
        <p:spPr>
          <a:xfrm>
            <a:off x="2383368" y="1118457"/>
            <a:ext cx="5760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can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eat this cake.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10157D27-73CD-4A5A-9E46-6BFE56590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262" y="3027252"/>
            <a:ext cx="1046840" cy="107359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18D6105C-7656-46FA-B99F-4C6682BF0D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75"/>
          <a:stretch/>
        </p:blipFill>
        <p:spPr>
          <a:xfrm>
            <a:off x="464468" y="2349231"/>
            <a:ext cx="1738571" cy="1736358"/>
          </a:xfrm>
          <a:prstGeom prst="rect">
            <a:avLst/>
          </a:prstGeom>
        </p:spPr>
      </p:pic>
      <p:sp>
        <p:nvSpPr>
          <p:cNvPr id="38" name="角丸四角形吹き出し 7">
            <a:extLst>
              <a:ext uri="{FF2B5EF4-FFF2-40B4-BE49-F238E27FC236}">
                <a16:creationId xmlns:a16="http://schemas.microsoft.com/office/drawing/2014/main" id="{411C6364-13F0-465B-A68D-E681EF5D192B}"/>
              </a:ext>
            </a:extLst>
          </p:cNvPr>
          <p:cNvSpPr/>
          <p:nvPr/>
        </p:nvSpPr>
        <p:spPr>
          <a:xfrm>
            <a:off x="2402474" y="2430624"/>
            <a:ext cx="5534271" cy="773641"/>
          </a:xfrm>
          <a:prstGeom prst="wedgeRoundRectCallout">
            <a:avLst>
              <a:gd name="adj1" fmla="val 46147"/>
              <a:gd name="adj2" fmla="val 8610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吹き出し 7">
            <a:extLst>
              <a:ext uri="{FF2B5EF4-FFF2-40B4-BE49-F238E27FC236}">
                <a16:creationId xmlns:a16="http://schemas.microsoft.com/office/drawing/2014/main" id="{30491F12-5315-4984-B94F-618DD879D7D1}"/>
              </a:ext>
            </a:extLst>
          </p:cNvPr>
          <p:cNvSpPr/>
          <p:nvPr/>
        </p:nvSpPr>
        <p:spPr>
          <a:xfrm>
            <a:off x="2505793" y="3285497"/>
            <a:ext cx="1547971" cy="773641"/>
          </a:xfrm>
          <a:prstGeom prst="wedgeRoundRectCallout">
            <a:avLst>
              <a:gd name="adj1" fmla="val -64719"/>
              <a:gd name="adj2" fmla="val 283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B9FFF15-4785-4171-A45B-9F287CED5BDD}"/>
              </a:ext>
            </a:extLst>
          </p:cNvPr>
          <p:cNvSpPr/>
          <p:nvPr/>
        </p:nvSpPr>
        <p:spPr>
          <a:xfrm>
            <a:off x="2620420" y="3355847"/>
            <a:ext cx="14333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Sure.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FB89950-D4AC-4D2C-9127-26C218FF6683}"/>
              </a:ext>
            </a:extLst>
          </p:cNvPr>
          <p:cNvSpPr/>
          <p:nvPr/>
        </p:nvSpPr>
        <p:spPr>
          <a:xfrm>
            <a:off x="-36512" y="4618504"/>
            <a:ext cx="91708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①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You 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～で、「あなたは～できるよ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から→「～してもよい」（許可）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</a:p>
          <a:p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 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にもなります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。話す状況や場面、使う動詞によってこの意味なります。</a:t>
            </a:r>
            <a:endParaRPr lang="en-US" altLang="ja-JP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928241F-4AC0-468C-8B7C-4D88A68B0AE3}"/>
              </a:ext>
            </a:extLst>
          </p:cNvPr>
          <p:cNvSpPr/>
          <p:nvPr/>
        </p:nvSpPr>
        <p:spPr>
          <a:xfrm>
            <a:off x="-19501" y="4068361"/>
            <a:ext cx="13532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A25A989-F7ED-CCE8-59EF-37CBC1EF7621}"/>
              </a:ext>
            </a:extLst>
          </p:cNvPr>
          <p:cNvSpPr/>
          <p:nvPr/>
        </p:nvSpPr>
        <p:spPr>
          <a:xfrm>
            <a:off x="3549708" y="2577153"/>
            <a:ext cx="440165" cy="53604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17E6F0A-80BC-2F63-FF52-346AC53A1050}"/>
              </a:ext>
            </a:extLst>
          </p:cNvPr>
          <p:cNvSpPr/>
          <p:nvPr/>
        </p:nvSpPr>
        <p:spPr>
          <a:xfrm>
            <a:off x="971600" y="5338970"/>
            <a:ext cx="362154" cy="53410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FD8EAE5-5CA2-430A-8E34-373426EDF3B3}"/>
              </a:ext>
            </a:extLst>
          </p:cNvPr>
          <p:cNvSpPr/>
          <p:nvPr/>
        </p:nvSpPr>
        <p:spPr>
          <a:xfrm>
            <a:off x="2468020" y="2535210"/>
            <a:ext cx="5760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Can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I eat that cake?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D74CE58-0577-48DA-83F7-902EECD2EF3B}"/>
              </a:ext>
            </a:extLst>
          </p:cNvPr>
          <p:cNvSpPr/>
          <p:nvPr/>
        </p:nvSpPr>
        <p:spPr>
          <a:xfrm>
            <a:off x="-36512" y="5338971"/>
            <a:ext cx="93113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②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Can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I 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～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 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で、自分が～できるかをたずねることから　→「～してもい</a:t>
            </a:r>
            <a:endParaRPr lang="en-US" altLang="ja-JP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　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いですか」の意味になります。 </a:t>
            </a:r>
            <a:endParaRPr lang="en-US" altLang="ja-JP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BF3505D-8C55-B5DC-D883-D0731B0BBBDD}"/>
              </a:ext>
            </a:extLst>
          </p:cNvPr>
          <p:cNvSpPr/>
          <p:nvPr/>
        </p:nvSpPr>
        <p:spPr>
          <a:xfrm>
            <a:off x="-45040" y="6061448"/>
            <a:ext cx="93113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③答えるときは、許可するときには、「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Sure.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of course.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」、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　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断るときには「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Sorry, but you can’t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」などを使います。</a:t>
            </a:r>
            <a:endParaRPr lang="en-US" altLang="ja-JP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1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4" grpId="0" animBg="1"/>
      <p:bldP spid="35" grpId="0"/>
      <p:bldP spid="38" grpId="0" animBg="1"/>
      <p:bldP spid="16" grpId="0" animBg="1"/>
      <p:bldP spid="18" grpId="0"/>
      <p:bldP spid="20" grpId="0"/>
      <p:bldP spid="22" grpId="0"/>
      <p:bldP spid="2" grpId="0" animBg="1"/>
      <p:bldP spid="4" grpId="0" animBg="1"/>
      <p:bldP spid="39" grpId="0"/>
      <p:bldP spid="2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7">
            <a:extLst>
              <a:ext uri="{FF2B5EF4-FFF2-40B4-BE49-F238E27FC236}">
                <a16:creationId xmlns:a16="http://schemas.microsoft.com/office/drawing/2014/main" id="{9639A027-78A7-4A4A-BDF8-CAD2A341F484}"/>
              </a:ext>
            </a:extLst>
          </p:cNvPr>
          <p:cNvSpPr/>
          <p:nvPr/>
        </p:nvSpPr>
        <p:spPr>
          <a:xfrm>
            <a:off x="-15388" y="4042658"/>
            <a:ext cx="9159388" cy="2765550"/>
          </a:xfrm>
          <a:prstGeom prst="roundRect">
            <a:avLst>
              <a:gd name="adj" fmla="val 8341"/>
            </a:avLst>
          </a:prstGeom>
          <a:solidFill>
            <a:srgbClr val="3333CC">
              <a:alpha val="3000"/>
            </a:srgbClr>
          </a:solidFill>
          <a:ln w="254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3069024" y="43131"/>
            <a:ext cx="2996333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may </a:t>
            </a:r>
            <a:r>
              <a:rPr lang="ja-JP" altLang="en-US" sz="4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（許可）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347B9F1-DFA2-457E-96D4-73A4F8B37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84" y="998995"/>
            <a:ext cx="1046840" cy="107359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1E54E4C8-FE70-4ED5-A96D-5DB85A7032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75"/>
          <a:stretch/>
        </p:blipFill>
        <p:spPr>
          <a:xfrm>
            <a:off x="301625" y="188640"/>
            <a:ext cx="1724924" cy="1722728"/>
          </a:xfrm>
          <a:prstGeom prst="rect">
            <a:avLst/>
          </a:prstGeom>
        </p:spPr>
      </p:pic>
      <p:sp>
        <p:nvSpPr>
          <p:cNvPr id="34" name="角丸四角形吹き出し 7">
            <a:extLst>
              <a:ext uri="{FF2B5EF4-FFF2-40B4-BE49-F238E27FC236}">
                <a16:creationId xmlns:a16="http://schemas.microsoft.com/office/drawing/2014/main" id="{CB25268D-0867-4BA9-8C91-70DEE007A0FB}"/>
              </a:ext>
            </a:extLst>
          </p:cNvPr>
          <p:cNvSpPr/>
          <p:nvPr/>
        </p:nvSpPr>
        <p:spPr>
          <a:xfrm>
            <a:off x="2365612" y="977965"/>
            <a:ext cx="5534271" cy="773641"/>
          </a:xfrm>
          <a:prstGeom prst="wedgeRoundRectCallout">
            <a:avLst>
              <a:gd name="adj1" fmla="val -55809"/>
              <a:gd name="adj2" fmla="val 1225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74DCEDD-0DDC-4D50-B759-0BC2CE40FEB2}"/>
              </a:ext>
            </a:extLst>
          </p:cNvPr>
          <p:cNvSpPr/>
          <p:nvPr/>
        </p:nvSpPr>
        <p:spPr>
          <a:xfrm>
            <a:off x="2365611" y="982558"/>
            <a:ext cx="5760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may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eat this cake.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10157D27-73CD-4A5A-9E46-6BFE56590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548" y="2715450"/>
            <a:ext cx="1046840" cy="107359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18D6105C-7656-46FA-B99F-4C6682BF0D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75"/>
          <a:stretch/>
        </p:blipFill>
        <p:spPr>
          <a:xfrm>
            <a:off x="326795" y="2132856"/>
            <a:ext cx="1724925" cy="1722729"/>
          </a:xfrm>
          <a:prstGeom prst="rect">
            <a:avLst/>
          </a:prstGeom>
        </p:spPr>
      </p:pic>
      <p:sp>
        <p:nvSpPr>
          <p:cNvPr id="38" name="角丸四角形吹き出し 7">
            <a:extLst>
              <a:ext uri="{FF2B5EF4-FFF2-40B4-BE49-F238E27FC236}">
                <a16:creationId xmlns:a16="http://schemas.microsoft.com/office/drawing/2014/main" id="{411C6364-13F0-465B-A68D-E681EF5D192B}"/>
              </a:ext>
            </a:extLst>
          </p:cNvPr>
          <p:cNvSpPr/>
          <p:nvPr/>
        </p:nvSpPr>
        <p:spPr>
          <a:xfrm>
            <a:off x="2274206" y="2204864"/>
            <a:ext cx="5534271" cy="773641"/>
          </a:xfrm>
          <a:prstGeom prst="wedgeRoundRectCallout">
            <a:avLst>
              <a:gd name="adj1" fmla="val 48784"/>
              <a:gd name="adj2" fmla="val 8987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吹き出し 7">
            <a:extLst>
              <a:ext uri="{FF2B5EF4-FFF2-40B4-BE49-F238E27FC236}">
                <a16:creationId xmlns:a16="http://schemas.microsoft.com/office/drawing/2014/main" id="{30491F12-5315-4984-B94F-618DD879D7D1}"/>
              </a:ext>
            </a:extLst>
          </p:cNvPr>
          <p:cNvSpPr/>
          <p:nvPr/>
        </p:nvSpPr>
        <p:spPr>
          <a:xfrm>
            <a:off x="2267744" y="3176133"/>
            <a:ext cx="1547971" cy="703310"/>
          </a:xfrm>
          <a:prstGeom prst="wedgeRoundRectCallout">
            <a:avLst>
              <a:gd name="adj1" fmla="val -64719"/>
              <a:gd name="adj2" fmla="val 283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B9FFF15-4785-4171-A45B-9F287CED5BDD}"/>
              </a:ext>
            </a:extLst>
          </p:cNvPr>
          <p:cNvSpPr/>
          <p:nvPr/>
        </p:nvSpPr>
        <p:spPr>
          <a:xfrm>
            <a:off x="2382371" y="3211318"/>
            <a:ext cx="14333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Sure.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FB89950-D4AC-4D2C-9127-26C218FF6683}"/>
              </a:ext>
            </a:extLst>
          </p:cNvPr>
          <p:cNvSpPr/>
          <p:nvPr/>
        </p:nvSpPr>
        <p:spPr>
          <a:xfrm>
            <a:off x="-50519" y="4501033"/>
            <a:ext cx="91061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①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may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は「～してもよい」（許可）の意味で、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can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と同じこ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とを表します</a:t>
            </a:r>
            <a:endParaRPr lang="en-US" altLang="ja-JP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　 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が、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can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の方が話すときによく使われます。</a:t>
            </a:r>
            <a:endParaRPr lang="en-US" altLang="ja-JP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928241F-4AC0-468C-8B7C-4D88A68B0AE3}"/>
              </a:ext>
            </a:extLst>
          </p:cNvPr>
          <p:cNvSpPr/>
          <p:nvPr/>
        </p:nvSpPr>
        <p:spPr>
          <a:xfrm>
            <a:off x="-50519" y="4000072"/>
            <a:ext cx="1502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3896BF5-59DC-EEC5-4D7E-EE97BE67D7F1}"/>
              </a:ext>
            </a:extLst>
          </p:cNvPr>
          <p:cNvSpPr/>
          <p:nvPr/>
        </p:nvSpPr>
        <p:spPr>
          <a:xfrm>
            <a:off x="1043608" y="5263728"/>
            <a:ext cx="264495" cy="43609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F15A993-7C84-1DC2-898F-01436E7D8C5D}"/>
              </a:ext>
            </a:extLst>
          </p:cNvPr>
          <p:cNvSpPr/>
          <p:nvPr/>
        </p:nvSpPr>
        <p:spPr>
          <a:xfrm>
            <a:off x="-50519" y="5262299"/>
            <a:ext cx="91593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②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May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I 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～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? 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で、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私が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～してもいいですかと、初対面の人や配慮が必</a:t>
            </a:r>
            <a:endParaRPr lang="en-US" altLang="ja-JP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　 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要なときに許可をもらうときに使います。</a:t>
            </a:r>
            <a:endParaRPr lang="en-US" altLang="ja-JP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F902695-C4D0-2DCC-9403-EE4CFE5A9A32}"/>
              </a:ext>
            </a:extLst>
          </p:cNvPr>
          <p:cNvSpPr/>
          <p:nvPr/>
        </p:nvSpPr>
        <p:spPr>
          <a:xfrm>
            <a:off x="3485331" y="2385589"/>
            <a:ext cx="440165" cy="53604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FD8EAE5-5CA2-430A-8E34-373426EDF3B3}"/>
              </a:ext>
            </a:extLst>
          </p:cNvPr>
          <p:cNvSpPr/>
          <p:nvPr/>
        </p:nvSpPr>
        <p:spPr>
          <a:xfrm>
            <a:off x="2339752" y="2309450"/>
            <a:ext cx="5760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May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I eat that cake?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53E7FDC-0136-0F06-1661-3A974D701BF7}"/>
              </a:ext>
            </a:extLst>
          </p:cNvPr>
          <p:cNvSpPr/>
          <p:nvPr/>
        </p:nvSpPr>
        <p:spPr>
          <a:xfrm>
            <a:off x="-83687" y="6019664"/>
            <a:ext cx="93113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③答えるときは、許可するときには、「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Sure.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Yes, of course.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」、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　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断るときには「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Sorry, but you can’t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」などを使います。</a:t>
            </a:r>
            <a:endParaRPr lang="en-US" altLang="ja-JP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4" grpId="0" animBg="1"/>
      <p:bldP spid="35" grpId="0"/>
      <p:bldP spid="38" grpId="0" animBg="1"/>
      <p:bldP spid="16" grpId="0" animBg="1"/>
      <p:bldP spid="18" grpId="0"/>
      <p:bldP spid="20" grpId="0"/>
      <p:bldP spid="22" grpId="0"/>
      <p:bldP spid="2" grpId="0" animBg="1"/>
      <p:bldP spid="3" grpId="0"/>
      <p:bldP spid="4" grpId="0" animBg="1"/>
      <p:bldP spid="3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吹き出し 9">
            <a:extLst>
              <a:ext uri="{FF2B5EF4-FFF2-40B4-BE49-F238E27FC236}">
                <a16:creationId xmlns:a16="http://schemas.microsoft.com/office/drawing/2014/main" id="{769993B2-37B1-0653-B8F5-F931A98A1EBA}"/>
              </a:ext>
            </a:extLst>
          </p:cNvPr>
          <p:cNvSpPr/>
          <p:nvPr/>
        </p:nvSpPr>
        <p:spPr>
          <a:xfrm>
            <a:off x="5809211" y="2936559"/>
            <a:ext cx="1871091" cy="739874"/>
          </a:xfrm>
          <a:prstGeom prst="wedgeRoundRectCallout">
            <a:avLst>
              <a:gd name="adj1" fmla="val 74403"/>
              <a:gd name="adj2" fmla="val -62222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Picture 2" descr="C:\Users\秀紀\AppData\Local\Microsoft\Windows\INetCache\IE\MYCM30UH\MC9003559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3219" y="2392946"/>
            <a:ext cx="802648" cy="1249761"/>
          </a:xfrm>
          <a:prstGeom prst="rect">
            <a:avLst/>
          </a:prstGeom>
          <a:noFill/>
        </p:spPr>
      </p:pic>
      <p:sp>
        <p:nvSpPr>
          <p:cNvPr id="10" name="角丸四角形吹き出し 9"/>
          <p:cNvSpPr/>
          <p:nvPr/>
        </p:nvSpPr>
        <p:spPr>
          <a:xfrm>
            <a:off x="0" y="476672"/>
            <a:ext cx="9144000" cy="739874"/>
          </a:xfrm>
          <a:prstGeom prst="wedgeRoundRectCallout">
            <a:avLst>
              <a:gd name="adj1" fmla="val -28756"/>
              <a:gd name="adj2" fmla="val 21315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雲形吹き出し 11"/>
          <p:cNvSpPr/>
          <p:nvPr/>
        </p:nvSpPr>
        <p:spPr>
          <a:xfrm>
            <a:off x="41627" y="2120926"/>
            <a:ext cx="1656184" cy="1512168"/>
          </a:xfrm>
          <a:prstGeom prst="cloudCallout">
            <a:avLst>
              <a:gd name="adj1" fmla="val 60656"/>
              <a:gd name="adj2" fmla="val -108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2" descr="C:\Users\秀紀\AppData\Local\Microsoft\Windows\INetCache\IE\LFW39JZS\MC90022805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163" y="2512690"/>
            <a:ext cx="914400" cy="914400"/>
          </a:xfrm>
          <a:prstGeom prst="rect">
            <a:avLst/>
          </a:prstGeom>
          <a:noFill/>
        </p:spPr>
      </p:pic>
      <p:sp>
        <p:nvSpPr>
          <p:cNvPr id="16" name="正方形/長方形 15"/>
          <p:cNvSpPr/>
          <p:nvPr/>
        </p:nvSpPr>
        <p:spPr>
          <a:xfrm>
            <a:off x="88116" y="1945985"/>
            <a:ext cx="16658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11500" b="1" cap="none" spc="0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0000">
                    <a:alpha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ja-JP" altLang="en-US" sz="11500" b="1" cap="none" spc="0" dirty="0">
              <a:ln w="19050">
                <a:solidFill>
                  <a:schemeClr val="bg1"/>
                </a:solidFill>
                <a:prstDash val="solid"/>
              </a:ln>
              <a:solidFill>
                <a:srgbClr val="FF0000">
                  <a:alpha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19" name="Picture 3" descr="C:\Users\秀紀\AppData\Local\Microsoft\Windows\INetCache\IE\4PN3W9SD\MC90035593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3654" y="2124002"/>
            <a:ext cx="1152839" cy="1478079"/>
          </a:xfrm>
          <a:prstGeom prst="rect">
            <a:avLst/>
          </a:prstGeom>
          <a:noFill/>
        </p:spPr>
      </p:pic>
      <p:sp>
        <p:nvSpPr>
          <p:cNvPr id="11" name="角丸四角形吹き出し 9">
            <a:extLst>
              <a:ext uri="{FF2B5EF4-FFF2-40B4-BE49-F238E27FC236}">
                <a16:creationId xmlns:a16="http://schemas.microsoft.com/office/drawing/2014/main" id="{B4E6E494-2D58-4486-902A-DCFE14C6BC33}"/>
              </a:ext>
            </a:extLst>
          </p:cNvPr>
          <p:cNvSpPr/>
          <p:nvPr/>
        </p:nvSpPr>
        <p:spPr>
          <a:xfrm>
            <a:off x="-13930" y="1261316"/>
            <a:ext cx="9144000" cy="739874"/>
          </a:xfrm>
          <a:prstGeom prst="wedgeRoundRectCallout">
            <a:avLst>
              <a:gd name="adj1" fmla="val -28175"/>
              <a:gd name="adj2" fmla="val 10824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9B716BC-304C-4DAA-B6EF-41FAC1F52151}"/>
              </a:ext>
            </a:extLst>
          </p:cNvPr>
          <p:cNvSpPr/>
          <p:nvPr/>
        </p:nvSpPr>
        <p:spPr>
          <a:xfrm>
            <a:off x="-25312" y="-47054"/>
            <a:ext cx="86297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ＭＳ ゴシック" pitchFamily="49" charset="-128"/>
                <a:cs typeface="+mn-cs"/>
              </a:rPr>
              <a:t>Can / Could</a:t>
            </a:r>
            <a:r>
              <a:rPr kumimoji="1" lang="ja-JP" altLang="en-US" sz="28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ＭＳ ゴシック" pitchFamily="49" charset="-128"/>
                <a:cs typeface="+mn-cs"/>
              </a:rPr>
              <a:t>（依頼）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28C88CB-D3A5-2E2E-A763-8DE12A131ED4}"/>
              </a:ext>
            </a:extLst>
          </p:cNvPr>
          <p:cNvSpPr/>
          <p:nvPr/>
        </p:nvSpPr>
        <p:spPr>
          <a:xfrm>
            <a:off x="1547664" y="567673"/>
            <a:ext cx="792088" cy="53604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BB0D2B6-1487-6F17-5DAB-68C8E4436CF7}"/>
              </a:ext>
            </a:extLst>
          </p:cNvPr>
          <p:cNvSpPr/>
          <p:nvPr/>
        </p:nvSpPr>
        <p:spPr>
          <a:xfrm>
            <a:off x="1566194" y="1404742"/>
            <a:ext cx="792088" cy="53604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 flipH="1">
            <a:off x="525646" y="518942"/>
            <a:ext cx="8568952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Can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you tell me the way to the station?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EDE1D05-9184-4EE0-86ED-2E7A61B89C86}"/>
              </a:ext>
            </a:extLst>
          </p:cNvPr>
          <p:cNvSpPr/>
          <p:nvPr/>
        </p:nvSpPr>
        <p:spPr>
          <a:xfrm flipH="1">
            <a:off x="97507" y="1303586"/>
            <a:ext cx="89831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Could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you tell me the way to the station?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6" name="角丸四角形吹き出し 9">
            <a:extLst>
              <a:ext uri="{FF2B5EF4-FFF2-40B4-BE49-F238E27FC236}">
                <a16:creationId xmlns:a16="http://schemas.microsoft.com/office/drawing/2014/main" id="{E9B4C0F6-164D-ACD8-42D2-E1FACFDF920B}"/>
              </a:ext>
            </a:extLst>
          </p:cNvPr>
          <p:cNvSpPr/>
          <p:nvPr/>
        </p:nvSpPr>
        <p:spPr>
          <a:xfrm>
            <a:off x="5240580" y="2151479"/>
            <a:ext cx="2460568" cy="739874"/>
          </a:xfrm>
          <a:prstGeom prst="wedgeRoundRectCallout">
            <a:avLst>
              <a:gd name="adj1" fmla="val 67826"/>
              <a:gd name="adj2" fmla="val 3295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6B4C219-8B60-C4BF-4891-A3605958E66C}"/>
              </a:ext>
            </a:extLst>
          </p:cNvPr>
          <p:cNvSpPr/>
          <p:nvPr/>
        </p:nvSpPr>
        <p:spPr>
          <a:xfrm flipH="1">
            <a:off x="5372299" y="2229028"/>
            <a:ext cx="2328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All right.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B6AF382-7A10-6593-A957-E99504AB9B1C}"/>
              </a:ext>
            </a:extLst>
          </p:cNvPr>
          <p:cNvSpPr/>
          <p:nvPr/>
        </p:nvSpPr>
        <p:spPr>
          <a:xfrm flipH="1">
            <a:off x="6194823" y="3041642"/>
            <a:ext cx="12513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OK.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7" name="角丸四角形 62">
            <a:extLst>
              <a:ext uri="{FF2B5EF4-FFF2-40B4-BE49-F238E27FC236}">
                <a16:creationId xmlns:a16="http://schemas.microsoft.com/office/drawing/2014/main" id="{A88D5602-2805-4C3C-B163-7754E968AE1F}"/>
              </a:ext>
            </a:extLst>
          </p:cNvPr>
          <p:cNvSpPr/>
          <p:nvPr/>
        </p:nvSpPr>
        <p:spPr>
          <a:xfrm>
            <a:off x="-25312" y="3731500"/>
            <a:ext cx="9157930" cy="3126500"/>
          </a:xfrm>
          <a:prstGeom prst="roundRect">
            <a:avLst>
              <a:gd name="adj" fmla="val 4643"/>
            </a:avLst>
          </a:prstGeom>
          <a:solidFill>
            <a:srgbClr val="3333CC">
              <a:alpha val="2745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F908D79-FBEF-4B30-967E-287CC9AF0FFA}"/>
              </a:ext>
            </a:extLst>
          </p:cNvPr>
          <p:cNvSpPr/>
          <p:nvPr/>
        </p:nvSpPr>
        <p:spPr>
          <a:xfrm>
            <a:off x="-81540" y="3635767"/>
            <a:ext cx="13532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6872F74-605E-FB31-77F6-16E9920F61A7}"/>
              </a:ext>
            </a:extLst>
          </p:cNvPr>
          <p:cNvSpPr/>
          <p:nvPr/>
        </p:nvSpPr>
        <p:spPr>
          <a:xfrm>
            <a:off x="1224559" y="4101527"/>
            <a:ext cx="605301" cy="41765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D80E077-30BE-2F93-EAD3-872079BFE275}"/>
              </a:ext>
            </a:extLst>
          </p:cNvPr>
          <p:cNvSpPr/>
          <p:nvPr/>
        </p:nvSpPr>
        <p:spPr>
          <a:xfrm>
            <a:off x="1473381" y="4553969"/>
            <a:ext cx="605301" cy="41765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CA1E607-898B-41FB-AEB5-B6200C36D624}"/>
              </a:ext>
            </a:extLst>
          </p:cNvPr>
          <p:cNvSpPr/>
          <p:nvPr/>
        </p:nvSpPr>
        <p:spPr>
          <a:xfrm>
            <a:off x="-54147" y="4067815"/>
            <a:ext cx="9444066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①「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Can 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you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～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?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」の形で、「～してくれませんか」と依頼を表します。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F37FE749-6E66-4FCC-BF93-29ADED11B863}"/>
              </a:ext>
            </a:extLst>
          </p:cNvPr>
          <p:cNvSpPr/>
          <p:nvPr/>
        </p:nvSpPr>
        <p:spPr>
          <a:xfrm>
            <a:off x="-78025" y="4448380"/>
            <a:ext cx="930005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②「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Could 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you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～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?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」と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could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を使っても「～してくれませんか」と依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頼を表します。ここでの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could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は婉曲（えんきょく）表現で、形は過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去形の形ですが、現在のことをいっています。婉曲表現とは、ダイレ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クトに伝えるのではなく、距離を置くことでひかえめに、丁寧に伝え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る表現のことです。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9DA9F722-6DB6-8195-66E6-5E985077A8D0}"/>
              </a:ext>
            </a:extLst>
          </p:cNvPr>
          <p:cNvSpPr/>
          <p:nvPr/>
        </p:nvSpPr>
        <p:spPr>
          <a:xfrm>
            <a:off x="-98479" y="6141151"/>
            <a:ext cx="930005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③答えるときは、受けるときには「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All right. 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」「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OK.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」、断るときに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は、「</a:t>
            </a:r>
            <a:r>
              <a:rPr lang="en-US" altLang="ja-JP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Sorry, but I can’t. </a:t>
            </a:r>
            <a:r>
              <a:rPr lang="ja-JP" altLang="en-US" sz="2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＋ 理由」などを使います。</a:t>
            </a:r>
            <a:endParaRPr lang="en-US" altLang="ja-JP" sz="22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245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2" grpId="0" animBg="1"/>
      <p:bldP spid="16" grpId="0"/>
      <p:bldP spid="11" grpId="0" animBg="1"/>
      <p:bldP spid="2" grpId="0" animBg="1"/>
      <p:bldP spid="3" grpId="0" animBg="1"/>
      <p:bldP spid="18" grpId="0"/>
      <p:bldP spid="20" grpId="0"/>
      <p:bldP spid="6" grpId="0" animBg="1"/>
      <p:bldP spid="7" grpId="0"/>
      <p:bldP spid="15" grpId="0"/>
      <p:bldP spid="27" grpId="0" animBg="1"/>
      <p:bldP spid="28" grpId="0"/>
      <p:bldP spid="29" grpId="0" animBg="1"/>
      <p:bldP spid="30" grpId="0" animBg="1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80A72C39-A12B-4E19-B85E-37AC255DA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76811"/>
            <a:ext cx="2458801" cy="2556193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2B39073-CC1A-4789-824B-CB5FFA66A4BA}"/>
              </a:ext>
            </a:extLst>
          </p:cNvPr>
          <p:cNvSpPr/>
          <p:nvPr/>
        </p:nvSpPr>
        <p:spPr>
          <a:xfrm>
            <a:off x="81941" y="0"/>
            <a:ext cx="71881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過去形にするとやわらか言い方になる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C65BD6C-DEC5-4443-A693-AB87BE246A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31" r="61812"/>
          <a:stretch/>
        </p:blipFill>
        <p:spPr>
          <a:xfrm>
            <a:off x="683568" y="3933056"/>
            <a:ext cx="2992466" cy="2491454"/>
          </a:xfrm>
          <a:prstGeom prst="rect">
            <a:avLst/>
          </a:prstGeom>
        </p:spPr>
      </p:pic>
      <p:sp>
        <p:nvSpPr>
          <p:cNvPr id="9" name="角丸四角形吹き出し 55">
            <a:extLst>
              <a:ext uri="{FF2B5EF4-FFF2-40B4-BE49-F238E27FC236}">
                <a16:creationId xmlns:a16="http://schemas.microsoft.com/office/drawing/2014/main" id="{6337750F-A107-471F-B749-B4E4C772482D}"/>
              </a:ext>
            </a:extLst>
          </p:cNvPr>
          <p:cNvSpPr/>
          <p:nvPr/>
        </p:nvSpPr>
        <p:spPr>
          <a:xfrm>
            <a:off x="2915816" y="980728"/>
            <a:ext cx="3276053" cy="945111"/>
          </a:xfrm>
          <a:prstGeom prst="wedgeRoundRectCallout">
            <a:avLst>
              <a:gd name="adj1" fmla="val 55659"/>
              <a:gd name="adj2" fmla="val 11055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638AD87-D997-48A5-B4AE-01955A9D2286}"/>
              </a:ext>
            </a:extLst>
          </p:cNvPr>
          <p:cNvSpPr/>
          <p:nvPr/>
        </p:nvSpPr>
        <p:spPr>
          <a:xfrm>
            <a:off x="3242999" y="1116746"/>
            <a:ext cx="307504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勉強しなさい</a:t>
            </a:r>
          </a:p>
        </p:txBody>
      </p:sp>
    </p:spTree>
    <p:extLst>
      <p:ext uri="{BB962C8B-B14F-4D97-AF65-F5344CB8AC3E}">
        <p14:creationId xmlns:p14="http://schemas.microsoft.com/office/powerpoint/2010/main" val="290224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80A72C39-A12B-4E19-B85E-37AC255DA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76811"/>
            <a:ext cx="2458801" cy="255619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C65BD6C-DEC5-4443-A693-AB87BE246A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31" r="61812"/>
          <a:stretch/>
        </p:blipFill>
        <p:spPr>
          <a:xfrm>
            <a:off x="683568" y="3933056"/>
            <a:ext cx="2992466" cy="2491454"/>
          </a:xfrm>
          <a:prstGeom prst="rect">
            <a:avLst/>
          </a:prstGeom>
        </p:spPr>
      </p:pic>
      <p:sp>
        <p:nvSpPr>
          <p:cNvPr id="9" name="角丸四角形吹き出し 55">
            <a:extLst>
              <a:ext uri="{FF2B5EF4-FFF2-40B4-BE49-F238E27FC236}">
                <a16:creationId xmlns:a16="http://schemas.microsoft.com/office/drawing/2014/main" id="{6337750F-A107-471F-B749-B4E4C772482D}"/>
              </a:ext>
            </a:extLst>
          </p:cNvPr>
          <p:cNvSpPr/>
          <p:nvPr/>
        </p:nvSpPr>
        <p:spPr>
          <a:xfrm>
            <a:off x="2915816" y="980728"/>
            <a:ext cx="3276053" cy="945111"/>
          </a:xfrm>
          <a:prstGeom prst="wedgeRoundRectCallout">
            <a:avLst>
              <a:gd name="adj1" fmla="val 55659"/>
              <a:gd name="adj2" fmla="val 11055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E9E2C49-E1AC-40F9-B2C4-17EA3BE8AAE8}"/>
              </a:ext>
            </a:extLst>
          </p:cNvPr>
          <p:cNvSpPr/>
          <p:nvPr/>
        </p:nvSpPr>
        <p:spPr>
          <a:xfrm>
            <a:off x="3322222" y="1104752"/>
            <a:ext cx="307504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勉強したら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B41876C-43A4-D3E6-8DCD-9C07AA4B897D}"/>
              </a:ext>
            </a:extLst>
          </p:cNvPr>
          <p:cNvSpPr/>
          <p:nvPr/>
        </p:nvSpPr>
        <p:spPr>
          <a:xfrm>
            <a:off x="81941" y="0"/>
            <a:ext cx="71881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過去形にするとやわらか言い方になる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341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80A72C39-A12B-4E19-B85E-37AC255DA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76811"/>
            <a:ext cx="2458801" cy="255619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C65BD6C-DEC5-4443-A693-AB87BE246A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31" r="61812"/>
          <a:stretch/>
        </p:blipFill>
        <p:spPr>
          <a:xfrm>
            <a:off x="683568" y="3933056"/>
            <a:ext cx="2992466" cy="2491454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F4FAD08-FDE7-4861-A083-CD7ED6B84045}"/>
              </a:ext>
            </a:extLst>
          </p:cNvPr>
          <p:cNvSpPr/>
          <p:nvPr/>
        </p:nvSpPr>
        <p:spPr>
          <a:xfrm>
            <a:off x="4139952" y="4928726"/>
            <a:ext cx="4536503" cy="1200329"/>
          </a:xfrm>
          <a:prstGeom prst="rect">
            <a:avLst/>
          </a:prstGeom>
          <a:solidFill>
            <a:srgbClr val="FF00FF">
              <a:alpha val="19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過去形を用いるとやわらかい表現になるのは、英語も日本語も同じ。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DA3EC32-B5D0-4AD8-8AB9-204287419F8F}"/>
              </a:ext>
            </a:extLst>
          </p:cNvPr>
          <p:cNvSpPr/>
          <p:nvPr/>
        </p:nvSpPr>
        <p:spPr>
          <a:xfrm>
            <a:off x="1738337" y="1098277"/>
            <a:ext cx="307504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勉強しなさい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7F23F60-E223-44B0-A59A-BC699CA4E3AB}"/>
              </a:ext>
            </a:extLst>
          </p:cNvPr>
          <p:cNvSpPr/>
          <p:nvPr/>
        </p:nvSpPr>
        <p:spPr>
          <a:xfrm>
            <a:off x="1738337" y="2601778"/>
            <a:ext cx="307504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ja-JP" altLang="en-US" sz="36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勉強し</a:t>
            </a:r>
            <a:r>
              <a:rPr lang="ja-JP" altLang="en-US" sz="36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たら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60E91D0-621D-E5C1-02C1-1E7B82A87D97}"/>
              </a:ext>
            </a:extLst>
          </p:cNvPr>
          <p:cNvSpPr/>
          <p:nvPr/>
        </p:nvSpPr>
        <p:spPr>
          <a:xfrm>
            <a:off x="81941" y="0"/>
            <a:ext cx="71881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過去形にするとやわらか言い方になる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609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3172</TotalTime>
  <Words>679</Words>
  <Application>Microsoft Office PowerPoint</Application>
  <PresentationFormat>画面に合わせる (4:3)</PresentationFormat>
  <Paragraphs>110</Paragraphs>
  <Slides>23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Century Schoolbook</vt:lpstr>
      <vt:lpstr>NCGothic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KASUGA_Hideki</dc:creator>
  <cp:lastModifiedBy>春日 秀紀</cp:lastModifiedBy>
  <cp:revision>135</cp:revision>
  <cp:lastPrinted>2015-12-17T10:55:25Z</cp:lastPrinted>
  <dcterms:created xsi:type="dcterms:W3CDTF">2012-12-11T09:09:35Z</dcterms:created>
  <dcterms:modified xsi:type="dcterms:W3CDTF">2026-06-16T08:15:28Z</dcterms:modified>
</cp:coreProperties>
</file>