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312" r:id="rId4"/>
    <p:sldId id="313" r:id="rId5"/>
    <p:sldId id="302" r:id="rId6"/>
    <p:sldId id="314" r:id="rId7"/>
    <p:sldId id="315" r:id="rId8"/>
    <p:sldId id="316" r:id="rId9"/>
    <p:sldId id="310" r:id="rId10"/>
    <p:sldId id="317" r:id="rId11"/>
    <p:sldId id="318" r:id="rId12"/>
    <p:sldId id="319" r:id="rId13"/>
  </p:sldIdLst>
  <p:sldSz cx="9144000" cy="6858000" type="screen4x3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66"/>
    <a:srgbClr val="FFC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12" autoAdjust="0"/>
  </p:normalViewPr>
  <p:slideViewPr>
    <p:cSldViewPr>
      <p:cViewPr varScale="1">
        <p:scale>
          <a:sx n="87" d="100"/>
          <a:sy n="87" d="100"/>
        </p:scale>
        <p:origin x="13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8A170-D6AC-4F6D-B9D1-87DD6A398D1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E051-1AD9-4BAB-9E1D-D40F435963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067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3B7AA-3940-49AD-910F-94A49BD95B31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80439-7E38-4E37-82C5-B7F99CBE07C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90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680439-7E38-4E37-82C5-B7F99CBE07CD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72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680439-7E38-4E37-82C5-B7F99CBE07CD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95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61DFA-BAFC-4C9C-AE7F-29D78C059189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71B33-0D02-4875-B9D4-95D4A8197B1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Must</a:t>
            </a:r>
            <a:r>
              <a:rPr kumimoji="1" lang="ja-JP" altLang="en-US" sz="7200" dirty="0">
                <a:latin typeface="Century Schoolbook" panose="02040604050505020304" pitchFamily="18" charset="0"/>
              </a:rPr>
              <a:t>の疑問文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2848" cy="1752600"/>
          </a:xfrm>
        </p:spPr>
        <p:txBody>
          <a:bodyPr/>
          <a:lstStyle/>
          <a:p>
            <a:r>
              <a:rPr kumimoji="1" lang="ja-JP" altLang="en-US" dirty="0"/>
              <a:t>「～しなければなりませんか」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E211664-60CD-B46E-BBBD-45706AD17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68760"/>
            <a:ext cx="3567530" cy="3573247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750337C1-9790-86C8-2683-6C5931FA913F}"/>
              </a:ext>
            </a:extLst>
          </p:cNvPr>
          <p:cNvSpPr/>
          <p:nvPr/>
        </p:nvSpPr>
        <p:spPr>
          <a:xfrm>
            <a:off x="450801" y="2113182"/>
            <a:ext cx="5236952" cy="883770"/>
          </a:xfrm>
          <a:prstGeom prst="wedgeRoundRectCallout">
            <a:avLst>
              <a:gd name="adj1" fmla="val 62473"/>
              <a:gd name="adj2" fmla="val 4873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12CA281-6B52-C43F-21B0-D675412F0AD3}"/>
              </a:ext>
            </a:extLst>
          </p:cNvPr>
          <p:cNvSpPr/>
          <p:nvPr/>
        </p:nvSpPr>
        <p:spPr>
          <a:xfrm>
            <a:off x="838850" y="2249488"/>
            <a:ext cx="44608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 get up now?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93971693-F14E-9A06-05ED-057616CC53FA}"/>
              </a:ext>
            </a:extLst>
          </p:cNvPr>
          <p:cNvSpPr/>
          <p:nvPr/>
        </p:nvSpPr>
        <p:spPr>
          <a:xfrm>
            <a:off x="615202" y="4318278"/>
            <a:ext cx="5236952" cy="883769"/>
          </a:xfrm>
          <a:prstGeom prst="wedgeRoundRectCallout">
            <a:avLst>
              <a:gd name="adj1" fmla="val 94028"/>
              <a:gd name="adj2" fmla="val -9278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5A2A66E-DFC8-698F-5A44-0F0990D6EC8E}"/>
              </a:ext>
            </a:extLst>
          </p:cNvPr>
          <p:cNvSpPr/>
          <p:nvPr/>
        </p:nvSpPr>
        <p:spPr>
          <a:xfrm>
            <a:off x="1015058" y="4405372"/>
            <a:ext cx="44608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Yes, you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20">
            <a:extLst>
              <a:ext uri="{FF2B5EF4-FFF2-40B4-BE49-F238E27FC236}">
                <a16:creationId xmlns:a16="http://schemas.microsoft.com/office/drawing/2014/main" id="{FB9DF2C9-6381-626B-59A3-21B4768B0209}"/>
              </a:ext>
            </a:extLst>
          </p:cNvPr>
          <p:cNvSpPr/>
          <p:nvPr/>
        </p:nvSpPr>
        <p:spPr>
          <a:xfrm>
            <a:off x="-1" y="3983287"/>
            <a:ext cx="9144001" cy="2874713"/>
          </a:xfrm>
          <a:prstGeom prst="roundRect">
            <a:avLst>
              <a:gd name="adj" fmla="val 5446"/>
            </a:avLst>
          </a:prstGeom>
          <a:solidFill>
            <a:srgbClr val="3333CC">
              <a:alpha val="3000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9" name="思考の吹き出し: 雲形 8">
            <a:extLst>
              <a:ext uri="{FF2B5EF4-FFF2-40B4-BE49-F238E27FC236}">
                <a16:creationId xmlns:a16="http://schemas.microsoft.com/office/drawing/2014/main" id="{C3DD2EC6-4C8E-171E-F79C-70CA8EFDE5D4}"/>
              </a:ext>
            </a:extLst>
          </p:cNvPr>
          <p:cNvSpPr/>
          <p:nvPr/>
        </p:nvSpPr>
        <p:spPr>
          <a:xfrm>
            <a:off x="826979" y="524320"/>
            <a:ext cx="6264696" cy="992639"/>
          </a:xfrm>
          <a:prstGeom prst="cloudCallout">
            <a:avLst>
              <a:gd name="adj1" fmla="val 63992"/>
              <a:gd name="adj2" fmla="val 114955"/>
            </a:avLst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05D995C-7C7B-02A1-6E2B-0576F4149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08" y="1019691"/>
            <a:ext cx="2574585" cy="2578711"/>
          </a:xfrm>
          <a:prstGeom prst="rect">
            <a:avLst/>
          </a:prstGeom>
        </p:spPr>
      </p:pic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7DD5915E-3FFC-5194-6DE1-A15C5A4CF6DE}"/>
              </a:ext>
            </a:extLst>
          </p:cNvPr>
          <p:cNvSpPr/>
          <p:nvPr/>
        </p:nvSpPr>
        <p:spPr>
          <a:xfrm>
            <a:off x="152719" y="1652264"/>
            <a:ext cx="5930844" cy="864096"/>
          </a:xfrm>
          <a:prstGeom prst="wedgeRoundRectCallout">
            <a:avLst>
              <a:gd name="adj1" fmla="val 71389"/>
              <a:gd name="adj2" fmla="val 5893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4E6387B-4979-D047-7D14-902B5DCA9A46}"/>
              </a:ext>
            </a:extLst>
          </p:cNvPr>
          <p:cNvSpPr/>
          <p:nvPr/>
        </p:nvSpPr>
        <p:spPr>
          <a:xfrm>
            <a:off x="1763083" y="644152"/>
            <a:ext cx="409408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get up now.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B75CF94-D455-5C89-8D76-4628171E950D}"/>
              </a:ext>
            </a:extLst>
          </p:cNvPr>
          <p:cNvSpPr/>
          <p:nvPr/>
        </p:nvSpPr>
        <p:spPr>
          <a:xfrm>
            <a:off x="2051115" y="644152"/>
            <a:ext cx="14401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4A481AF-12C3-7C97-D15D-8855D1481F4D}"/>
              </a:ext>
            </a:extLst>
          </p:cNvPr>
          <p:cNvSpPr/>
          <p:nvPr/>
        </p:nvSpPr>
        <p:spPr>
          <a:xfrm>
            <a:off x="322923" y="1724272"/>
            <a:ext cx="14401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highlight>
                  <a:srgbClr val="FFFFFF"/>
                </a:highlight>
                <a:latin typeface="Century Schoolbook" pitchFamily="18" charset="0"/>
                <a:ea typeface="ＭＳ ゴシック" pitchFamily="49" charset="-128"/>
              </a:rPr>
              <a:t>Must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highlight>
                <a:srgbClr val="FFFFFF"/>
              </a:highlight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274ADD3-05E5-9C32-393C-CCF34CB9031C}"/>
              </a:ext>
            </a:extLst>
          </p:cNvPr>
          <p:cNvSpPr/>
          <p:nvPr/>
        </p:nvSpPr>
        <p:spPr>
          <a:xfrm>
            <a:off x="4643403" y="1724272"/>
            <a:ext cx="12881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highlight>
                  <a:srgbClr val="FFFFFF"/>
                </a:highlight>
                <a:latin typeface="Century Schoolbook" pitchFamily="18" charset="0"/>
                <a:ea typeface="ＭＳ ゴシック" pitchFamily="49" charset="-128"/>
              </a:rPr>
              <a:t>now?</a:t>
            </a:r>
            <a:endParaRPr lang="ja-JP" altLang="en-US" sz="3200" b="1" cap="none" spc="0" dirty="0">
              <a:ln w="10541" cmpd="sng">
                <a:noFill/>
                <a:prstDash val="solid"/>
              </a:ln>
              <a:highlight>
                <a:srgbClr val="FFFFFF"/>
              </a:highlight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634FDA5-9CA1-4E80-AE4B-0A0E30C60E63}"/>
              </a:ext>
            </a:extLst>
          </p:cNvPr>
          <p:cNvSpPr/>
          <p:nvPr/>
        </p:nvSpPr>
        <p:spPr>
          <a:xfrm>
            <a:off x="1763083" y="644151"/>
            <a:ext cx="4094082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get up now.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E56B7F6-D9FC-165B-F9B5-88529234963B}"/>
              </a:ext>
            </a:extLst>
          </p:cNvPr>
          <p:cNvCxnSpPr>
            <a:cxnSpLocks/>
          </p:cNvCxnSpPr>
          <p:nvPr/>
        </p:nvCxnSpPr>
        <p:spPr>
          <a:xfrm flipH="1">
            <a:off x="1651953" y="1148208"/>
            <a:ext cx="831210" cy="504056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4260B688-228A-A4CC-2BDD-C56F97437670}"/>
              </a:ext>
            </a:extLst>
          </p:cNvPr>
          <p:cNvSpPr/>
          <p:nvPr/>
        </p:nvSpPr>
        <p:spPr>
          <a:xfrm>
            <a:off x="1178045" y="2651665"/>
            <a:ext cx="5236952" cy="1286568"/>
          </a:xfrm>
          <a:prstGeom prst="wedgeRoundRectCallout">
            <a:avLst>
              <a:gd name="adj1" fmla="val 88348"/>
              <a:gd name="adj2" fmla="val -1858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85F350D-E394-6623-3EB2-B2A56611ACA0}"/>
              </a:ext>
            </a:extLst>
          </p:cNvPr>
          <p:cNvSpPr/>
          <p:nvPr/>
        </p:nvSpPr>
        <p:spPr>
          <a:xfrm>
            <a:off x="1577901" y="2636912"/>
            <a:ext cx="446085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Yes, you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6B4E65A9-CFB5-1B31-2266-76777E17F2F8}"/>
              </a:ext>
            </a:extLst>
          </p:cNvPr>
          <p:cNvCxnSpPr>
            <a:cxnSpLocks/>
          </p:cNvCxnSpPr>
          <p:nvPr/>
        </p:nvCxnSpPr>
        <p:spPr>
          <a:xfrm flipH="1">
            <a:off x="1178045" y="3284984"/>
            <a:ext cx="5236952" cy="0"/>
          </a:xfrm>
          <a:prstGeom prst="line">
            <a:avLst/>
          </a:prstGeom>
          <a:ln w="317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045399F-EE23-0E59-AF78-25F6ED68A0A6}"/>
              </a:ext>
            </a:extLst>
          </p:cNvPr>
          <p:cNvSpPr/>
          <p:nvPr/>
        </p:nvSpPr>
        <p:spPr>
          <a:xfrm>
            <a:off x="1577901" y="3284984"/>
            <a:ext cx="50007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No, you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don’t have to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DC00896-0881-1AAB-C54A-394300386146}"/>
              </a:ext>
            </a:extLst>
          </p:cNvPr>
          <p:cNvSpPr/>
          <p:nvPr/>
        </p:nvSpPr>
        <p:spPr>
          <a:xfrm>
            <a:off x="-72007" y="3861048"/>
            <a:ext cx="16450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310D8B25-E892-F1C4-1520-0D3A49918939}"/>
              </a:ext>
            </a:extLst>
          </p:cNvPr>
          <p:cNvSpPr/>
          <p:nvPr/>
        </p:nvSpPr>
        <p:spPr>
          <a:xfrm>
            <a:off x="-72008" y="4424918"/>
            <a:ext cx="90300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must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は助動詞なので疑問文のときに文章の一番前に出ます。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4BC483A-1FC5-F190-EA94-CE612F982388}"/>
              </a:ext>
            </a:extLst>
          </p:cNvPr>
          <p:cNvSpPr/>
          <p:nvPr/>
        </p:nvSpPr>
        <p:spPr>
          <a:xfrm>
            <a:off x="-65597" y="4854757"/>
            <a:ext cx="946213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②疑問文のときの助動詞（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must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）の判断は、たずねられた相手が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判断します。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A8F8896-9CC1-9277-7E84-F6021BA47D5C}"/>
              </a:ext>
            </a:extLst>
          </p:cNvPr>
          <p:cNvSpPr/>
          <p:nvPr/>
        </p:nvSpPr>
        <p:spPr>
          <a:xfrm>
            <a:off x="-65597" y="5571303"/>
            <a:ext cx="94621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③答えるときは、特に否定の答え方に注意しましょう。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31BBBBE-756E-2D66-20B0-CA3C4412B48C}"/>
              </a:ext>
            </a:extLst>
          </p:cNvPr>
          <p:cNvSpPr/>
          <p:nvPr/>
        </p:nvSpPr>
        <p:spPr>
          <a:xfrm>
            <a:off x="298312" y="5990254"/>
            <a:ext cx="71540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Yes,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～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must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（～しなければならない）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18DF8BF-09DD-476E-9D54-FB9C9AE4B982}"/>
              </a:ext>
            </a:extLst>
          </p:cNvPr>
          <p:cNvSpPr/>
          <p:nvPr/>
        </p:nvSpPr>
        <p:spPr>
          <a:xfrm>
            <a:off x="377875" y="6370474"/>
            <a:ext cx="786653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No,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～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don’t(doesn’t) have to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（～しなくてもよい）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7605" y="-12718"/>
            <a:ext cx="45368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助動詞－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must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の疑問文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34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-0.18907 0.1574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3.33333E-6 0.1574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 animBg="1"/>
      <p:bldP spid="7" grpId="0" animBg="1"/>
      <p:bldP spid="2" grpId="0"/>
      <p:bldP spid="2" grpId="1"/>
      <p:bldP spid="3" grpId="0"/>
      <p:bldP spid="3" grpId="1"/>
      <p:bldP spid="4" grpId="0"/>
      <p:bldP spid="5" grpId="0"/>
      <p:bldP spid="6" grpId="0" animBg="1"/>
      <p:bldP spid="16" grpId="0" animBg="1"/>
      <p:bldP spid="17" grpId="0"/>
      <p:bldP spid="19" grpId="0"/>
      <p:bldP spid="20" grpId="0"/>
      <p:bldP spid="21" grpId="0"/>
      <p:bldP spid="22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Must</a:t>
            </a:r>
            <a:r>
              <a:rPr kumimoji="1" lang="ja-JP" altLang="en-US" sz="7200" dirty="0">
                <a:latin typeface="Century Schoolbook" panose="02040604050505020304" pitchFamily="18" charset="0"/>
              </a:rPr>
              <a:t>の疑問文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25352" y="3861048"/>
            <a:ext cx="7232848" cy="1752600"/>
          </a:xfrm>
        </p:spPr>
        <p:txBody>
          <a:bodyPr>
            <a:normAutofit/>
          </a:bodyPr>
          <a:lstStyle/>
          <a:p>
            <a:r>
              <a:rPr kumimoji="1" lang="en-US" altLang="ja-JP" sz="4800" dirty="0"/>
              <a:t>Practice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73539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57872-4444-DD01-42D7-EFC430EEE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1927" y="1952245"/>
            <a:ext cx="3243593" cy="3188926"/>
          </a:xfrm>
          <a:prstGeom prst="rect">
            <a:avLst/>
          </a:prstGeom>
        </p:spPr>
      </p:pic>
      <p:sp>
        <p:nvSpPr>
          <p:cNvPr id="8" name="角丸四角形吹き出し 7"/>
          <p:cNvSpPr/>
          <p:nvPr/>
        </p:nvSpPr>
        <p:spPr>
          <a:xfrm>
            <a:off x="647564" y="348678"/>
            <a:ext cx="7848872" cy="1368152"/>
          </a:xfrm>
          <a:prstGeom prst="wedgeRoundRectCallout">
            <a:avLst>
              <a:gd name="adj1" fmla="val 8291"/>
              <a:gd name="adj2" fmla="val 10135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7194AC-C6B1-E378-B6B5-9B06E3EA5B04}"/>
              </a:ext>
            </a:extLst>
          </p:cNvPr>
          <p:cNvSpPr/>
          <p:nvPr/>
        </p:nvSpPr>
        <p:spPr>
          <a:xfrm>
            <a:off x="1007604" y="683360"/>
            <a:ext cx="7704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learn all these words?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9657A8-E01C-F707-A468-E08ABDF9ADAD}"/>
              </a:ext>
            </a:extLst>
          </p:cNvPr>
          <p:cNvSpPr/>
          <p:nvPr/>
        </p:nvSpPr>
        <p:spPr>
          <a:xfrm>
            <a:off x="1295636" y="683360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A10811AB-A3AC-FDC0-704B-AF2D74007CE0}"/>
              </a:ext>
            </a:extLst>
          </p:cNvPr>
          <p:cNvSpPr/>
          <p:nvPr/>
        </p:nvSpPr>
        <p:spPr>
          <a:xfrm>
            <a:off x="827584" y="5224416"/>
            <a:ext cx="3816424" cy="1368152"/>
          </a:xfrm>
          <a:prstGeom prst="wedgeRoundRectCallout">
            <a:avLst>
              <a:gd name="adj1" fmla="val 20429"/>
              <a:gd name="adj2" fmla="val -846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C958D3-35DA-CAD6-FBC8-9DF836E9179F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, you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4B5750-A65B-3CD8-9677-9BBFE7267645}"/>
              </a:ext>
            </a:extLst>
          </p:cNvPr>
          <p:cNvSpPr/>
          <p:nvPr/>
        </p:nvSpPr>
        <p:spPr>
          <a:xfrm>
            <a:off x="2987824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78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12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57872-4444-DD01-42D7-EFC430EEE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08" y="1716830"/>
            <a:ext cx="4320480" cy="3188926"/>
          </a:xfrm>
          <a:prstGeom prst="rect">
            <a:avLst/>
          </a:prstGeom>
        </p:spPr>
      </p:pic>
      <p:sp>
        <p:nvSpPr>
          <p:cNvPr id="8" name="角丸四角形吹き出し 7"/>
          <p:cNvSpPr/>
          <p:nvPr/>
        </p:nvSpPr>
        <p:spPr>
          <a:xfrm>
            <a:off x="647564" y="348678"/>
            <a:ext cx="7848872" cy="1368152"/>
          </a:xfrm>
          <a:prstGeom prst="wedgeRoundRectCallout">
            <a:avLst>
              <a:gd name="adj1" fmla="val -19922"/>
              <a:gd name="adj2" fmla="val 11102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7194AC-C6B1-E378-B6B5-9B06E3EA5B04}"/>
              </a:ext>
            </a:extLst>
          </p:cNvPr>
          <p:cNvSpPr/>
          <p:nvPr/>
        </p:nvSpPr>
        <p:spPr>
          <a:xfrm>
            <a:off x="1007604" y="683360"/>
            <a:ext cx="7704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take this medicine now?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9657A8-E01C-F707-A468-E08ABDF9ADAD}"/>
              </a:ext>
            </a:extLst>
          </p:cNvPr>
          <p:cNvSpPr/>
          <p:nvPr/>
        </p:nvSpPr>
        <p:spPr>
          <a:xfrm>
            <a:off x="1295636" y="683360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A10811AB-A3AC-FDC0-704B-AF2D74007CE0}"/>
              </a:ext>
            </a:extLst>
          </p:cNvPr>
          <p:cNvSpPr/>
          <p:nvPr/>
        </p:nvSpPr>
        <p:spPr>
          <a:xfrm>
            <a:off x="827584" y="5224416"/>
            <a:ext cx="6408712" cy="1368152"/>
          </a:xfrm>
          <a:prstGeom prst="wedgeRoundRectCallout">
            <a:avLst>
              <a:gd name="adj1" fmla="val 19114"/>
              <a:gd name="adj2" fmla="val -8223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C958D3-35DA-CAD6-FBC8-9DF836E9179F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No, you 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don’t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have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to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4B5750-A65B-3CD8-9677-9BBFE7267645}"/>
              </a:ext>
            </a:extLst>
          </p:cNvPr>
          <p:cNvSpPr/>
          <p:nvPr/>
        </p:nvSpPr>
        <p:spPr>
          <a:xfrm>
            <a:off x="2843808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CB3195-13EF-949F-0D78-6716B6482755}"/>
              </a:ext>
            </a:extLst>
          </p:cNvPr>
          <p:cNvSpPr/>
          <p:nvPr/>
        </p:nvSpPr>
        <p:spPr>
          <a:xfrm>
            <a:off x="4594061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A4635C2-8E08-66A3-AD7B-0ADD6812FF6E}"/>
              </a:ext>
            </a:extLst>
          </p:cNvPr>
          <p:cNvSpPr/>
          <p:nvPr/>
        </p:nvSpPr>
        <p:spPr>
          <a:xfrm>
            <a:off x="6126382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to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897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57872-4444-DD01-42D7-EFC430EEE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260" y="1952245"/>
            <a:ext cx="3188926" cy="3188926"/>
          </a:xfrm>
          <a:prstGeom prst="rect">
            <a:avLst/>
          </a:prstGeom>
        </p:spPr>
      </p:pic>
      <p:sp>
        <p:nvSpPr>
          <p:cNvPr id="8" name="角丸四角形吹き出し 7"/>
          <p:cNvSpPr/>
          <p:nvPr/>
        </p:nvSpPr>
        <p:spPr>
          <a:xfrm>
            <a:off x="647564" y="348678"/>
            <a:ext cx="7848872" cy="1368152"/>
          </a:xfrm>
          <a:prstGeom prst="wedgeRoundRectCallout">
            <a:avLst>
              <a:gd name="adj1" fmla="val 8291"/>
              <a:gd name="adj2" fmla="val 10135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7194AC-C6B1-E378-B6B5-9B06E3EA5B04}"/>
              </a:ext>
            </a:extLst>
          </p:cNvPr>
          <p:cNvSpPr/>
          <p:nvPr/>
        </p:nvSpPr>
        <p:spPr>
          <a:xfrm>
            <a:off x="628016" y="507989"/>
            <a:ext cx="77604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return these books</a:t>
            </a:r>
          </a:p>
          <a:p>
            <a:pPr algn="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this week?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9657A8-E01C-F707-A468-E08ABDF9ADAD}"/>
              </a:ext>
            </a:extLst>
          </p:cNvPr>
          <p:cNvSpPr/>
          <p:nvPr/>
        </p:nvSpPr>
        <p:spPr>
          <a:xfrm>
            <a:off x="916049" y="507989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A10811AB-A3AC-FDC0-704B-AF2D74007CE0}"/>
              </a:ext>
            </a:extLst>
          </p:cNvPr>
          <p:cNvSpPr/>
          <p:nvPr/>
        </p:nvSpPr>
        <p:spPr>
          <a:xfrm>
            <a:off x="827584" y="5224416"/>
            <a:ext cx="3816424" cy="1368152"/>
          </a:xfrm>
          <a:prstGeom prst="wedgeRoundRectCallout">
            <a:avLst>
              <a:gd name="adj1" fmla="val 20429"/>
              <a:gd name="adj2" fmla="val -846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C958D3-35DA-CAD6-FBC8-9DF836E9179F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, you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4B5750-A65B-3CD8-9677-9BBFE7267645}"/>
              </a:ext>
            </a:extLst>
          </p:cNvPr>
          <p:cNvSpPr/>
          <p:nvPr/>
        </p:nvSpPr>
        <p:spPr>
          <a:xfrm>
            <a:off x="2987824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417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12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57872-4444-DD01-42D7-EFC430EEE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9373" y="1659821"/>
            <a:ext cx="4006731" cy="4006731"/>
          </a:xfrm>
          <a:prstGeom prst="rect">
            <a:avLst/>
          </a:prstGeom>
        </p:spPr>
      </p:pic>
      <p:sp>
        <p:nvSpPr>
          <p:cNvPr id="8" name="角丸四角形吹き出し 7"/>
          <p:cNvSpPr/>
          <p:nvPr/>
        </p:nvSpPr>
        <p:spPr>
          <a:xfrm>
            <a:off x="1619672" y="291667"/>
            <a:ext cx="5674689" cy="1368152"/>
          </a:xfrm>
          <a:prstGeom prst="wedgeRoundRectCallout">
            <a:avLst>
              <a:gd name="adj1" fmla="val 13276"/>
              <a:gd name="adj2" fmla="val 14081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7194AC-C6B1-E378-B6B5-9B06E3EA5B04}"/>
              </a:ext>
            </a:extLst>
          </p:cNvPr>
          <p:cNvSpPr/>
          <p:nvPr/>
        </p:nvSpPr>
        <p:spPr>
          <a:xfrm>
            <a:off x="1857757" y="683356"/>
            <a:ext cx="54366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do the dishes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9657A8-E01C-F707-A468-E08ABDF9ADAD}"/>
              </a:ext>
            </a:extLst>
          </p:cNvPr>
          <p:cNvSpPr/>
          <p:nvPr/>
        </p:nvSpPr>
        <p:spPr>
          <a:xfrm>
            <a:off x="2145789" y="683356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A10811AB-A3AC-FDC0-704B-AF2D74007CE0}"/>
              </a:ext>
            </a:extLst>
          </p:cNvPr>
          <p:cNvSpPr/>
          <p:nvPr/>
        </p:nvSpPr>
        <p:spPr>
          <a:xfrm>
            <a:off x="827584" y="5224416"/>
            <a:ext cx="6466777" cy="1368152"/>
          </a:xfrm>
          <a:prstGeom prst="wedgeRoundRectCallout">
            <a:avLst>
              <a:gd name="adj1" fmla="val 14816"/>
              <a:gd name="adj2" fmla="val -8223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C958D3-35DA-CAD6-FBC8-9DF836E9179F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No, you 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don’t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have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to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4B5750-A65B-3CD8-9677-9BBFE7267645}"/>
              </a:ext>
            </a:extLst>
          </p:cNvPr>
          <p:cNvSpPr/>
          <p:nvPr/>
        </p:nvSpPr>
        <p:spPr>
          <a:xfrm>
            <a:off x="2843808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CB3195-13EF-949F-0D78-6716B6482755}"/>
              </a:ext>
            </a:extLst>
          </p:cNvPr>
          <p:cNvSpPr/>
          <p:nvPr/>
        </p:nvSpPr>
        <p:spPr>
          <a:xfrm>
            <a:off x="4594061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A4635C2-8E08-66A3-AD7B-0ADD6812FF6E}"/>
              </a:ext>
            </a:extLst>
          </p:cNvPr>
          <p:cNvSpPr/>
          <p:nvPr/>
        </p:nvSpPr>
        <p:spPr>
          <a:xfrm>
            <a:off x="6126382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to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06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思考の吹き出し: 雲形 20">
            <a:extLst>
              <a:ext uri="{FF2B5EF4-FFF2-40B4-BE49-F238E27FC236}">
                <a16:creationId xmlns:a16="http://schemas.microsoft.com/office/drawing/2014/main" id="{74B72B66-584A-A094-568A-7125DC5CB523}"/>
              </a:ext>
            </a:extLst>
          </p:cNvPr>
          <p:cNvSpPr/>
          <p:nvPr/>
        </p:nvSpPr>
        <p:spPr>
          <a:xfrm>
            <a:off x="5356862" y="1381010"/>
            <a:ext cx="3947005" cy="3069501"/>
          </a:xfrm>
          <a:prstGeom prst="cloudCallout">
            <a:avLst>
              <a:gd name="adj1" fmla="val -54327"/>
              <a:gd name="adj2" fmla="val -9283"/>
            </a:avLst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18748CA-7AC4-2BB5-9033-502C8D6B1E3C}"/>
              </a:ext>
            </a:extLst>
          </p:cNvPr>
          <p:cNvGrpSpPr/>
          <p:nvPr/>
        </p:nvGrpSpPr>
        <p:grpSpPr>
          <a:xfrm>
            <a:off x="5761351" y="1858463"/>
            <a:ext cx="3138026" cy="2236271"/>
            <a:chOff x="4731385" y="-357936"/>
            <a:chExt cx="4572000" cy="3429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ACCD03C-A244-FFC8-6058-C4316F2E4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1385" y="-357936"/>
              <a:ext cx="4572000" cy="3429000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9B2C3B7-521B-D4B7-0BC0-4216F963A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25" t="26882" r="39363" b="26686"/>
            <a:stretch/>
          </p:blipFill>
          <p:spPr>
            <a:xfrm>
              <a:off x="7143145" y="474130"/>
              <a:ext cx="1296144" cy="1588822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1D1E829-C430-6F0F-4250-F04D2D920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35" t="76264" r="24470" b="-1652"/>
            <a:stretch/>
          </p:blipFill>
          <p:spPr>
            <a:xfrm>
              <a:off x="5534378" y="622792"/>
              <a:ext cx="1572763" cy="1202874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58AA5F03-DC8E-DB54-22F1-6FE469CA29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257" y="2146070"/>
            <a:ext cx="3614758" cy="3446941"/>
          </a:xfrm>
          <a:prstGeom prst="rect">
            <a:avLst/>
          </a:prstGeom>
        </p:spPr>
      </p:pic>
      <p:sp>
        <p:nvSpPr>
          <p:cNvPr id="4" name="角丸四角形吹き出し 7">
            <a:extLst>
              <a:ext uri="{FF2B5EF4-FFF2-40B4-BE49-F238E27FC236}">
                <a16:creationId xmlns:a16="http://schemas.microsoft.com/office/drawing/2014/main" id="{1CD63628-9D93-6EA2-B3F5-8AEB0E33DAFE}"/>
              </a:ext>
            </a:extLst>
          </p:cNvPr>
          <p:cNvSpPr/>
          <p:nvPr/>
        </p:nvSpPr>
        <p:spPr>
          <a:xfrm>
            <a:off x="818490" y="270228"/>
            <a:ext cx="7676398" cy="1368152"/>
          </a:xfrm>
          <a:prstGeom prst="wedgeRoundRectCallout">
            <a:avLst>
              <a:gd name="adj1" fmla="val -16039"/>
              <a:gd name="adj2" fmla="val 16255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B1A3E46-F1C5-4271-AB55-1D58151D9724}"/>
              </a:ext>
            </a:extLst>
          </p:cNvPr>
          <p:cNvSpPr/>
          <p:nvPr/>
        </p:nvSpPr>
        <p:spPr>
          <a:xfrm>
            <a:off x="1056574" y="661917"/>
            <a:ext cx="753960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take my umbrella today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1074AF6-2CB3-B111-A295-63A614DF3FBB}"/>
              </a:ext>
            </a:extLst>
          </p:cNvPr>
          <p:cNvSpPr/>
          <p:nvPr/>
        </p:nvSpPr>
        <p:spPr>
          <a:xfrm>
            <a:off x="1344607" y="661917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F0A48049-14E5-39E2-8D38-772A54A44EDE}"/>
              </a:ext>
            </a:extLst>
          </p:cNvPr>
          <p:cNvSpPr/>
          <p:nvPr/>
        </p:nvSpPr>
        <p:spPr>
          <a:xfrm>
            <a:off x="827584" y="5224416"/>
            <a:ext cx="6605777" cy="1368152"/>
          </a:xfrm>
          <a:prstGeom prst="wedgeRoundRectCallout">
            <a:avLst>
              <a:gd name="adj1" fmla="val 9535"/>
              <a:gd name="adj2" fmla="val -9753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4C604DD-F509-72E2-404E-557A013CBBE6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No, you 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don’t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have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to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6D7CFBF-5808-D365-5630-77D5C6D86ECA}"/>
              </a:ext>
            </a:extLst>
          </p:cNvPr>
          <p:cNvSpPr/>
          <p:nvPr/>
        </p:nvSpPr>
        <p:spPr>
          <a:xfrm>
            <a:off x="2843808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6FBE256-EC19-95C0-3C6B-EACEEF76F5AF}"/>
              </a:ext>
            </a:extLst>
          </p:cNvPr>
          <p:cNvSpPr/>
          <p:nvPr/>
        </p:nvSpPr>
        <p:spPr>
          <a:xfrm>
            <a:off x="4594061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have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715C8DD-935C-30BB-3652-BDE4CDACC43A}"/>
              </a:ext>
            </a:extLst>
          </p:cNvPr>
          <p:cNvSpPr/>
          <p:nvPr/>
        </p:nvSpPr>
        <p:spPr>
          <a:xfrm>
            <a:off x="6126382" y="5616102"/>
            <a:ext cx="17281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to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652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1" grpId="0"/>
      <p:bldP spid="12" grpId="0" animBg="1"/>
      <p:bldP spid="13" grpId="0"/>
      <p:bldP spid="16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57872-4444-DD01-42D7-EFC430EEEE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631" y="1285059"/>
            <a:ext cx="5717176" cy="4287881"/>
          </a:xfrm>
          <a:prstGeom prst="rect">
            <a:avLst/>
          </a:prstGeom>
        </p:spPr>
      </p:pic>
      <p:sp>
        <p:nvSpPr>
          <p:cNvPr id="8" name="角丸四角形吹き出し 7"/>
          <p:cNvSpPr/>
          <p:nvPr/>
        </p:nvSpPr>
        <p:spPr>
          <a:xfrm>
            <a:off x="719572" y="288160"/>
            <a:ext cx="7848872" cy="1368152"/>
          </a:xfrm>
          <a:prstGeom prst="wedgeRoundRectCallout">
            <a:avLst>
              <a:gd name="adj1" fmla="val 18818"/>
              <a:gd name="adj2" fmla="val 11343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7194AC-C6B1-E378-B6B5-9B06E3EA5B04}"/>
              </a:ext>
            </a:extLst>
          </p:cNvPr>
          <p:cNvSpPr/>
          <p:nvPr/>
        </p:nvSpPr>
        <p:spPr>
          <a:xfrm>
            <a:off x="763805" y="662710"/>
            <a:ext cx="77604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I write in Engli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 only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9657A8-E01C-F707-A468-E08ABDF9ADAD}"/>
              </a:ext>
            </a:extLst>
          </p:cNvPr>
          <p:cNvSpPr/>
          <p:nvPr/>
        </p:nvSpPr>
        <p:spPr>
          <a:xfrm>
            <a:off x="1051838" y="662710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M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A10811AB-A3AC-FDC0-704B-AF2D74007CE0}"/>
              </a:ext>
            </a:extLst>
          </p:cNvPr>
          <p:cNvSpPr/>
          <p:nvPr/>
        </p:nvSpPr>
        <p:spPr>
          <a:xfrm>
            <a:off x="827584" y="5224416"/>
            <a:ext cx="3816424" cy="1368152"/>
          </a:xfrm>
          <a:prstGeom prst="wedgeRoundRectCallout">
            <a:avLst>
              <a:gd name="adj1" fmla="val 20429"/>
              <a:gd name="adj2" fmla="val -846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1C958D3-35DA-CAD6-FBC8-9DF836E9179F}"/>
              </a:ext>
            </a:extLst>
          </p:cNvPr>
          <p:cNvSpPr/>
          <p:nvPr/>
        </p:nvSpPr>
        <p:spPr>
          <a:xfrm>
            <a:off x="827584" y="5616104"/>
            <a:ext cx="7092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, you (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4B5750-A65B-3CD8-9677-9BBFE7267645}"/>
              </a:ext>
            </a:extLst>
          </p:cNvPr>
          <p:cNvSpPr/>
          <p:nvPr/>
        </p:nvSpPr>
        <p:spPr>
          <a:xfrm>
            <a:off x="2987824" y="5616103"/>
            <a:ext cx="12961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must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125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12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E986BE-8303-3B8B-CC7D-DE8A04CC6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9"/>
            <a:ext cx="9144000" cy="684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50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Must</a:t>
            </a:r>
            <a:r>
              <a:rPr kumimoji="1" lang="ja-JP" altLang="en-US" sz="7200" dirty="0">
                <a:latin typeface="Century Schoolbook" panose="02040604050505020304" pitchFamily="18" charset="0"/>
              </a:rPr>
              <a:t>の疑問文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2848" cy="1752600"/>
          </a:xfrm>
        </p:spPr>
        <p:txBody>
          <a:bodyPr/>
          <a:lstStyle/>
          <a:p>
            <a:r>
              <a:rPr kumimoji="1" lang="ja-JP" altLang="en-US" dirty="0"/>
              <a:t>「～しなければなりませんか」</a:t>
            </a:r>
          </a:p>
        </p:txBody>
      </p:sp>
    </p:spTree>
    <p:extLst>
      <p:ext uri="{BB962C8B-B14F-4D97-AF65-F5344CB8AC3E}">
        <p14:creationId xmlns:p14="http://schemas.microsoft.com/office/powerpoint/2010/main" val="1907099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268</Words>
  <Application>Microsoft Office PowerPoint</Application>
  <PresentationFormat>画面に合わせる (4:3)</PresentationFormat>
  <Paragraphs>57</Paragraphs>
  <Slides>12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Arial</vt:lpstr>
      <vt:lpstr>Calibri</vt:lpstr>
      <vt:lpstr>Century Schoolbook</vt:lpstr>
      <vt:lpstr>Office テーマ</vt:lpstr>
      <vt:lpstr>Mustの疑問文</vt:lpstr>
      <vt:lpstr>PowerPoint プレゼンテーション</vt:lpstr>
      <vt:lpstr>PowerPoint プレゼンテーション</vt:lpstr>
      <vt:lpstr>Mustの疑問文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Mustの疑問文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絶対だよ！</dc:title>
  <dc:creator>KASUGA_Hideki</dc:creator>
  <cp:lastModifiedBy>春日 秀紀</cp:lastModifiedBy>
  <cp:revision>46</cp:revision>
  <dcterms:created xsi:type="dcterms:W3CDTF">2013-06-22T07:28:20Z</dcterms:created>
  <dcterms:modified xsi:type="dcterms:W3CDTF">2026-09-28T07:46:47Z</dcterms:modified>
</cp:coreProperties>
</file>