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6" r:id="rId3"/>
    <p:sldId id="275" r:id="rId4"/>
    <p:sldId id="260" r:id="rId5"/>
    <p:sldId id="308" r:id="rId6"/>
    <p:sldId id="290" r:id="rId7"/>
    <p:sldId id="303" r:id="rId8"/>
    <p:sldId id="291" r:id="rId9"/>
    <p:sldId id="304" r:id="rId10"/>
    <p:sldId id="315" r:id="rId11"/>
    <p:sldId id="293" r:id="rId12"/>
    <p:sldId id="288" r:id="rId13"/>
    <p:sldId id="302" r:id="rId14"/>
    <p:sldId id="309" r:id="rId15"/>
    <p:sldId id="296" r:id="rId16"/>
    <p:sldId id="313" r:id="rId17"/>
    <p:sldId id="297" r:id="rId18"/>
    <p:sldId id="305" r:id="rId19"/>
    <p:sldId id="314" r:id="rId20"/>
    <p:sldId id="299" r:id="rId21"/>
    <p:sldId id="300" r:id="rId22"/>
    <p:sldId id="306" r:id="rId23"/>
    <p:sldId id="307" r:id="rId24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C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12" autoAdjust="0"/>
  </p:normalViewPr>
  <p:slideViewPr>
    <p:cSldViewPr>
      <p:cViewPr varScale="1">
        <p:scale>
          <a:sx n="90" d="100"/>
          <a:sy n="90" d="100"/>
        </p:scale>
        <p:origin x="22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8A170-D6AC-4F6D-B9D1-87DD6A398D1B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9E051-1AD9-4BAB-9E1D-D40F43596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067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3B7AA-3940-49AD-910F-94A49BD95B31}" type="datetimeFigureOut">
              <a:rPr kumimoji="1" lang="ja-JP" altLang="en-US" smtClean="0"/>
              <a:pPr/>
              <a:t>2025/10/3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80439-7E38-4E37-82C5-B7F99CBE07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90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943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80439-7E38-4E37-82C5-B7F99CBE07C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87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80439-7E38-4E37-82C5-B7F99CBE07C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404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80439-7E38-4E37-82C5-B7F99CBE07C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29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80439-7E38-4E37-82C5-B7F99CBE07C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303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DBEA8-3BB0-FB79-EAE0-42647B821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6E49AAE-E77D-8D93-94BB-F9239AE00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003E02F-9302-C29D-8AD0-0F3C18983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7B131C-2DD6-A23B-12DE-0FA7D18B7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80439-7E38-4E37-82C5-B7F99CBE07C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702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80439-7E38-4E37-82C5-B7F99CBE07C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082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DCB49-6C74-8143-4B84-CB89C1CDD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7526436-AF75-5A7C-74E9-06CA66E67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BC21D14-BD4A-E72B-D74A-381400F42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F17A5F-AE5C-4187-A3E3-AF964087E7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80439-7E38-4E37-82C5-B7F99CBE07C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262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80439-7E38-4E37-82C5-B7F99CBE07C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45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1DFA-BAFC-4C9C-AE7F-29D78C059189}" type="datetimeFigureOut">
              <a:rPr kumimoji="1" lang="ja-JP" altLang="en-US" smtClean="0"/>
              <a:pPr/>
              <a:t>2025/10/3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絶対だよ</a:t>
            </a:r>
            <a:r>
              <a:rPr lang="ja-JP" altLang="en-US" dirty="0"/>
              <a:t>！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752600"/>
          </a:xfrm>
        </p:spPr>
        <p:txBody>
          <a:bodyPr/>
          <a:lstStyle/>
          <a:p>
            <a:r>
              <a:rPr kumimoji="1" lang="ja-JP" altLang="en-US" dirty="0"/>
              <a:t>助動詞 </a:t>
            </a:r>
            <a:r>
              <a:rPr kumimoji="1" lang="en-US" altLang="ja-JP" dirty="0" err="1"/>
              <a:t>must+not</a:t>
            </a:r>
            <a:r>
              <a:rPr kumimoji="1" lang="en-US" altLang="ja-JP" dirty="0"/>
              <a:t> </a:t>
            </a:r>
            <a:r>
              <a:rPr kumimoji="1" lang="ja-JP" altLang="en-US" dirty="0"/>
              <a:t>「</a:t>
            </a:r>
            <a:r>
              <a:rPr kumimoji="1" lang="ja-JP" altLang="en-US" dirty="0" err="1"/>
              <a:t>～しては</a:t>
            </a:r>
            <a:r>
              <a:rPr kumimoji="1" lang="ja-JP" altLang="en-US" dirty="0"/>
              <a:t>いけない」</a:t>
            </a:r>
          </a:p>
        </p:txBody>
      </p:sp>
    </p:spTree>
    <p:extLst>
      <p:ext uri="{BB962C8B-B14F-4D97-AF65-F5344CB8AC3E}">
        <p14:creationId xmlns:p14="http://schemas.microsoft.com/office/powerpoint/2010/main" val="1535446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E0C9F-248B-FCC6-4DF4-E8CFEAB9C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7FE47BE-FE8E-87CA-2CDB-B4574C9EC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1458516" cy="278092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5F1CC05-7FA5-2252-418A-DD326AC410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1898"/>
            <a:ext cx="2016224" cy="3000077"/>
          </a:xfrm>
          <a:prstGeom prst="rect">
            <a:avLst/>
          </a:prstGeom>
        </p:spPr>
      </p:pic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6C5C6923-BC63-07F4-08D1-15EA8D20CEDD}"/>
              </a:ext>
            </a:extLst>
          </p:cNvPr>
          <p:cNvSpPr/>
          <p:nvPr/>
        </p:nvSpPr>
        <p:spPr>
          <a:xfrm>
            <a:off x="4067946" y="404664"/>
            <a:ext cx="2448270" cy="1368152"/>
          </a:xfrm>
          <a:prstGeom prst="wedgeRoundRectCallout">
            <a:avLst>
              <a:gd name="adj1" fmla="val 64447"/>
              <a:gd name="adj2" fmla="val 24526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A8F8B73-6869-B2E7-E5F2-AE54AEDEB3B7}"/>
              </a:ext>
            </a:extLst>
          </p:cNvPr>
          <p:cNvSpPr/>
          <p:nvPr/>
        </p:nvSpPr>
        <p:spPr>
          <a:xfrm>
            <a:off x="4355978" y="764704"/>
            <a:ext cx="24482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I’m late!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角丸四角形吹き出し 7">
            <a:extLst>
              <a:ext uri="{FF2B5EF4-FFF2-40B4-BE49-F238E27FC236}">
                <a16:creationId xmlns:a16="http://schemas.microsoft.com/office/drawing/2014/main" id="{1290B77F-968A-C49C-0C27-B840BD097AD3}"/>
              </a:ext>
            </a:extLst>
          </p:cNvPr>
          <p:cNvSpPr/>
          <p:nvPr/>
        </p:nvSpPr>
        <p:spPr>
          <a:xfrm>
            <a:off x="2159732" y="4619634"/>
            <a:ext cx="6840760" cy="1368152"/>
          </a:xfrm>
          <a:prstGeom prst="wedgeRoundRectCallout">
            <a:avLst>
              <a:gd name="adj1" fmla="val -55974"/>
              <a:gd name="adj2" fmla="val 9760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04E7D51-57C0-E762-770A-CAD15E2A1083}"/>
              </a:ext>
            </a:extLst>
          </p:cNvPr>
          <p:cNvSpPr/>
          <p:nvPr/>
        </p:nvSpPr>
        <p:spPr>
          <a:xfrm>
            <a:off x="2483768" y="5011323"/>
            <a:ext cx="65167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80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吹き出し 7"/>
          <p:cNvSpPr/>
          <p:nvPr/>
        </p:nvSpPr>
        <p:spPr>
          <a:xfrm>
            <a:off x="179512" y="1628800"/>
            <a:ext cx="7092280" cy="1368152"/>
          </a:xfrm>
          <a:prstGeom prst="wedgeRoundRectCallout">
            <a:avLst>
              <a:gd name="adj1" fmla="val 47466"/>
              <a:gd name="adj2" fmla="val 76044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635896" y="5157192"/>
            <a:ext cx="37444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But they look into the room.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6632"/>
            <a:ext cx="3645024" cy="364502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999" r="-434" b="37329"/>
          <a:stretch/>
        </p:blipFill>
        <p:spPr>
          <a:xfrm>
            <a:off x="-486" y="3284984"/>
            <a:ext cx="3384376" cy="295272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51520" y="1988840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213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吹き出し 7"/>
          <p:cNvSpPr/>
          <p:nvPr/>
        </p:nvSpPr>
        <p:spPr>
          <a:xfrm>
            <a:off x="28178" y="404664"/>
            <a:ext cx="8576270" cy="1368152"/>
          </a:xfrm>
          <a:prstGeom prst="wedgeRoundRectCallout">
            <a:avLst>
              <a:gd name="adj1" fmla="val 4152"/>
              <a:gd name="adj2" fmla="val 91360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547664" y="5661248"/>
            <a:ext cx="37444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But he opens it.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t="23771" r="15625" b="17213"/>
          <a:stretch/>
        </p:blipFill>
        <p:spPr>
          <a:xfrm>
            <a:off x="1475656" y="2348880"/>
            <a:ext cx="4514850" cy="24003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8" t="42187" r="31265" b="15000"/>
          <a:stretch/>
        </p:blipFill>
        <p:spPr>
          <a:xfrm>
            <a:off x="0" y="2253162"/>
            <a:ext cx="1475656" cy="24654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t="44375" r="468" b="18750"/>
          <a:stretch/>
        </p:blipFill>
        <p:spPr>
          <a:xfrm>
            <a:off x="5486921" y="4610100"/>
            <a:ext cx="3690937" cy="22479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07504" y="692696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80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35496" y="3501008"/>
            <a:ext cx="9010147" cy="3240360"/>
          </a:xfrm>
          <a:prstGeom prst="roundRect">
            <a:avLst>
              <a:gd name="adj" fmla="val 5446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1043609" y="5733256"/>
            <a:ext cx="936104" cy="504056"/>
          </a:xfrm>
          <a:prstGeom prst="rect">
            <a:avLst/>
          </a:prstGeom>
          <a:solidFill>
            <a:srgbClr val="FF0066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5724128" y="5733256"/>
            <a:ext cx="2520280" cy="504056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699792" y="5157192"/>
            <a:ext cx="2520280" cy="504056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99592" y="5157192"/>
            <a:ext cx="1008112" cy="504056"/>
          </a:xfrm>
          <a:prstGeom prst="rect">
            <a:avLst/>
          </a:prstGeom>
          <a:solidFill>
            <a:srgbClr val="FF0066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355152" y="1268760"/>
            <a:ext cx="2448272" cy="504056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5435272" y="1628800"/>
            <a:ext cx="1368152" cy="72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12" y="3429000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51520" y="3894147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 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must + not+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動詞の原形」で「</a:t>
            </a:r>
            <a:r>
              <a:rPr lang="ja-JP" altLang="en-US" sz="2400" b="1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～しては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ならない」と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　いう禁止の表現になる。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-120301" y="-86618"/>
            <a:ext cx="92223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助動詞－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must not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</a:t>
            </a:r>
            <a:r>
              <a:rPr lang="ja-JP" altLang="en-US" sz="4000" b="1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～しては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ならない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43303" y="5157192"/>
            <a:ext cx="76410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③「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must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と　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not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＋動詞の原形」と考えよう。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690856" y="1124744"/>
            <a:ext cx="748965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must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4000" b="1" dirty="0">
                <a:ln w="1587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entury Schoolbook" pitchFamily="18" charset="0"/>
                <a:ea typeface="ＭＳ ゴシック" pitchFamily="49" charset="-128"/>
              </a:rPr>
              <a:t>not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sleep in class.</a:t>
            </a:r>
            <a:endParaRPr lang="ja-JP" altLang="en-US" sz="4000" b="1" cap="none" spc="0" dirty="0">
              <a:ln w="10541" cmpd="sng">
                <a:noFill/>
                <a:prstDash val="solid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92696"/>
            <a:ext cx="1162439" cy="1152128"/>
          </a:xfrm>
          <a:prstGeom prst="rect">
            <a:avLst/>
          </a:prstGeom>
          <a:noFill/>
        </p:spPr>
      </p:pic>
      <p:sp>
        <p:nvSpPr>
          <p:cNvPr id="41" name="正方形/長方形 40"/>
          <p:cNvSpPr/>
          <p:nvPr/>
        </p:nvSpPr>
        <p:spPr>
          <a:xfrm>
            <a:off x="2987824" y="4254187"/>
            <a:ext cx="1584176" cy="72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22" name="Picture 2" descr="C:\Users\KASUGA_Hideki\AppData\Local\Microsoft\Windows\Temporary Internet Files\Content.IE5\EOZLNXOK\MC9002825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7384" y="1916832"/>
            <a:ext cx="1672955" cy="1440160"/>
          </a:xfrm>
          <a:prstGeom prst="rect">
            <a:avLst/>
          </a:prstGeom>
          <a:noFill/>
        </p:spPr>
      </p:pic>
      <p:sp>
        <p:nvSpPr>
          <p:cNvPr id="2" name="上カーブ矢印 1"/>
          <p:cNvSpPr/>
          <p:nvPr/>
        </p:nvSpPr>
        <p:spPr>
          <a:xfrm>
            <a:off x="4859208" y="1916832"/>
            <a:ext cx="1296144" cy="504056"/>
          </a:xfrm>
          <a:prstGeom prst="curvedUpArrow">
            <a:avLst/>
          </a:prstGeom>
          <a:solidFill>
            <a:srgbClr val="FF0066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83568" y="5733256"/>
            <a:ext cx="8280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「絶対～」と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not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は後ろを否定→「動詞の原形しない」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987000" y="1268760"/>
            <a:ext cx="1368152" cy="504056"/>
          </a:xfrm>
          <a:prstGeom prst="rect">
            <a:avLst/>
          </a:prstGeom>
          <a:solidFill>
            <a:srgbClr val="FF0066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WordArt 19"/>
          <p:cNvSpPr>
            <a:spLocks noChangeArrowheads="1" noChangeShapeType="1" noTextEdit="1"/>
          </p:cNvSpPr>
          <p:nvPr/>
        </p:nvSpPr>
        <p:spPr bwMode="auto">
          <a:xfrm>
            <a:off x="5435272" y="980728"/>
            <a:ext cx="1440160" cy="1152128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ja-JP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>
                    <a:alpha val="56000"/>
                  </a:srgbClr>
                </a:solidFill>
                <a:latin typeface="Centuy school"/>
                <a:ea typeface="HG創英角ﾎﾟｯﾌﾟ体"/>
              </a:rPr>
              <a:t>×</a:t>
            </a:r>
            <a:endParaRPr lang="ja-JP" alt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>
                  <a:alpha val="56000"/>
                </a:srgbClr>
              </a:solidFill>
              <a:latin typeface="Centuy school"/>
              <a:ea typeface="HG創英角ﾎﾟｯﾌﾟ体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83568" y="6207695"/>
            <a:ext cx="8280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→「絶対～しないこと」→「</a:t>
            </a:r>
            <a:r>
              <a:rPr lang="ja-JP" altLang="en-US" sz="2400" b="1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～しては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ならない」となる。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763688" y="2420888"/>
            <a:ext cx="720080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must</a:t>
            </a:r>
            <a:r>
              <a:rPr lang="en-US" altLang="ja-JP" sz="4000" b="1" dirty="0">
                <a:ln w="1587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entury Schoolbook" pitchFamily="18" charset="0"/>
                <a:ea typeface="ＭＳ ゴシック" pitchFamily="49" charset="-128"/>
              </a:rPr>
              <a:t>n’t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sleep in class.</a:t>
            </a:r>
            <a:endParaRPr lang="ja-JP" altLang="en-US" sz="4000" b="1" cap="none" spc="0" dirty="0">
              <a:ln w="10541" cmpd="sng">
                <a:noFill/>
                <a:prstDash val="solid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51520" y="4623519"/>
            <a:ext cx="84249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 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must + not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」の短縮形は「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mustn’t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」になる。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2353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47D57-4BAD-5E80-1AC5-FD628F226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44D62D5-281A-7E02-5BB1-23B98D24F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4071088" cy="407108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8D93A7A-D678-2C2E-4AA5-B68EDC490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63" y="3645024"/>
            <a:ext cx="4764021" cy="35730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C01A96B-D614-B167-8760-4856D8A6A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72008"/>
            <a:ext cx="4760055" cy="357301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1F7A447-E6EE-E5D1-56A1-882D7668D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73" y="551406"/>
            <a:ext cx="1197102" cy="1197102"/>
          </a:xfrm>
          <a:prstGeom prst="rect">
            <a:avLst/>
          </a:prstGeom>
        </p:spPr>
      </p:pic>
      <p:sp>
        <p:nvSpPr>
          <p:cNvPr id="2" name="角丸四角形吹き出し 7">
            <a:extLst>
              <a:ext uri="{FF2B5EF4-FFF2-40B4-BE49-F238E27FC236}">
                <a16:creationId xmlns:a16="http://schemas.microsoft.com/office/drawing/2014/main" id="{B0943247-711C-4B4E-9223-761F1D5870AE}"/>
              </a:ext>
            </a:extLst>
          </p:cNvPr>
          <p:cNvSpPr/>
          <p:nvPr/>
        </p:nvSpPr>
        <p:spPr>
          <a:xfrm>
            <a:off x="2051720" y="209554"/>
            <a:ext cx="6951408" cy="1656184"/>
          </a:xfrm>
          <a:prstGeom prst="wedgeRoundRectCallout">
            <a:avLst>
              <a:gd name="adj1" fmla="val -55581"/>
              <a:gd name="adj2" fmla="val 2508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E32197F-7F4F-56E1-0227-4BA97FFD967E}"/>
              </a:ext>
            </a:extLst>
          </p:cNvPr>
          <p:cNvSpPr/>
          <p:nvPr/>
        </p:nvSpPr>
        <p:spPr>
          <a:xfrm>
            <a:off x="2203563" y="551406"/>
            <a:ext cx="56087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must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not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 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use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</a:t>
            </a:r>
          </a:p>
          <a:p>
            <a:pPr algn="r"/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our smartphone.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924F97F-2E75-25DD-F402-0985AE1B94FE}"/>
              </a:ext>
            </a:extLst>
          </p:cNvPr>
          <p:cNvSpPr/>
          <p:nvPr/>
        </p:nvSpPr>
        <p:spPr>
          <a:xfrm>
            <a:off x="3419700" y="565182"/>
            <a:ext cx="13681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must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D166CE0-1FC4-7219-2BC2-791F2C3B61A7}"/>
              </a:ext>
            </a:extLst>
          </p:cNvPr>
          <p:cNvSpPr/>
          <p:nvPr/>
        </p:nvSpPr>
        <p:spPr>
          <a:xfrm>
            <a:off x="5007961" y="555244"/>
            <a:ext cx="1431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entury Schoolbook" pitchFamily="18" charset="0"/>
                <a:ea typeface="ＭＳ ゴシック" pitchFamily="49" charset="-128"/>
              </a:rPr>
              <a:t>not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A53A5A5-5391-6DED-93D6-A7C03DCACA0F}"/>
              </a:ext>
            </a:extLst>
          </p:cNvPr>
          <p:cNvSpPr/>
          <p:nvPr/>
        </p:nvSpPr>
        <p:spPr>
          <a:xfrm>
            <a:off x="6329458" y="555244"/>
            <a:ext cx="1431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use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18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雲形吹き出し 9"/>
          <p:cNvSpPr/>
          <p:nvPr/>
        </p:nvSpPr>
        <p:spPr>
          <a:xfrm>
            <a:off x="2843808" y="-33114"/>
            <a:ext cx="4032448" cy="3933056"/>
          </a:xfrm>
          <a:prstGeom prst="cloudCallout">
            <a:avLst>
              <a:gd name="adj1" fmla="val 53472"/>
              <a:gd name="adj2" fmla="val 20160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0" y="4005064"/>
            <a:ext cx="5724128" cy="1440160"/>
          </a:xfrm>
          <a:prstGeom prst="wedgeRoundRectCallout">
            <a:avLst>
              <a:gd name="adj1" fmla="val 63913"/>
              <a:gd name="adj2" fmla="val -7659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5868" y="4293096"/>
            <a:ext cx="55442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I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must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not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 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use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</a:t>
            </a:r>
          </a:p>
          <a:p>
            <a:pPr algn="r"/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my smartphone.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11560" y="4293096"/>
            <a:ext cx="13681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must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276128" y="4293096"/>
            <a:ext cx="1431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entury Schoolbook" pitchFamily="18" charset="0"/>
                <a:ea typeface="ＭＳ ゴシック" pitchFamily="49" charset="-128"/>
              </a:rPr>
              <a:t>not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563888" y="4293096"/>
            <a:ext cx="1431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use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2088232" cy="318020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08" y="2510302"/>
            <a:ext cx="3528392" cy="4336238"/>
          </a:xfrm>
          <a:prstGeom prst="rect">
            <a:avLst/>
          </a:prstGeom>
        </p:spPr>
      </p:pic>
      <p:sp>
        <p:nvSpPr>
          <p:cNvPr id="12" name="WordArt 19"/>
          <p:cNvSpPr>
            <a:spLocks noChangeArrowheads="1" noChangeShapeType="1" noTextEdit="1"/>
          </p:cNvSpPr>
          <p:nvPr/>
        </p:nvSpPr>
        <p:spPr bwMode="auto">
          <a:xfrm>
            <a:off x="3491880" y="908720"/>
            <a:ext cx="3024336" cy="2664296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ja-JP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71000"/>
                  </a:srgbClr>
                </a:solidFill>
                <a:latin typeface="Centuy school"/>
                <a:ea typeface="HG創英角ﾎﾟｯﾌﾟ体"/>
              </a:rPr>
              <a:t>×</a:t>
            </a:r>
            <a:endParaRPr lang="ja-JP" alt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>
                  <a:alpha val="71000"/>
                </a:srgbClr>
              </a:solidFill>
              <a:latin typeface="Centuy school"/>
              <a:ea typeface="HG創英角ﾎﾟｯﾌﾟ体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9512" y="6093296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But I must concentrate.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9512" y="5580529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want to have LINE.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33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/>
      <p:bldP spid="13" grpId="0"/>
      <p:bldP spid="14" grpId="0"/>
      <p:bldP spid="15" grpId="0"/>
      <p:bldP spid="12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921B2-6050-F9CC-3FD8-C5AEEC56E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C54C0C3-4401-21D5-A9B2-D959321F2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1" y="404664"/>
            <a:ext cx="4818275" cy="3888432"/>
          </a:xfrm>
          <a:prstGeom prst="rect">
            <a:avLst/>
          </a:prstGeom>
        </p:spPr>
      </p:pic>
      <p:sp>
        <p:nvSpPr>
          <p:cNvPr id="9" name="WordArt 19">
            <a:extLst>
              <a:ext uri="{FF2B5EF4-FFF2-40B4-BE49-F238E27FC236}">
                <a16:creationId xmlns:a16="http://schemas.microsoft.com/office/drawing/2014/main" id="{CF78BBA6-65B4-86AC-AC26-78F9F547A9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560" y="1484784"/>
            <a:ext cx="2483768" cy="2294984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ja-JP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71000"/>
                  </a:srgbClr>
                </a:solidFill>
                <a:latin typeface="Centuy school"/>
                <a:ea typeface="HG創英角ﾎﾟｯﾌﾟ体"/>
              </a:rPr>
              <a:t>×</a:t>
            </a:r>
            <a:endParaRPr lang="ja-JP" alt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>
                  <a:alpha val="71000"/>
                </a:srgbClr>
              </a:solidFill>
              <a:latin typeface="Centuy school"/>
              <a:ea typeface="HG創英角ﾎﾟｯﾌﾟ体"/>
            </a:endParaRPr>
          </a:p>
        </p:txBody>
      </p:sp>
      <p:sp>
        <p:nvSpPr>
          <p:cNvPr id="7" name="角丸四角形吹き出し 6">
            <a:extLst>
              <a:ext uri="{FF2B5EF4-FFF2-40B4-BE49-F238E27FC236}">
                <a16:creationId xmlns:a16="http://schemas.microsoft.com/office/drawing/2014/main" id="{7B398EA6-3EC9-B3F5-06C3-9CC8ED6D74B5}"/>
              </a:ext>
            </a:extLst>
          </p:cNvPr>
          <p:cNvSpPr/>
          <p:nvPr/>
        </p:nvSpPr>
        <p:spPr>
          <a:xfrm>
            <a:off x="2123728" y="509930"/>
            <a:ext cx="1664568" cy="864096"/>
          </a:xfrm>
          <a:prstGeom prst="wedgeRoundRectCallout">
            <a:avLst>
              <a:gd name="adj1" fmla="val -36542"/>
              <a:gd name="adj2" fmla="val 70955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51ECF99-03B9-FED0-F52D-580C33C6FC4D}"/>
              </a:ext>
            </a:extLst>
          </p:cNvPr>
          <p:cNvSpPr/>
          <p:nvPr/>
        </p:nvSpPr>
        <p:spPr>
          <a:xfrm>
            <a:off x="2483768" y="680678"/>
            <a:ext cx="7200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lie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75F1E39-337E-FF5D-D7D6-2B8C03557D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11516"/>
            <a:ext cx="2280655" cy="3146484"/>
          </a:xfrm>
          <a:prstGeom prst="rect">
            <a:avLst/>
          </a:prstGeom>
        </p:spPr>
      </p:pic>
      <p:sp>
        <p:nvSpPr>
          <p:cNvPr id="5" name="角丸四角形吹き出し 7">
            <a:extLst>
              <a:ext uri="{FF2B5EF4-FFF2-40B4-BE49-F238E27FC236}">
                <a16:creationId xmlns:a16="http://schemas.microsoft.com/office/drawing/2014/main" id="{3FB10B33-6946-310D-C90F-807E0F123040}"/>
              </a:ext>
            </a:extLst>
          </p:cNvPr>
          <p:cNvSpPr/>
          <p:nvPr/>
        </p:nvSpPr>
        <p:spPr>
          <a:xfrm>
            <a:off x="287523" y="5310655"/>
            <a:ext cx="6660741" cy="1341420"/>
          </a:xfrm>
          <a:prstGeom prst="wedgeRoundRectCallout">
            <a:avLst>
              <a:gd name="adj1" fmla="val 59700"/>
              <a:gd name="adj2" fmla="val -75929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4334ED3-CD66-A3AE-3656-B38516ED379E}"/>
              </a:ext>
            </a:extLst>
          </p:cNvPr>
          <p:cNvSpPr/>
          <p:nvPr/>
        </p:nvSpPr>
        <p:spPr>
          <a:xfrm>
            <a:off x="467544" y="5547686"/>
            <a:ext cx="62646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 (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must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not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lie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 </a:t>
            </a:r>
          </a:p>
          <a:p>
            <a:pPr algn="r"/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to your friends.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7FC6282-9598-6234-05EA-56CBB7200048}"/>
              </a:ext>
            </a:extLst>
          </p:cNvPr>
          <p:cNvSpPr/>
          <p:nvPr/>
        </p:nvSpPr>
        <p:spPr>
          <a:xfrm>
            <a:off x="1664060" y="5547686"/>
            <a:ext cx="13681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must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47764A8-85D2-A5F9-4E88-8801B19EA3E8}"/>
              </a:ext>
            </a:extLst>
          </p:cNvPr>
          <p:cNvSpPr/>
          <p:nvPr/>
        </p:nvSpPr>
        <p:spPr>
          <a:xfrm>
            <a:off x="3266128" y="5552927"/>
            <a:ext cx="1431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entury Schoolbook" pitchFamily="18" charset="0"/>
                <a:ea typeface="ＭＳ ゴシック" pitchFamily="49" charset="-128"/>
              </a:rPr>
              <a:t>not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4CC0981-FC1A-DAF9-DA21-96C9B927C5EB}"/>
              </a:ext>
            </a:extLst>
          </p:cNvPr>
          <p:cNvSpPr/>
          <p:nvPr/>
        </p:nvSpPr>
        <p:spPr>
          <a:xfrm>
            <a:off x="4638692" y="5599847"/>
            <a:ext cx="855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lie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15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/>
      <p:bldP spid="5" grpId="0" animBg="1"/>
      <p:bldP spid="6" grpId="0"/>
      <p:bldP spid="3" grpId="0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吹き出し 7"/>
          <p:cNvSpPr/>
          <p:nvPr/>
        </p:nvSpPr>
        <p:spPr>
          <a:xfrm>
            <a:off x="899592" y="4725144"/>
            <a:ext cx="7092280" cy="1368152"/>
          </a:xfrm>
          <a:prstGeom prst="wedgeRoundRectCallout">
            <a:avLst>
              <a:gd name="adj1" fmla="val 22755"/>
              <a:gd name="adj2" fmla="val -75726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971600" y="5076473"/>
            <a:ext cx="7272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must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not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swim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 here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123728" y="5085184"/>
            <a:ext cx="13681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must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788296" y="5085184"/>
            <a:ext cx="1431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entury Schoolbook" pitchFamily="18" charset="0"/>
                <a:ea typeface="ＭＳ ゴシック" pitchFamily="49" charset="-128"/>
              </a:rPr>
              <a:t>not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5078338" cy="406267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33620"/>
            <a:ext cx="2160240" cy="264345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412776"/>
            <a:ext cx="2708920" cy="270892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5084440" y="5085184"/>
            <a:ext cx="1431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swim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55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吹き出し 13"/>
          <p:cNvSpPr/>
          <p:nvPr/>
        </p:nvSpPr>
        <p:spPr>
          <a:xfrm>
            <a:off x="107504" y="4797152"/>
            <a:ext cx="9036496" cy="1224136"/>
          </a:xfrm>
          <a:prstGeom prst="wedgeRoundRectCallout">
            <a:avLst>
              <a:gd name="adj1" fmla="val -24052"/>
              <a:gd name="adj2" fmla="val -122896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55576" y="4872062"/>
            <a:ext cx="83884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(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have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not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answer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</a:t>
            </a:r>
          </a:p>
          <a:p>
            <a:pPr algn="r"/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the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phone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979712" y="4877871"/>
            <a:ext cx="15841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must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雲形吹き出し 18"/>
          <p:cNvSpPr/>
          <p:nvPr/>
        </p:nvSpPr>
        <p:spPr>
          <a:xfrm>
            <a:off x="4355976" y="188640"/>
            <a:ext cx="4608512" cy="3816424"/>
          </a:xfrm>
          <a:prstGeom prst="cloudCallout">
            <a:avLst>
              <a:gd name="adj1" fmla="val -63664"/>
              <a:gd name="adj2" fmla="val -9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796408" y="3996353"/>
            <a:ext cx="43120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a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nswer the phone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774784" y="4878765"/>
            <a:ext cx="180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answer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084168" y="5373216"/>
            <a:ext cx="10801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the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316688" y="5364505"/>
            <a:ext cx="20078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phone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3573016" cy="3573016"/>
          </a:xfrm>
          <a:prstGeom prst="rect">
            <a:avLst/>
          </a:prstGeom>
        </p:spPr>
      </p:pic>
      <p:sp>
        <p:nvSpPr>
          <p:cNvPr id="24" name="WordArt 19"/>
          <p:cNvSpPr>
            <a:spLocks noChangeArrowheads="1" noChangeShapeType="1" noTextEdit="1"/>
          </p:cNvSpPr>
          <p:nvPr/>
        </p:nvSpPr>
        <p:spPr bwMode="auto">
          <a:xfrm>
            <a:off x="4646077" y="332656"/>
            <a:ext cx="4464496" cy="324036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ja-JP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>
                    <a:alpha val="56000"/>
                  </a:srgbClr>
                </a:solidFill>
                <a:latin typeface="Centuy school"/>
                <a:ea typeface="HG創英角ﾎﾟｯﾌﾟ体"/>
              </a:rPr>
              <a:t>×</a:t>
            </a:r>
            <a:endParaRPr lang="ja-JP" alt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>
                  <a:alpha val="56000"/>
                </a:srgbClr>
              </a:solidFill>
              <a:latin typeface="Centuy school"/>
              <a:ea typeface="HG創英角ﾎﾟｯﾌﾟ体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2910626" cy="3501008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E4629EA-B764-4BF5-B973-BE9738097FED}"/>
              </a:ext>
            </a:extLst>
          </p:cNvPr>
          <p:cNvSpPr/>
          <p:nvPr/>
        </p:nvSpPr>
        <p:spPr>
          <a:xfrm>
            <a:off x="3477816" y="4877870"/>
            <a:ext cx="1431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entury Schoolbook" pitchFamily="18" charset="0"/>
                <a:ea typeface="ＭＳ ゴシック" pitchFamily="49" charset="-128"/>
              </a:rPr>
              <a:t>not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125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9BB56-DAD2-F9E8-9170-1E915F340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6179480-EC5E-5E17-ED0B-FE3E55C898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1458516" cy="278092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5EFFFFB-772F-DCE4-90BF-C9E0C2E945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1898"/>
            <a:ext cx="2016224" cy="3000077"/>
          </a:xfrm>
          <a:prstGeom prst="rect">
            <a:avLst/>
          </a:prstGeom>
        </p:spPr>
      </p:pic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391008BB-4E4B-04AB-B994-8590024867DB}"/>
              </a:ext>
            </a:extLst>
          </p:cNvPr>
          <p:cNvSpPr/>
          <p:nvPr/>
        </p:nvSpPr>
        <p:spPr>
          <a:xfrm>
            <a:off x="4067946" y="404664"/>
            <a:ext cx="2448270" cy="1368152"/>
          </a:xfrm>
          <a:prstGeom prst="wedgeRoundRectCallout">
            <a:avLst>
              <a:gd name="adj1" fmla="val 64447"/>
              <a:gd name="adj2" fmla="val 24526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2904AA0-688A-5BBB-00F5-B0D4D6E93092}"/>
              </a:ext>
            </a:extLst>
          </p:cNvPr>
          <p:cNvSpPr/>
          <p:nvPr/>
        </p:nvSpPr>
        <p:spPr>
          <a:xfrm>
            <a:off x="4355978" y="764704"/>
            <a:ext cx="24482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I’m late!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角丸四角形吹き出し 7">
            <a:extLst>
              <a:ext uri="{FF2B5EF4-FFF2-40B4-BE49-F238E27FC236}">
                <a16:creationId xmlns:a16="http://schemas.microsoft.com/office/drawing/2014/main" id="{9873F998-1D7B-964C-6438-EF21A1DEBF69}"/>
              </a:ext>
            </a:extLst>
          </p:cNvPr>
          <p:cNvSpPr/>
          <p:nvPr/>
        </p:nvSpPr>
        <p:spPr>
          <a:xfrm>
            <a:off x="2159732" y="4619634"/>
            <a:ext cx="6840760" cy="1368152"/>
          </a:xfrm>
          <a:prstGeom prst="wedgeRoundRectCallout">
            <a:avLst>
              <a:gd name="adj1" fmla="val -55974"/>
              <a:gd name="adj2" fmla="val 9760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DC70101-9E85-7F34-9625-F33AA35757B9}"/>
              </a:ext>
            </a:extLst>
          </p:cNvPr>
          <p:cNvSpPr/>
          <p:nvPr/>
        </p:nvSpPr>
        <p:spPr>
          <a:xfrm>
            <a:off x="2483768" y="5011323"/>
            <a:ext cx="65167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 (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must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not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be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late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B6140DC-0142-C323-C924-69B16BA59F63}"/>
              </a:ext>
            </a:extLst>
          </p:cNvPr>
          <p:cNvSpPr/>
          <p:nvPr/>
        </p:nvSpPr>
        <p:spPr>
          <a:xfrm>
            <a:off x="3671902" y="4999835"/>
            <a:ext cx="13681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must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104F1D6-A8C2-FAA6-D54D-F706A005102C}"/>
              </a:ext>
            </a:extLst>
          </p:cNvPr>
          <p:cNvSpPr/>
          <p:nvPr/>
        </p:nvSpPr>
        <p:spPr>
          <a:xfrm>
            <a:off x="5336470" y="4999835"/>
            <a:ext cx="1431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entury Schoolbook" pitchFamily="18" charset="0"/>
                <a:ea typeface="ＭＳ ゴシック" pitchFamily="49" charset="-128"/>
              </a:rPr>
              <a:t>not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BECBD12-107C-3601-7F91-7EBBC6A07346}"/>
              </a:ext>
            </a:extLst>
          </p:cNvPr>
          <p:cNvSpPr/>
          <p:nvPr/>
        </p:nvSpPr>
        <p:spPr>
          <a:xfrm>
            <a:off x="6552222" y="4999835"/>
            <a:ext cx="6840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be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7C67C8D-9489-675D-B611-787F70FD0F55}"/>
              </a:ext>
            </a:extLst>
          </p:cNvPr>
          <p:cNvSpPr/>
          <p:nvPr/>
        </p:nvSpPr>
        <p:spPr>
          <a:xfrm>
            <a:off x="7576634" y="5048337"/>
            <a:ext cx="10278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late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11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ASUGA_Hideki\AppData\Local\Microsoft\Windows\Temporary Internet Files\Content.IE5\EOZLNXOK\MC9002825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63498" y="2708920"/>
            <a:ext cx="3680502" cy="3168352"/>
          </a:xfrm>
          <a:prstGeom prst="rect">
            <a:avLst/>
          </a:prstGeom>
          <a:noFill/>
        </p:spPr>
      </p:pic>
      <p:sp>
        <p:nvSpPr>
          <p:cNvPr id="9" name="雲形吹き出し 8"/>
          <p:cNvSpPr/>
          <p:nvPr/>
        </p:nvSpPr>
        <p:spPr>
          <a:xfrm>
            <a:off x="1043608" y="3284984"/>
            <a:ext cx="4176464" cy="2664296"/>
          </a:xfrm>
          <a:prstGeom prst="cloudCallout">
            <a:avLst>
              <a:gd name="adj1" fmla="val 67645"/>
              <a:gd name="adj2" fmla="val -15198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6020"/>
            <a:ext cx="1872208" cy="1855603"/>
          </a:xfrm>
          <a:prstGeom prst="rect">
            <a:avLst/>
          </a:prstGeom>
          <a:noFill/>
        </p:spPr>
      </p:pic>
      <p:sp>
        <p:nvSpPr>
          <p:cNvPr id="8" name="角丸四角形吹き出し 7"/>
          <p:cNvSpPr/>
          <p:nvPr/>
        </p:nvSpPr>
        <p:spPr>
          <a:xfrm>
            <a:off x="1835696" y="446669"/>
            <a:ext cx="7092280" cy="1368152"/>
          </a:xfrm>
          <a:prstGeom prst="wedgeRoundRectCallout">
            <a:avLst>
              <a:gd name="adj1" fmla="val -53065"/>
              <a:gd name="adj2" fmla="val -3322"/>
              <a:gd name="adj3" fmla="val 16667"/>
            </a:avLst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619672" y="4221088"/>
            <a:ext cx="28803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am sleepy.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339752" y="828001"/>
            <a:ext cx="61206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must </a:t>
            </a:r>
            <a:r>
              <a:rPr lang="en-US" altLang="ja-JP" sz="32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entury Schoolbook" pitchFamily="18" charset="0"/>
                <a:ea typeface="ＭＳ ゴシック" pitchFamily="49" charset="-128"/>
              </a:rPr>
              <a:t>not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sleep in class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123728" y="6093296"/>
            <a:ext cx="62646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A student sleeps in class.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吹き出し 7"/>
          <p:cNvSpPr/>
          <p:nvPr/>
        </p:nvSpPr>
        <p:spPr>
          <a:xfrm>
            <a:off x="28178" y="404664"/>
            <a:ext cx="7092280" cy="1368152"/>
          </a:xfrm>
          <a:prstGeom prst="wedgeRoundRectCallout">
            <a:avLst>
              <a:gd name="adj1" fmla="val 47466"/>
              <a:gd name="adj2" fmla="val 76044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23528" y="764704"/>
            <a:ext cx="61206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must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not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look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 in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499992" y="5805264"/>
            <a:ext cx="37444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But they look into the room.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0688"/>
            <a:ext cx="3645024" cy="364502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999" r="-434" b="37329"/>
          <a:stretch/>
        </p:blipFill>
        <p:spPr>
          <a:xfrm>
            <a:off x="0" y="3895189"/>
            <a:ext cx="3384376" cy="2952725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475656" y="764704"/>
            <a:ext cx="13681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must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140224" y="764704"/>
            <a:ext cx="1431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entury Schoolbook" pitchFamily="18" charset="0"/>
                <a:ea typeface="ＭＳ ゴシック" pitchFamily="49" charset="-128"/>
              </a:rPr>
              <a:t>not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55976" y="764704"/>
            <a:ext cx="13681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look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43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4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吹き出し 7"/>
          <p:cNvSpPr/>
          <p:nvPr/>
        </p:nvSpPr>
        <p:spPr>
          <a:xfrm>
            <a:off x="28178" y="404664"/>
            <a:ext cx="8576270" cy="1368152"/>
          </a:xfrm>
          <a:prstGeom prst="wedgeRoundRectCallout">
            <a:avLst>
              <a:gd name="adj1" fmla="val 4152"/>
              <a:gd name="adj2" fmla="val 91360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23528" y="764704"/>
            <a:ext cx="7416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must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not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open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 this box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547664" y="5661248"/>
            <a:ext cx="37444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But he opens it.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475656" y="764704"/>
            <a:ext cx="13681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must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140224" y="764704"/>
            <a:ext cx="1431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entury Schoolbook" pitchFamily="18" charset="0"/>
                <a:ea typeface="ＭＳ ゴシック" pitchFamily="49" charset="-128"/>
              </a:rPr>
              <a:t>not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427984" y="764704"/>
            <a:ext cx="13681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open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t="23771" r="15625" b="17213"/>
          <a:stretch/>
        </p:blipFill>
        <p:spPr>
          <a:xfrm>
            <a:off x="1475656" y="2348880"/>
            <a:ext cx="4514850" cy="24003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8" t="42187" r="31265" b="15000"/>
          <a:stretch/>
        </p:blipFill>
        <p:spPr>
          <a:xfrm>
            <a:off x="0" y="2253162"/>
            <a:ext cx="1475656" cy="24654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t="44375" r="468" b="18750"/>
          <a:stretch/>
        </p:blipFill>
        <p:spPr>
          <a:xfrm>
            <a:off x="5486921" y="4610100"/>
            <a:ext cx="3690937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65CA622-68C4-7A0F-AC26-9EB2A4E19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8" y="0"/>
            <a:ext cx="9107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23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33064-494A-EEE5-A75B-01F00714C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6FEC5E-4B22-82E1-A06E-0A1E5088A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絶対だよ</a:t>
            </a:r>
            <a:r>
              <a:rPr lang="ja-JP" altLang="en-US" dirty="0"/>
              <a:t>！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F9A2B435-2A0B-50BA-DDA0-41F3E9948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752600"/>
          </a:xfrm>
        </p:spPr>
        <p:txBody>
          <a:bodyPr/>
          <a:lstStyle/>
          <a:p>
            <a:r>
              <a:rPr kumimoji="1" lang="ja-JP" altLang="en-US" dirty="0"/>
              <a:t>助動詞 </a:t>
            </a:r>
            <a:r>
              <a:rPr kumimoji="1" lang="en-US" altLang="ja-JP" dirty="0" err="1"/>
              <a:t>must+not</a:t>
            </a:r>
            <a:r>
              <a:rPr kumimoji="1" lang="en-US" altLang="ja-JP" dirty="0"/>
              <a:t> </a:t>
            </a:r>
            <a:r>
              <a:rPr kumimoji="1" lang="ja-JP" altLang="en-US" dirty="0"/>
              <a:t>「</a:t>
            </a:r>
            <a:r>
              <a:rPr kumimoji="1" lang="ja-JP" altLang="en-US" dirty="0" err="1"/>
              <a:t>～しては</a:t>
            </a:r>
            <a:r>
              <a:rPr kumimoji="1" lang="ja-JP" altLang="en-US" dirty="0"/>
              <a:t>いけない」</a:t>
            </a:r>
          </a:p>
        </p:txBody>
      </p:sp>
    </p:spTree>
    <p:extLst>
      <p:ext uri="{BB962C8B-B14F-4D97-AF65-F5344CB8AC3E}">
        <p14:creationId xmlns:p14="http://schemas.microsoft.com/office/powerpoint/2010/main" val="151980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46079" y="3500741"/>
            <a:ext cx="9066599" cy="3356992"/>
          </a:xfrm>
          <a:prstGeom prst="roundRect">
            <a:avLst>
              <a:gd name="adj" fmla="val 5446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846385" y="5921896"/>
            <a:ext cx="936104" cy="504056"/>
          </a:xfrm>
          <a:prstGeom prst="rect">
            <a:avLst/>
          </a:prstGeom>
          <a:solidFill>
            <a:srgbClr val="FF0066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5526904" y="5921896"/>
            <a:ext cx="2520280" cy="504056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502568" y="5345832"/>
            <a:ext cx="2520280" cy="504056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02368" y="5345832"/>
            <a:ext cx="1008112" cy="504056"/>
          </a:xfrm>
          <a:prstGeom prst="rect">
            <a:avLst/>
          </a:prstGeom>
          <a:solidFill>
            <a:srgbClr val="FF0066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355152" y="1268760"/>
            <a:ext cx="2448272" cy="504056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5435272" y="1628800"/>
            <a:ext cx="1368152" cy="72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7384" y="3444949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4296" y="4082787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 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must + not+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動詞の原形」で「</a:t>
            </a:r>
            <a:r>
              <a:rPr lang="ja-JP" altLang="en-US" sz="2400" b="1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～しては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ならない」と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　いう禁止の表現になる。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-120301" y="-86618"/>
            <a:ext cx="92223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助動詞－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must not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</a:t>
            </a:r>
            <a:r>
              <a:rPr lang="ja-JP" altLang="en-US" sz="4000" b="1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～しては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ならない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6079" y="5345832"/>
            <a:ext cx="76410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③「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must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と　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not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＋動詞の原形」と考えよう。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690856" y="1124744"/>
            <a:ext cx="748965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must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4000" b="1" dirty="0">
                <a:ln w="1587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entury Schoolbook" pitchFamily="18" charset="0"/>
                <a:ea typeface="ＭＳ ゴシック" pitchFamily="49" charset="-128"/>
              </a:rPr>
              <a:t>not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sleep in class.</a:t>
            </a:r>
            <a:endParaRPr lang="ja-JP" altLang="en-US" sz="4000" b="1" cap="none" spc="0" dirty="0">
              <a:ln w="10541" cmpd="sng">
                <a:noFill/>
                <a:prstDash val="solid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92696"/>
            <a:ext cx="1162439" cy="1152128"/>
          </a:xfrm>
          <a:prstGeom prst="rect">
            <a:avLst/>
          </a:prstGeom>
          <a:noFill/>
        </p:spPr>
      </p:pic>
      <p:sp>
        <p:nvSpPr>
          <p:cNvPr id="41" name="正方形/長方形 40"/>
          <p:cNvSpPr/>
          <p:nvPr/>
        </p:nvSpPr>
        <p:spPr>
          <a:xfrm>
            <a:off x="2790600" y="4442827"/>
            <a:ext cx="1584176" cy="72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22" name="Picture 2" descr="C:\Users\KASUGA_Hideki\AppData\Local\Microsoft\Windows\Temporary Internet Files\Content.IE5\EOZLNXOK\MC9002825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7384" y="1916832"/>
            <a:ext cx="1672955" cy="1440160"/>
          </a:xfrm>
          <a:prstGeom prst="rect">
            <a:avLst/>
          </a:prstGeom>
          <a:noFill/>
        </p:spPr>
      </p:pic>
      <p:sp>
        <p:nvSpPr>
          <p:cNvPr id="2" name="上カーブ矢印 1"/>
          <p:cNvSpPr/>
          <p:nvPr/>
        </p:nvSpPr>
        <p:spPr>
          <a:xfrm>
            <a:off x="4859208" y="1916832"/>
            <a:ext cx="1296144" cy="504056"/>
          </a:xfrm>
          <a:prstGeom prst="curvedUpArrow">
            <a:avLst/>
          </a:prstGeom>
          <a:solidFill>
            <a:srgbClr val="FF0066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86344" y="5921896"/>
            <a:ext cx="8280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「絶対～」と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not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は後ろを否定→「動詞の原形しない」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987000" y="1268760"/>
            <a:ext cx="1368152" cy="504056"/>
          </a:xfrm>
          <a:prstGeom prst="rect">
            <a:avLst/>
          </a:prstGeom>
          <a:solidFill>
            <a:srgbClr val="FF0066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WordArt 19"/>
          <p:cNvSpPr>
            <a:spLocks noChangeArrowheads="1" noChangeShapeType="1" noTextEdit="1"/>
          </p:cNvSpPr>
          <p:nvPr/>
        </p:nvSpPr>
        <p:spPr bwMode="auto">
          <a:xfrm>
            <a:off x="5364088" y="980728"/>
            <a:ext cx="1440160" cy="1152128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ja-JP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>
                    <a:alpha val="56000"/>
                  </a:srgbClr>
                </a:solidFill>
                <a:latin typeface="Centuy school"/>
                <a:ea typeface="HG創英角ﾎﾟｯﾌﾟ体"/>
              </a:rPr>
              <a:t>×</a:t>
            </a:r>
            <a:endParaRPr lang="ja-JP" alt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>
                  <a:alpha val="56000"/>
                </a:srgbClr>
              </a:solidFill>
              <a:latin typeface="Centuy school"/>
              <a:ea typeface="HG創英角ﾎﾟｯﾌﾟ体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86344" y="6396335"/>
            <a:ext cx="8280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→「絶対～しないこと」→「</a:t>
            </a:r>
            <a:r>
              <a:rPr lang="ja-JP" altLang="en-US" sz="2400" b="1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～しては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ならない」となる。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763688" y="2420888"/>
            <a:ext cx="720080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must</a:t>
            </a:r>
            <a:r>
              <a:rPr lang="en-US" altLang="ja-JP" sz="4000" b="1" dirty="0">
                <a:ln w="1587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entury Schoolbook" pitchFamily="18" charset="0"/>
                <a:ea typeface="ＭＳ ゴシック" pitchFamily="49" charset="-128"/>
              </a:rPr>
              <a:t>n’t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sleep in class.</a:t>
            </a:r>
            <a:endParaRPr lang="ja-JP" altLang="en-US" sz="4000" b="1" cap="none" spc="0" dirty="0">
              <a:ln w="10541" cmpd="sng">
                <a:noFill/>
                <a:prstDash val="solid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4296" y="4812159"/>
            <a:ext cx="84249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 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must + not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」の短縮形は「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mustn’t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」になる。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253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 animBg="1"/>
      <p:bldP spid="33" grpId="0" animBg="1"/>
      <p:bldP spid="28" grpId="0" animBg="1"/>
      <p:bldP spid="5" grpId="0" animBg="1"/>
      <p:bldP spid="29" grpId="0" animBg="1"/>
      <p:bldP spid="38" grpId="0" animBg="1"/>
      <p:bldP spid="3" grpId="0"/>
      <p:bldP spid="4" grpId="0"/>
      <p:bldP spid="25" grpId="0"/>
      <p:bldP spid="30" grpId="0"/>
      <p:bldP spid="41" grpId="0" animBg="1"/>
      <p:bldP spid="2" grpId="0" animBg="1"/>
      <p:bldP spid="19" grpId="0"/>
      <p:bldP spid="26" grpId="0" animBg="1"/>
      <p:bldP spid="20" grpId="0"/>
      <p:bldP spid="32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2552700"/>
            <a:ext cx="7920880" cy="1752600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en-US" altLang="ja-JP" sz="44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What would you say </a:t>
            </a:r>
            <a:br>
              <a:rPr lang="en-US" altLang="ja-JP" b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endParaRPr lang="en-US" altLang="ja-JP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en-US" altLang="ja-JP" sz="44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in these situations?</a:t>
            </a:r>
            <a:endParaRPr kumimoji="1" lang="ja-JP" altLang="en-US" sz="4400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F9DBC-157C-1DDC-CC05-5A08C7F69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5B6F1B5-E65A-50AC-4AD1-269BD0E94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4071088" cy="407108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46A5ACA-CED4-EFC4-55BD-620A740A9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63" y="3645024"/>
            <a:ext cx="4764021" cy="35730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D005BF9-D8D6-158B-DEC5-C036F9AF61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72008"/>
            <a:ext cx="4760055" cy="357301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B7E18C3-2F65-ECC1-9D70-2293F877E5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2696"/>
            <a:ext cx="1197102" cy="1197102"/>
          </a:xfrm>
          <a:prstGeom prst="rect">
            <a:avLst/>
          </a:prstGeom>
        </p:spPr>
      </p:pic>
      <p:sp>
        <p:nvSpPr>
          <p:cNvPr id="2" name="角丸四角形吹き出し 7">
            <a:extLst>
              <a:ext uri="{FF2B5EF4-FFF2-40B4-BE49-F238E27FC236}">
                <a16:creationId xmlns:a16="http://schemas.microsoft.com/office/drawing/2014/main" id="{DC327E83-99B6-D928-51C7-8413DF9EA275}"/>
              </a:ext>
            </a:extLst>
          </p:cNvPr>
          <p:cNvSpPr/>
          <p:nvPr/>
        </p:nvSpPr>
        <p:spPr>
          <a:xfrm>
            <a:off x="2051720" y="209554"/>
            <a:ext cx="6951408" cy="1656184"/>
          </a:xfrm>
          <a:prstGeom prst="wedgeRoundRectCallout">
            <a:avLst>
              <a:gd name="adj1" fmla="val -55581"/>
              <a:gd name="adj2" fmla="val 2508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35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雲形吹き出し 9"/>
          <p:cNvSpPr/>
          <p:nvPr/>
        </p:nvSpPr>
        <p:spPr>
          <a:xfrm>
            <a:off x="2843808" y="-33114"/>
            <a:ext cx="4032448" cy="3933056"/>
          </a:xfrm>
          <a:prstGeom prst="cloudCallout">
            <a:avLst>
              <a:gd name="adj1" fmla="val 53472"/>
              <a:gd name="adj2" fmla="val 20160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0" y="4005064"/>
            <a:ext cx="5724128" cy="1656184"/>
          </a:xfrm>
          <a:prstGeom prst="wedgeRoundRectCallout">
            <a:avLst>
              <a:gd name="adj1" fmla="val 63913"/>
              <a:gd name="adj2" fmla="val -7659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2088232" cy="318020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08" y="2510302"/>
            <a:ext cx="3528392" cy="4336238"/>
          </a:xfrm>
          <a:prstGeom prst="rect">
            <a:avLst/>
          </a:prstGeom>
        </p:spPr>
      </p:pic>
      <p:sp>
        <p:nvSpPr>
          <p:cNvPr id="12" name="WordArt 19"/>
          <p:cNvSpPr>
            <a:spLocks noChangeArrowheads="1" noChangeShapeType="1" noTextEdit="1"/>
          </p:cNvSpPr>
          <p:nvPr/>
        </p:nvSpPr>
        <p:spPr bwMode="auto">
          <a:xfrm>
            <a:off x="3491880" y="908720"/>
            <a:ext cx="3024336" cy="2664296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ja-JP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71000"/>
                  </a:srgbClr>
                </a:solidFill>
                <a:latin typeface="Centuy school"/>
                <a:ea typeface="HG創英角ﾎﾟｯﾌﾟ体"/>
              </a:rPr>
              <a:t>×</a:t>
            </a:r>
            <a:endParaRPr lang="ja-JP" alt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>
                  <a:alpha val="71000"/>
                </a:srgbClr>
              </a:solidFill>
              <a:latin typeface="Centuy school"/>
              <a:ea typeface="HG創英角ﾎﾟｯﾌﾟ体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9512" y="6093296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But I must concentrate.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9512" y="5580529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want to use LINE.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1288" y="4437112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943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2" grpId="0"/>
      <p:bldP spid="16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1" y="404664"/>
            <a:ext cx="4818275" cy="3888432"/>
          </a:xfrm>
          <a:prstGeom prst="rect">
            <a:avLst/>
          </a:prstGeom>
        </p:spPr>
      </p:pic>
      <p:sp>
        <p:nvSpPr>
          <p:cNvPr id="9" name="WordArt 19"/>
          <p:cNvSpPr>
            <a:spLocks noChangeArrowheads="1" noChangeShapeType="1" noTextEdit="1"/>
          </p:cNvSpPr>
          <p:nvPr/>
        </p:nvSpPr>
        <p:spPr bwMode="auto">
          <a:xfrm>
            <a:off x="611560" y="1484784"/>
            <a:ext cx="2483768" cy="2294984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ja-JP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71000"/>
                  </a:srgbClr>
                </a:solidFill>
                <a:latin typeface="Centuy school"/>
                <a:ea typeface="HG創英角ﾎﾟｯﾌﾟ体"/>
              </a:rPr>
              <a:t>×</a:t>
            </a:r>
            <a:endParaRPr lang="ja-JP" alt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>
                  <a:alpha val="71000"/>
                </a:srgbClr>
              </a:solidFill>
              <a:latin typeface="Centuy school"/>
              <a:ea typeface="HG創英角ﾎﾟｯﾌﾟ体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2123728" y="509930"/>
            <a:ext cx="1664568" cy="864096"/>
          </a:xfrm>
          <a:prstGeom prst="wedgeRoundRectCallout">
            <a:avLst>
              <a:gd name="adj1" fmla="val -36542"/>
              <a:gd name="adj2" fmla="val 70955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483768" y="680678"/>
            <a:ext cx="7200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lie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6235019-905A-EC76-5EE4-9DDEE810D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11516"/>
            <a:ext cx="2280655" cy="3146484"/>
          </a:xfrm>
          <a:prstGeom prst="rect">
            <a:avLst/>
          </a:prstGeom>
        </p:spPr>
      </p:pic>
      <p:sp>
        <p:nvSpPr>
          <p:cNvPr id="5" name="角丸四角形吹き出し 7">
            <a:extLst>
              <a:ext uri="{FF2B5EF4-FFF2-40B4-BE49-F238E27FC236}">
                <a16:creationId xmlns:a16="http://schemas.microsoft.com/office/drawing/2014/main" id="{73AFA460-440A-E5F0-69B1-060525954D9F}"/>
              </a:ext>
            </a:extLst>
          </p:cNvPr>
          <p:cNvSpPr/>
          <p:nvPr/>
        </p:nvSpPr>
        <p:spPr>
          <a:xfrm>
            <a:off x="287523" y="5310655"/>
            <a:ext cx="6660741" cy="1341420"/>
          </a:xfrm>
          <a:prstGeom prst="wedgeRoundRectCallout">
            <a:avLst>
              <a:gd name="adj1" fmla="val 59700"/>
              <a:gd name="adj2" fmla="val -75929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37C55F8-D6EF-8CE8-287E-A0D04508EF81}"/>
              </a:ext>
            </a:extLst>
          </p:cNvPr>
          <p:cNvSpPr/>
          <p:nvPr/>
        </p:nvSpPr>
        <p:spPr>
          <a:xfrm>
            <a:off x="467544" y="5547686"/>
            <a:ext cx="62646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( must )( not ) ( lie ) </a:t>
            </a:r>
          </a:p>
          <a:p>
            <a:pPr algn="r"/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to your friends.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85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吹き出し 7"/>
          <p:cNvSpPr/>
          <p:nvPr/>
        </p:nvSpPr>
        <p:spPr>
          <a:xfrm>
            <a:off x="899592" y="4725144"/>
            <a:ext cx="7092280" cy="1368152"/>
          </a:xfrm>
          <a:prstGeom prst="wedgeRoundRectCallout">
            <a:avLst>
              <a:gd name="adj1" fmla="val 22755"/>
              <a:gd name="adj2" fmla="val -75726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5078338" cy="406267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33620"/>
            <a:ext cx="2160240" cy="264345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412776"/>
            <a:ext cx="2708920" cy="270892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043608" y="5157192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058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吹き出し 13"/>
          <p:cNvSpPr/>
          <p:nvPr/>
        </p:nvSpPr>
        <p:spPr>
          <a:xfrm>
            <a:off x="107504" y="4797152"/>
            <a:ext cx="9036496" cy="1224136"/>
          </a:xfrm>
          <a:prstGeom prst="wedgeRoundRectCallout">
            <a:avLst>
              <a:gd name="adj1" fmla="val -24052"/>
              <a:gd name="adj2" fmla="val -122896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55576" y="4872062"/>
            <a:ext cx="83884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雲形吹き出し 18"/>
          <p:cNvSpPr/>
          <p:nvPr/>
        </p:nvSpPr>
        <p:spPr>
          <a:xfrm>
            <a:off x="4355976" y="188640"/>
            <a:ext cx="4608512" cy="3816424"/>
          </a:xfrm>
          <a:prstGeom prst="cloudCallout">
            <a:avLst>
              <a:gd name="adj1" fmla="val -63664"/>
              <a:gd name="adj2" fmla="val -9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3573016" cy="3573016"/>
          </a:xfrm>
          <a:prstGeom prst="rect">
            <a:avLst/>
          </a:prstGeom>
        </p:spPr>
      </p:pic>
      <p:sp>
        <p:nvSpPr>
          <p:cNvPr id="24" name="WordArt 19"/>
          <p:cNvSpPr>
            <a:spLocks noChangeArrowheads="1" noChangeShapeType="1" noTextEdit="1"/>
          </p:cNvSpPr>
          <p:nvPr/>
        </p:nvSpPr>
        <p:spPr bwMode="auto">
          <a:xfrm>
            <a:off x="4646077" y="332656"/>
            <a:ext cx="4464496" cy="324036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ja-JP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>
                    <a:alpha val="56000"/>
                  </a:srgbClr>
                </a:solidFill>
                <a:latin typeface="Centuy school"/>
                <a:ea typeface="HG創英角ﾎﾟｯﾌﾟ体"/>
              </a:rPr>
              <a:t>×</a:t>
            </a:r>
            <a:endParaRPr lang="ja-JP" alt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>
                  <a:alpha val="56000"/>
                </a:srgbClr>
              </a:solidFill>
              <a:latin typeface="Centuy school"/>
              <a:ea typeface="HG創英角ﾎﾟｯﾌﾟ体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291062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9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9" grpId="0" animBg="1"/>
      <p:bldP spid="2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487</Words>
  <Application>Microsoft Office PowerPoint</Application>
  <PresentationFormat>画面に合わせる (4:3)</PresentationFormat>
  <Paragraphs>109</Paragraphs>
  <Slides>23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8" baseType="lpstr">
      <vt:lpstr>Centuy school</vt:lpstr>
      <vt:lpstr>Arial</vt:lpstr>
      <vt:lpstr>Calibri</vt:lpstr>
      <vt:lpstr>Century Schoolbook</vt:lpstr>
      <vt:lpstr>Office テーマ</vt:lpstr>
      <vt:lpstr>絶対だよ！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絶対だよ！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絶対だよ！</dc:title>
  <dc:creator>KASUGA_Hideki</dc:creator>
  <cp:lastModifiedBy>秀紀 春日</cp:lastModifiedBy>
  <cp:revision>39</cp:revision>
  <dcterms:created xsi:type="dcterms:W3CDTF">2013-06-22T07:28:20Z</dcterms:created>
  <dcterms:modified xsi:type="dcterms:W3CDTF">2025-10-02T17:49:31Z</dcterms:modified>
</cp:coreProperties>
</file>