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14" r:id="rId3"/>
    <p:sldId id="288" r:id="rId4"/>
    <p:sldId id="302" r:id="rId5"/>
    <p:sldId id="301" r:id="rId6"/>
    <p:sldId id="286" r:id="rId7"/>
    <p:sldId id="312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280" r:id="rId16"/>
    <p:sldId id="287" r:id="rId17"/>
    <p:sldId id="281" r:id="rId18"/>
    <p:sldId id="283" r:id="rId19"/>
    <p:sldId id="277" r:id="rId20"/>
    <p:sldId id="282" r:id="rId21"/>
    <p:sldId id="313" r:id="rId22"/>
    <p:sldId id="315" r:id="rId23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18" autoAdjust="0"/>
  </p:normalViewPr>
  <p:slideViewPr>
    <p:cSldViewPr>
      <p:cViewPr varScale="1">
        <p:scale>
          <a:sx n="81" d="100"/>
          <a:sy n="81" d="100"/>
        </p:scale>
        <p:origin x="24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3B7AA-3940-49AD-910F-94A49BD95B31}" type="datetimeFigureOut">
              <a:rPr kumimoji="1" lang="ja-JP" altLang="en-US" smtClean="0"/>
              <a:pPr/>
              <a:t>2025/8/17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80439-7E38-4E37-82C5-B7F99CBE07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4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客観的に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80439-7E38-4E37-82C5-B7F99CBE07C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42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25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261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773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客観的に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80439-7E38-4E37-82C5-B7F99CBE07C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159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客観的に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80439-7E38-4E37-82C5-B7F99CBE07C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88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B04EF-41ED-4ABA-BAC7-0260BEBCD167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980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2D46D-8279-1A3C-94A4-FAE1B4485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606E74F-55D9-6DD7-AC71-F0019220F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815B1AF-907A-DB5A-A0F3-9B083595E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客観的に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D25601-1214-4E50-9E2F-9CBF7699CA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80439-7E38-4E37-82C5-B7F99CBE07CD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34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2025/8/17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2025/8/17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2025/8/17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2025/8/17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2025/8/17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2025/8/17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2025/8/17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2025/8/17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2025/8/17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2025/8/17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1DFA-BAFC-4C9C-AE7F-29D78C059189}" type="datetimeFigureOut">
              <a:rPr kumimoji="1" lang="ja-JP" altLang="en-US" smtClean="0"/>
              <a:pPr/>
              <a:t>2025/8/17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1DFA-BAFC-4C9C-AE7F-29D78C059189}" type="datetimeFigureOut">
              <a:rPr kumimoji="1" lang="ja-JP" altLang="en-US" smtClean="0"/>
              <a:pPr/>
              <a:t>2025/8/17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71B33-0D02-4875-B9D4-95D4A8197B1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～しなければならないことがある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/>
          <a:lstStyle/>
          <a:p>
            <a:r>
              <a:rPr lang="en-US" altLang="ja-JP" dirty="0"/>
              <a:t>have to </a:t>
            </a:r>
            <a:r>
              <a:rPr lang="ja-JP" altLang="en-US" dirty="0"/>
              <a:t>～</a:t>
            </a:r>
            <a:r>
              <a:rPr kumimoji="1" lang="ja-JP" altLang="en-US" dirty="0"/>
              <a:t>「</a:t>
            </a:r>
            <a:r>
              <a:rPr kumimoji="1" lang="ja-JP" altLang="en-US" dirty="0" err="1"/>
              <a:t>～しなければ</a:t>
            </a:r>
            <a:r>
              <a:rPr kumimoji="1" lang="ja-JP" altLang="en-US" dirty="0"/>
              <a:t>ならない」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形吹き出し 4"/>
          <p:cNvSpPr/>
          <p:nvPr/>
        </p:nvSpPr>
        <p:spPr>
          <a:xfrm>
            <a:off x="1619672" y="116632"/>
            <a:ext cx="4608512" cy="2736304"/>
          </a:xfrm>
          <a:prstGeom prst="cloudCallout">
            <a:avLst>
              <a:gd name="adj1" fmla="val -37209"/>
              <a:gd name="adj2" fmla="val 457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2051720" y="3933056"/>
            <a:ext cx="7092280" cy="1224136"/>
          </a:xfrm>
          <a:prstGeom prst="wedgeRoundRectCallout">
            <a:avLst>
              <a:gd name="adj1" fmla="val -54095"/>
              <a:gd name="adj2" fmla="val -2751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2064949" cy="201622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2168732" cy="306896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195736" y="4221088"/>
            <a:ext cx="6840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She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8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76872"/>
            <a:ext cx="2269205" cy="2681536"/>
          </a:xfrm>
          <a:prstGeom prst="rect">
            <a:avLst/>
          </a:prstGeom>
        </p:spPr>
      </p:pic>
      <p:sp>
        <p:nvSpPr>
          <p:cNvPr id="5" name="雲形吹き出し 4"/>
          <p:cNvSpPr/>
          <p:nvPr/>
        </p:nvSpPr>
        <p:spPr>
          <a:xfrm>
            <a:off x="1619672" y="116632"/>
            <a:ext cx="5256584" cy="3240360"/>
          </a:xfrm>
          <a:prstGeom prst="cloudCallout">
            <a:avLst>
              <a:gd name="adj1" fmla="val 60398"/>
              <a:gd name="adj2" fmla="val 215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0" y="5085184"/>
            <a:ext cx="9144000" cy="1224136"/>
          </a:xfrm>
          <a:prstGeom prst="wedgeRoundRectCallout">
            <a:avLst>
              <a:gd name="adj1" fmla="val 34523"/>
              <a:gd name="adj2" fmla="val -96400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36512" y="5445224"/>
            <a:ext cx="99371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 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92696"/>
            <a:ext cx="1422281" cy="170379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08720"/>
            <a:ext cx="2016224" cy="1512168"/>
          </a:xfrm>
          <a:prstGeom prst="rect">
            <a:avLst/>
          </a:prstGeom>
        </p:spPr>
      </p:pic>
      <p:sp>
        <p:nvSpPr>
          <p:cNvPr id="18" name="WordArt 19"/>
          <p:cNvSpPr>
            <a:spLocks noChangeArrowheads="1" noChangeShapeType="1" noTextEdit="1"/>
          </p:cNvSpPr>
          <p:nvPr/>
        </p:nvSpPr>
        <p:spPr bwMode="auto">
          <a:xfrm>
            <a:off x="2483768" y="764704"/>
            <a:ext cx="1872208" cy="18002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ja-JP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71000"/>
                  </a:srgbClr>
                </a:solidFill>
                <a:latin typeface="Centuy school"/>
                <a:ea typeface="HG創英角ﾎﾟｯﾌﾟ体"/>
              </a:rPr>
              <a:t>×</a:t>
            </a:r>
            <a:endParaRPr lang="ja-JP" alt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>
                  <a:alpha val="71000"/>
                </a:srgbClr>
              </a:solidFill>
              <a:latin typeface="Centuy school"/>
              <a:ea typeface="HG創英角ﾎﾟｯﾌﾟ体"/>
            </a:endParaRPr>
          </a:p>
        </p:txBody>
      </p:sp>
    </p:spTree>
    <p:extLst>
      <p:ext uri="{BB962C8B-B14F-4D97-AF65-F5344CB8AC3E}">
        <p14:creationId xmlns:p14="http://schemas.microsoft.com/office/powerpoint/2010/main" val="2861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形吹き出し 4"/>
          <p:cNvSpPr/>
          <p:nvPr/>
        </p:nvSpPr>
        <p:spPr>
          <a:xfrm>
            <a:off x="-180528" y="3305"/>
            <a:ext cx="9073008" cy="2849632"/>
          </a:xfrm>
          <a:prstGeom prst="cloudCallout">
            <a:avLst>
              <a:gd name="adj1" fmla="val -24779"/>
              <a:gd name="adj2" fmla="val 688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 descr="C:\Users\KASUGA_Hideki\AppData\Local\Microsoft\Windows\Temporary Internet Files\Content.IE5\FIYP3YD5\MC9004463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3374"/>
            <a:ext cx="1619672" cy="1622213"/>
          </a:xfrm>
          <a:prstGeom prst="rect">
            <a:avLst/>
          </a:prstGeom>
          <a:noFill/>
        </p:spPr>
      </p:pic>
      <p:sp>
        <p:nvSpPr>
          <p:cNvPr id="3" name="角丸四角形吹き出し 2"/>
          <p:cNvSpPr/>
          <p:nvPr/>
        </p:nvSpPr>
        <p:spPr>
          <a:xfrm>
            <a:off x="2843808" y="692696"/>
            <a:ext cx="4896544" cy="1224136"/>
          </a:xfrm>
          <a:prstGeom prst="wedgeRoundRectCallout">
            <a:avLst>
              <a:gd name="adj1" fmla="val -53952"/>
              <a:gd name="adj2" fmla="val 7346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059832" y="1052736"/>
            <a:ext cx="2628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Homework!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251520" y="5085184"/>
            <a:ext cx="8892480" cy="1224136"/>
          </a:xfrm>
          <a:prstGeom prst="wedgeRoundRectCallout">
            <a:avLst>
              <a:gd name="adj1" fmla="val -31142"/>
              <a:gd name="adj2" fmla="val -5988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39552" y="5373216"/>
            <a:ext cx="87129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4" y="3068960"/>
            <a:ext cx="1600122" cy="191683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1764233" cy="176423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1529974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2" y="-99392"/>
            <a:ext cx="4032448" cy="2690399"/>
          </a:xfrm>
          <a:prstGeom prst="rect">
            <a:avLst/>
          </a:prstGeom>
        </p:spPr>
      </p:pic>
      <p:sp>
        <p:nvSpPr>
          <p:cNvPr id="9" name="角丸四角形吹き出し 8"/>
          <p:cNvSpPr/>
          <p:nvPr/>
        </p:nvSpPr>
        <p:spPr>
          <a:xfrm>
            <a:off x="755576" y="2924944"/>
            <a:ext cx="6768752" cy="1224136"/>
          </a:xfrm>
          <a:prstGeom prst="wedgeRoundRectCallout">
            <a:avLst>
              <a:gd name="adj1" fmla="val -35339"/>
              <a:gd name="adj2" fmla="val -110510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259632" y="3212976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88" y="4418154"/>
            <a:ext cx="3656912" cy="243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458200" cy="1082551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～しなければならない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/>
          <a:lstStyle/>
          <a:p>
            <a:r>
              <a:rPr lang="en-US" altLang="ja-JP" dirty="0"/>
              <a:t>How do you say in these situations?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2448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644008" y="3068960"/>
            <a:ext cx="2808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see a doctor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79512" y="4437112"/>
            <a:ext cx="8208912" cy="1224136"/>
          </a:xfrm>
          <a:prstGeom prst="wedgeRoundRectCallout">
            <a:avLst>
              <a:gd name="adj1" fmla="val -34578"/>
              <a:gd name="adj2" fmla="val -7814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23528" y="4797152"/>
            <a:ext cx="79208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(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have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see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a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doctor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99592" y="4797152"/>
            <a:ext cx="1287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have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483768" y="4797152"/>
            <a:ext cx="1287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491880" y="4797152"/>
            <a:ext cx="1287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see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644008" y="4797152"/>
            <a:ext cx="7116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a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436096" y="4797152"/>
            <a:ext cx="21518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doctor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2055636" cy="321297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680"/>
            <a:ext cx="2106635" cy="18174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08720"/>
            <a:ext cx="1512168" cy="1815660"/>
          </a:xfrm>
          <a:prstGeom prst="rect">
            <a:avLst/>
          </a:prstGeom>
        </p:spPr>
      </p:pic>
      <p:sp>
        <p:nvSpPr>
          <p:cNvPr id="19" name="雲形吹き出し 18"/>
          <p:cNvSpPr/>
          <p:nvPr/>
        </p:nvSpPr>
        <p:spPr>
          <a:xfrm>
            <a:off x="3275856" y="188640"/>
            <a:ext cx="4608512" cy="2736304"/>
          </a:xfrm>
          <a:prstGeom prst="cloudCallout">
            <a:avLst>
              <a:gd name="adj1" fmla="val -63664"/>
              <a:gd name="adj2" fmla="val -9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2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/>
      <p:bldP spid="17" grpId="0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716016" y="3429000"/>
            <a:ext cx="2808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g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o to bed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79512" y="4437112"/>
            <a:ext cx="8208912" cy="1224136"/>
          </a:xfrm>
          <a:prstGeom prst="wedgeRoundRectCallout">
            <a:avLst>
              <a:gd name="adj1" fmla="val -34578"/>
              <a:gd name="adj2" fmla="val -7814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23528" y="4797152"/>
            <a:ext cx="79208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(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have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see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bed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547664" y="4797152"/>
            <a:ext cx="1287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have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059832" y="4797152"/>
            <a:ext cx="1287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139952" y="4797152"/>
            <a:ext cx="1287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go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2" y="1556792"/>
            <a:ext cx="2215385" cy="240609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1194903" cy="122413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3096344" cy="244711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990711" cy="1878374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5300464" y="4797152"/>
            <a:ext cx="1287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to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300192" y="4797152"/>
            <a:ext cx="1287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bed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958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形吹き出し 4"/>
          <p:cNvSpPr/>
          <p:nvPr/>
        </p:nvSpPr>
        <p:spPr>
          <a:xfrm>
            <a:off x="1619672" y="116632"/>
            <a:ext cx="4608512" cy="2736304"/>
          </a:xfrm>
          <a:prstGeom prst="cloudCallout">
            <a:avLst>
              <a:gd name="adj1" fmla="val -37209"/>
              <a:gd name="adj2" fmla="val 457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724128" y="2924944"/>
            <a:ext cx="2808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s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tudy hard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051720" y="3933056"/>
            <a:ext cx="7092280" cy="1224136"/>
          </a:xfrm>
          <a:prstGeom prst="wedgeRoundRectCallout">
            <a:avLst>
              <a:gd name="adj1" fmla="val -54095"/>
              <a:gd name="adj2" fmla="val -2751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2064949" cy="201622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2168732" cy="306896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195736" y="4221088"/>
            <a:ext cx="6840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She  (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has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study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hard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491880" y="4221088"/>
            <a:ext cx="1287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has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724400" y="4221088"/>
            <a:ext cx="1287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732512" y="4212377"/>
            <a:ext cx="15037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study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460704" y="4221088"/>
            <a:ext cx="15037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hard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20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76872"/>
            <a:ext cx="2269205" cy="2681536"/>
          </a:xfrm>
          <a:prstGeom prst="rect">
            <a:avLst/>
          </a:prstGeom>
        </p:spPr>
      </p:pic>
      <p:sp>
        <p:nvSpPr>
          <p:cNvPr id="5" name="雲形吹き出し 4"/>
          <p:cNvSpPr/>
          <p:nvPr/>
        </p:nvSpPr>
        <p:spPr>
          <a:xfrm>
            <a:off x="1619672" y="116632"/>
            <a:ext cx="5256584" cy="3240360"/>
          </a:xfrm>
          <a:prstGeom prst="cloudCallout">
            <a:avLst>
              <a:gd name="adj1" fmla="val 60398"/>
              <a:gd name="adj2" fmla="val 215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555776" y="3429000"/>
            <a:ext cx="410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walk to school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0" y="5085184"/>
            <a:ext cx="9144000" cy="1224136"/>
          </a:xfrm>
          <a:prstGeom prst="wedgeRoundRectCallout">
            <a:avLst>
              <a:gd name="adj1" fmla="val 34523"/>
              <a:gd name="adj2" fmla="val -96400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36512" y="5445224"/>
            <a:ext cx="99371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 (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have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walk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school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 today.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043608" y="5445224"/>
            <a:ext cx="1287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has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483768" y="5445224"/>
            <a:ext cx="1287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419872" y="5445224"/>
            <a:ext cx="1287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walk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92696"/>
            <a:ext cx="1422281" cy="170379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08720"/>
            <a:ext cx="2016224" cy="1512168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5012432" y="5445224"/>
            <a:ext cx="1287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to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012160" y="5445224"/>
            <a:ext cx="1647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school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WordArt 19"/>
          <p:cNvSpPr>
            <a:spLocks noChangeArrowheads="1" noChangeShapeType="1" noTextEdit="1"/>
          </p:cNvSpPr>
          <p:nvPr/>
        </p:nvSpPr>
        <p:spPr bwMode="auto">
          <a:xfrm>
            <a:off x="2483768" y="764704"/>
            <a:ext cx="1872208" cy="18002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ja-JP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71000"/>
                  </a:srgbClr>
                </a:solidFill>
                <a:latin typeface="Centuy school"/>
                <a:ea typeface="HG創英角ﾎﾟｯﾌﾟ体"/>
              </a:rPr>
              <a:t>×</a:t>
            </a:r>
            <a:endParaRPr lang="ja-JP" alt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>
                  <a:alpha val="71000"/>
                </a:srgbClr>
              </a:solidFill>
              <a:latin typeface="Centuy school"/>
              <a:ea typeface="HG創英角ﾎﾟｯﾌﾟ体"/>
            </a:endParaRPr>
          </a:p>
        </p:txBody>
      </p:sp>
    </p:spTree>
    <p:extLst>
      <p:ext uri="{BB962C8B-B14F-4D97-AF65-F5344CB8AC3E}">
        <p14:creationId xmlns:p14="http://schemas.microsoft.com/office/powerpoint/2010/main" val="415572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0" grpId="0"/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形吹き出し 4"/>
          <p:cNvSpPr/>
          <p:nvPr/>
        </p:nvSpPr>
        <p:spPr>
          <a:xfrm>
            <a:off x="-180528" y="3305"/>
            <a:ext cx="9073008" cy="2849632"/>
          </a:xfrm>
          <a:prstGeom prst="cloudCallout">
            <a:avLst>
              <a:gd name="adj1" fmla="val -24779"/>
              <a:gd name="adj2" fmla="val 688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 descr="C:\Users\KASUGA_Hideki\AppData\Local\Microsoft\Windows\Temporary Internet Files\Content.IE5\FIYP3YD5\MC9004463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3374"/>
            <a:ext cx="1619672" cy="1622213"/>
          </a:xfrm>
          <a:prstGeom prst="rect">
            <a:avLst/>
          </a:prstGeom>
          <a:noFill/>
        </p:spPr>
      </p:pic>
      <p:sp>
        <p:nvSpPr>
          <p:cNvPr id="3" name="角丸四角形吹き出し 2"/>
          <p:cNvSpPr/>
          <p:nvPr/>
        </p:nvSpPr>
        <p:spPr>
          <a:xfrm>
            <a:off x="2843808" y="692696"/>
            <a:ext cx="4896544" cy="1224136"/>
          </a:xfrm>
          <a:prstGeom prst="wedgeRoundRectCallout">
            <a:avLst>
              <a:gd name="adj1" fmla="val -53952"/>
              <a:gd name="adj2" fmla="val 7346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059832" y="1052736"/>
            <a:ext cx="2628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Homework!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251520" y="5085184"/>
            <a:ext cx="8892480" cy="1224136"/>
          </a:xfrm>
          <a:prstGeom prst="wedgeRoundRectCallout">
            <a:avLst>
              <a:gd name="adj1" fmla="val -31142"/>
              <a:gd name="adj2" fmla="val -5988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39552" y="5373216"/>
            <a:ext cx="87129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We (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have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my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homework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56048" y="5373216"/>
            <a:ext cx="1287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have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059832" y="5373216"/>
            <a:ext cx="1287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347864" y="3284984"/>
            <a:ext cx="53202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do our homework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4" y="3068960"/>
            <a:ext cx="1600122" cy="1916832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067944" y="5373216"/>
            <a:ext cx="15037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148064" y="5373216"/>
            <a:ext cx="15037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our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1764233" cy="1764233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363816" y="5373216"/>
            <a:ext cx="27446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homework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1529974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2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  <p:bldP spid="6" grpId="0" animBg="1"/>
      <p:bldP spid="7" grpId="0"/>
      <p:bldP spid="8" grpId="0"/>
      <p:bldP spid="9" grpId="0"/>
      <p:bldP spid="10" grpId="0"/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形吹き出し 4"/>
          <p:cNvSpPr/>
          <p:nvPr/>
        </p:nvSpPr>
        <p:spPr>
          <a:xfrm>
            <a:off x="251520" y="-46826"/>
            <a:ext cx="8721813" cy="3951347"/>
          </a:xfrm>
          <a:prstGeom prst="cloudCallout">
            <a:avLst>
              <a:gd name="adj1" fmla="val -34771"/>
              <a:gd name="adj2" fmla="val 454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 descr="C:\Users\KASUGA_Hideki\AppData\Local\Microsoft\Windows\Temporary Internet Files\Content.IE5\FIYP3YD5\MC9004463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8168" y="1978977"/>
            <a:ext cx="1619672" cy="1622213"/>
          </a:xfrm>
          <a:prstGeom prst="rect">
            <a:avLst/>
          </a:prstGeom>
          <a:noFill/>
        </p:spPr>
      </p:pic>
      <p:sp>
        <p:nvSpPr>
          <p:cNvPr id="3" name="角丸四角形吹き出し 2"/>
          <p:cNvSpPr/>
          <p:nvPr/>
        </p:nvSpPr>
        <p:spPr>
          <a:xfrm>
            <a:off x="1596858" y="552076"/>
            <a:ext cx="3401214" cy="1245731"/>
          </a:xfrm>
          <a:prstGeom prst="wedgeRoundRectCallout">
            <a:avLst>
              <a:gd name="adj1" fmla="val 32696"/>
              <a:gd name="adj2" fmla="val 77079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691680" y="828935"/>
            <a:ext cx="6840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Homework!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2204581" y="4901768"/>
            <a:ext cx="6768752" cy="1224136"/>
          </a:xfrm>
          <a:prstGeom prst="wedgeRoundRectCallout">
            <a:avLst>
              <a:gd name="adj1" fmla="val -44820"/>
              <a:gd name="adj2" fmla="val -8229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339752" y="5273824"/>
            <a:ext cx="87129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We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have 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do our homework.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4" y="3068960"/>
            <a:ext cx="1600122" cy="191683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65" y="1413710"/>
            <a:ext cx="1764233" cy="176423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1529974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2" y="-99392"/>
            <a:ext cx="4032448" cy="269039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211960" y="1628800"/>
            <a:ext cx="2808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leave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755576" y="2924944"/>
            <a:ext cx="6768752" cy="1224136"/>
          </a:xfrm>
          <a:prstGeom prst="wedgeRoundRectCallout">
            <a:avLst>
              <a:gd name="adj1" fmla="val -35339"/>
              <a:gd name="adj2" fmla="val -110510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259632" y="3212976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(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 have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leave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835696" y="3212976"/>
            <a:ext cx="1287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have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419872" y="3212976"/>
            <a:ext cx="1287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to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355976" y="3212976"/>
            <a:ext cx="13681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leave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88" y="4418154"/>
            <a:ext cx="3656912" cy="243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5496" y="3429000"/>
            <a:ext cx="9042136" cy="3456384"/>
          </a:xfrm>
          <a:prstGeom prst="roundRect">
            <a:avLst>
              <a:gd name="adj" fmla="val 6194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672408" y="4690884"/>
            <a:ext cx="720080" cy="432048"/>
          </a:xfrm>
          <a:prstGeom prst="rect">
            <a:avLst/>
          </a:prstGeom>
          <a:solidFill>
            <a:srgbClr val="FF339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22" name="正方形/長方形 21"/>
          <p:cNvSpPr/>
          <p:nvPr/>
        </p:nvSpPr>
        <p:spPr>
          <a:xfrm>
            <a:off x="2627784" y="1772816"/>
            <a:ext cx="720080" cy="648072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13" name="正方形/長方形 12"/>
          <p:cNvSpPr/>
          <p:nvPr/>
        </p:nvSpPr>
        <p:spPr>
          <a:xfrm>
            <a:off x="3851920" y="3789040"/>
            <a:ext cx="1872208" cy="504056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6" name="正方形/長方形 5"/>
          <p:cNvSpPr/>
          <p:nvPr/>
        </p:nvSpPr>
        <p:spPr>
          <a:xfrm>
            <a:off x="49868" y="-15190"/>
            <a:ext cx="67681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have to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～しなければならない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3789040"/>
            <a:ext cx="94685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① 「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have (has) + to +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動詞の原形」で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pPr algn="l"/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 「</a:t>
            </a:r>
            <a:r>
              <a:rPr lang="ja-JP" altLang="en-US" sz="2800" b="1" dirty="0" err="1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～しなければ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ならない」と表現できる。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180528" y="3348281"/>
            <a:ext cx="16561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4651975"/>
            <a:ext cx="94685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②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has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となるときは、主語が３人称単数現在のとき。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59632" y="1772816"/>
            <a:ext cx="864096" cy="648072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9" name="正方形/長方形 8"/>
          <p:cNvSpPr/>
          <p:nvPr/>
        </p:nvSpPr>
        <p:spPr>
          <a:xfrm>
            <a:off x="0" y="5762000"/>
            <a:ext cx="9252520" cy="11233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④「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have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」と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to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」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の組み合わせなので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pPr algn="l"/>
            <a:endParaRPr lang="en-US" altLang="ja-JP" sz="10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pPr algn="l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　→これからすることをもっている→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しなければならない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555776" y="836712"/>
            <a:ext cx="720080" cy="72008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15" name="正方形/長方形 14"/>
          <p:cNvSpPr/>
          <p:nvPr/>
        </p:nvSpPr>
        <p:spPr>
          <a:xfrm>
            <a:off x="611560" y="1772816"/>
            <a:ext cx="648072" cy="648072"/>
          </a:xfrm>
          <a:prstGeom prst="rect">
            <a:avLst/>
          </a:prstGeom>
          <a:solidFill>
            <a:srgbClr val="FF339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16" name="正方形/長方形 15"/>
          <p:cNvSpPr/>
          <p:nvPr/>
        </p:nvSpPr>
        <p:spPr>
          <a:xfrm>
            <a:off x="504056" y="4690884"/>
            <a:ext cx="720080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72816"/>
            <a:ext cx="1152128" cy="1484401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611560" y="836712"/>
            <a:ext cx="5760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have 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go there by train.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45" y="476672"/>
            <a:ext cx="1437855" cy="1440160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539552" y="1772816"/>
            <a:ext cx="60486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has 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go there by train.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95536" y="6122040"/>
            <a:ext cx="207540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1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（もっている）</a:t>
            </a:r>
            <a:endParaRPr lang="en-US" altLang="ja-JP" sz="16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496592" y="6143526"/>
            <a:ext cx="279548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1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（これから～すること）</a:t>
            </a:r>
            <a:endParaRPr lang="en-US" altLang="ja-JP" sz="16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39552" y="2556193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had 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go there by train.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0" y="5210036"/>
            <a:ext cx="94685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③ 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had to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動詞の原形」で過去のことも表現できる。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9242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5EB2A-8234-979F-C1DC-89BE976E4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41870D-28EA-1B1B-19FA-96FD137731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～しなければならないことがある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78C01DCE-B497-AA2D-0705-F896BED4C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/>
          <a:lstStyle/>
          <a:p>
            <a:r>
              <a:rPr lang="en-US" altLang="ja-JP" dirty="0"/>
              <a:t>have to </a:t>
            </a:r>
            <a:r>
              <a:rPr lang="ja-JP" altLang="en-US" dirty="0"/>
              <a:t>～</a:t>
            </a:r>
            <a:r>
              <a:rPr kumimoji="1" lang="ja-JP" altLang="en-US" dirty="0"/>
              <a:t>「</a:t>
            </a:r>
            <a:r>
              <a:rPr kumimoji="1" lang="ja-JP" altLang="en-US" dirty="0" err="1"/>
              <a:t>～しなければ</a:t>
            </a:r>
            <a:r>
              <a:rPr kumimoji="1" lang="ja-JP" altLang="en-US" dirty="0"/>
              <a:t>ならない」</a:t>
            </a:r>
          </a:p>
        </p:txBody>
      </p:sp>
    </p:spTree>
    <p:extLst>
      <p:ext uri="{BB962C8B-B14F-4D97-AF65-F5344CB8AC3E}">
        <p14:creationId xmlns:p14="http://schemas.microsoft.com/office/powerpoint/2010/main" val="203214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吹き出し 19"/>
          <p:cNvSpPr/>
          <p:nvPr/>
        </p:nvSpPr>
        <p:spPr>
          <a:xfrm>
            <a:off x="539552" y="116632"/>
            <a:ext cx="8424936" cy="3096344"/>
          </a:xfrm>
          <a:prstGeom prst="wedgeRoundRectCallout">
            <a:avLst>
              <a:gd name="adj1" fmla="val -32729"/>
              <a:gd name="adj2" fmla="val 90707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1800200" cy="2319376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403648" y="2420888"/>
            <a:ext cx="5760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have 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go there by train.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556792"/>
            <a:ext cx="1725426" cy="1728192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2051720" y="4725144"/>
            <a:ext cx="60486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has 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go there by train.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531440"/>
            <a:ext cx="2492896" cy="2492896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3419872" y="620688"/>
            <a:ext cx="5760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I broke my car yesterday.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113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/>
      <p:bldP spid="21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6000" dirty="0">
                <a:latin typeface="Century Schoolbook" panose="02040604050505020304" pitchFamily="18" charset="0"/>
              </a:rPr>
              <a:t>Next day</a:t>
            </a:r>
            <a:endParaRPr kumimoji="1" lang="ja-JP" altLang="en-US" sz="6000" dirty="0">
              <a:latin typeface="Century Schoolbook" panose="020406040505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87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吹き出し 19"/>
          <p:cNvSpPr/>
          <p:nvPr/>
        </p:nvSpPr>
        <p:spPr>
          <a:xfrm>
            <a:off x="539552" y="101512"/>
            <a:ext cx="8424936" cy="3096344"/>
          </a:xfrm>
          <a:prstGeom prst="wedgeRoundRectCallout">
            <a:avLst>
              <a:gd name="adj1" fmla="val -32729"/>
              <a:gd name="adj2" fmla="val 90707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" y="3629904"/>
            <a:ext cx="1709891" cy="2319376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899592" y="317536"/>
            <a:ext cx="60486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had 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go there by train </a:t>
            </a:r>
          </a:p>
          <a:p>
            <a:pPr algn="r"/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yesterday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-42504"/>
            <a:ext cx="1725426" cy="1728192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575048" y="6021288"/>
            <a:ext cx="85689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had 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go there by train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yesterday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25648"/>
            <a:ext cx="1944216" cy="194110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483768" y="1976622"/>
            <a:ext cx="60486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can go there by car today.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532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/>
      <p:bldP spid="2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5496" y="3429000"/>
            <a:ext cx="9042136" cy="3456384"/>
          </a:xfrm>
          <a:prstGeom prst="roundRect">
            <a:avLst>
              <a:gd name="adj" fmla="val 6194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672408" y="4690884"/>
            <a:ext cx="720080" cy="432048"/>
          </a:xfrm>
          <a:prstGeom prst="rect">
            <a:avLst/>
          </a:prstGeom>
          <a:solidFill>
            <a:srgbClr val="FF339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22" name="正方形/長方形 21"/>
          <p:cNvSpPr/>
          <p:nvPr/>
        </p:nvSpPr>
        <p:spPr>
          <a:xfrm>
            <a:off x="2627784" y="1772816"/>
            <a:ext cx="720080" cy="648072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13" name="正方形/長方形 12"/>
          <p:cNvSpPr/>
          <p:nvPr/>
        </p:nvSpPr>
        <p:spPr>
          <a:xfrm>
            <a:off x="3851920" y="3789040"/>
            <a:ext cx="1872208" cy="504056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6" name="正方形/長方形 5"/>
          <p:cNvSpPr/>
          <p:nvPr/>
        </p:nvSpPr>
        <p:spPr>
          <a:xfrm>
            <a:off x="49868" y="-15190"/>
            <a:ext cx="67681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have to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～しなければならない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3789040"/>
            <a:ext cx="94685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① 「</a:t>
            </a:r>
            <a:r>
              <a:rPr lang="en-US" altLang="ja-JP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have (has) + to +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動詞の原形」で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pPr algn="l"/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 「</a:t>
            </a:r>
            <a:r>
              <a:rPr lang="ja-JP" altLang="en-US" sz="2800" b="1" dirty="0" err="1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～しなければ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ならない」と表現できる。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180528" y="3348281"/>
            <a:ext cx="16561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4651975"/>
            <a:ext cx="94685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②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has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となるときは、主語が３人称単数現在のとき。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59632" y="1772816"/>
            <a:ext cx="864096" cy="648072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9" name="正方形/長方形 8"/>
          <p:cNvSpPr/>
          <p:nvPr/>
        </p:nvSpPr>
        <p:spPr>
          <a:xfrm>
            <a:off x="0" y="5762000"/>
            <a:ext cx="9252520" cy="11233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④「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have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」と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to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」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の組み合わせなので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pPr algn="l"/>
            <a:endParaRPr lang="en-US" altLang="ja-JP" sz="10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pPr algn="l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　→これからすることをもっている→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しなければならない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555776" y="836712"/>
            <a:ext cx="720080" cy="72008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15" name="正方形/長方形 14"/>
          <p:cNvSpPr/>
          <p:nvPr/>
        </p:nvSpPr>
        <p:spPr>
          <a:xfrm>
            <a:off x="611560" y="1772816"/>
            <a:ext cx="648072" cy="648072"/>
          </a:xfrm>
          <a:prstGeom prst="rect">
            <a:avLst/>
          </a:prstGeom>
          <a:solidFill>
            <a:srgbClr val="FF339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16" name="正方形/長方形 15"/>
          <p:cNvSpPr/>
          <p:nvPr/>
        </p:nvSpPr>
        <p:spPr>
          <a:xfrm>
            <a:off x="504056" y="4690884"/>
            <a:ext cx="720080" cy="43204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72816"/>
            <a:ext cx="1152128" cy="1484401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611560" y="836712"/>
            <a:ext cx="57606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have 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go there by train.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45" y="476672"/>
            <a:ext cx="1437855" cy="1440160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539552" y="1772816"/>
            <a:ext cx="60486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has 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go there by train.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95536" y="6122040"/>
            <a:ext cx="207540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1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（もっている）</a:t>
            </a:r>
            <a:endParaRPr lang="en-US" altLang="ja-JP" sz="16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496592" y="6143526"/>
            <a:ext cx="279548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1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（これから～すること）</a:t>
            </a:r>
            <a:endParaRPr lang="en-US" altLang="ja-JP" sz="16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39552" y="2556193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had to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go there by train.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0" y="5210036"/>
            <a:ext cx="94685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③ 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had to </a:t>
            </a:r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動詞の原形」で過去のことも表現できる。</a:t>
            </a:r>
            <a:endParaRPr lang="en-US" altLang="ja-JP" sz="28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4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2" grpId="0" animBg="1"/>
      <p:bldP spid="13" grpId="0" animBg="1"/>
      <p:bldP spid="4" grpId="0"/>
      <p:bldP spid="5" grpId="0"/>
      <p:bldP spid="7" grpId="0"/>
      <p:bldP spid="8" grpId="0" animBg="1"/>
      <p:bldP spid="9" grpId="0"/>
      <p:bldP spid="14" grpId="0" animBg="1"/>
      <p:bldP spid="15" grpId="0" animBg="1"/>
      <p:bldP spid="16" grpId="0" animBg="1"/>
      <p:bldP spid="18" grpId="0"/>
      <p:bldP spid="21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458200" cy="1082551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～しなければならない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/>
          <a:lstStyle/>
          <a:p>
            <a:r>
              <a:rPr lang="en-US" altLang="ja-JP" dirty="0"/>
              <a:t>How do you say in next situations?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810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吹き出し 8"/>
          <p:cNvSpPr/>
          <p:nvPr/>
        </p:nvSpPr>
        <p:spPr>
          <a:xfrm>
            <a:off x="179512" y="4437112"/>
            <a:ext cx="8208912" cy="1224136"/>
          </a:xfrm>
          <a:prstGeom prst="wedgeRoundRectCallout">
            <a:avLst>
              <a:gd name="adj1" fmla="val -34578"/>
              <a:gd name="adj2" fmla="val -7814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23528" y="4797152"/>
            <a:ext cx="79208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2055636" cy="321297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680"/>
            <a:ext cx="2106635" cy="18174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08720"/>
            <a:ext cx="1512168" cy="1815660"/>
          </a:xfrm>
          <a:prstGeom prst="rect">
            <a:avLst/>
          </a:prstGeom>
        </p:spPr>
      </p:pic>
      <p:sp>
        <p:nvSpPr>
          <p:cNvPr id="19" name="雲形吹き出し 18"/>
          <p:cNvSpPr/>
          <p:nvPr/>
        </p:nvSpPr>
        <p:spPr>
          <a:xfrm>
            <a:off x="3275856" y="188640"/>
            <a:ext cx="4608512" cy="2736304"/>
          </a:xfrm>
          <a:prstGeom prst="cloudCallout">
            <a:avLst>
              <a:gd name="adj1" fmla="val -63664"/>
              <a:gd name="adj2" fmla="val -9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79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吹き出し 8"/>
          <p:cNvSpPr/>
          <p:nvPr/>
        </p:nvSpPr>
        <p:spPr>
          <a:xfrm>
            <a:off x="179512" y="4437112"/>
            <a:ext cx="8208912" cy="1224136"/>
          </a:xfrm>
          <a:prstGeom prst="wedgeRoundRectCallout">
            <a:avLst>
              <a:gd name="adj1" fmla="val -34578"/>
              <a:gd name="adj2" fmla="val -7814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23528" y="4797152"/>
            <a:ext cx="79208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2" y="1556792"/>
            <a:ext cx="2215385" cy="240609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1194903" cy="122413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3096344" cy="244711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990711" cy="18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491</Words>
  <Application>Microsoft Office PowerPoint</Application>
  <PresentationFormat>画面に合わせる (4:3)</PresentationFormat>
  <Paragraphs>109</Paragraphs>
  <Slides>22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Centuy school</vt:lpstr>
      <vt:lpstr>Arial</vt:lpstr>
      <vt:lpstr>Calibri</vt:lpstr>
      <vt:lpstr>Century Schoolbook</vt:lpstr>
      <vt:lpstr>Office テーマ</vt:lpstr>
      <vt:lpstr>～しなければならないことがある</vt:lpstr>
      <vt:lpstr>PowerPoint プレゼンテーション</vt:lpstr>
      <vt:lpstr>PowerPoint プレゼンテーション</vt:lpstr>
      <vt:lpstr>Next day</vt:lpstr>
      <vt:lpstr>PowerPoint プレゼンテーション</vt:lpstr>
      <vt:lpstr>PowerPoint プレゼンテーション</vt:lpstr>
      <vt:lpstr>～しなければならない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～しなければならない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～しなければならないことがある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絶対だよ！</dc:title>
  <dc:creator>KASUGA_Hideki</dc:creator>
  <cp:lastModifiedBy>秀紀 春日</cp:lastModifiedBy>
  <cp:revision>39</cp:revision>
  <dcterms:created xsi:type="dcterms:W3CDTF">2013-06-22T07:28:20Z</dcterms:created>
  <dcterms:modified xsi:type="dcterms:W3CDTF">2025-08-17T13:35:06Z</dcterms:modified>
</cp:coreProperties>
</file>