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314" r:id="rId3"/>
    <p:sldId id="288" r:id="rId4"/>
    <p:sldId id="302" r:id="rId5"/>
    <p:sldId id="301" r:id="rId6"/>
    <p:sldId id="286" r:id="rId7"/>
    <p:sldId id="312" r:id="rId8"/>
    <p:sldId id="305" r:id="rId9"/>
    <p:sldId id="306" r:id="rId10"/>
    <p:sldId id="307" r:id="rId11"/>
    <p:sldId id="310" r:id="rId12"/>
    <p:sldId id="311" r:id="rId13"/>
    <p:sldId id="280" r:id="rId14"/>
    <p:sldId id="287" r:id="rId15"/>
    <p:sldId id="281" r:id="rId16"/>
    <p:sldId id="282" r:id="rId17"/>
    <p:sldId id="316" r:id="rId18"/>
    <p:sldId id="315" r:id="rId19"/>
    <p:sldId id="321" r:id="rId20"/>
    <p:sldId id="322" r:id="rId21"/>
    <p:sldId id="323" r:id="rId22"/>
    <p:sldId id="274" r:id="rId23"/>
    <p:sldId id="296" r:id="rId24"/>
    <p:sldId id="324" r:id="rId25"/>
    <p:sldId id="326" r:id="rId26"/>
    <p:sldId id="304" r:id="rId27"/>
    <p:sldId id="327" r:id="rId28"/>
    <p:sldId id="276" r:id="rId29"/>
    <p:sldId id="329" r:id="rId30"/>
    <p:sldId id="333" r:id="rId31"/>
    <p:sldId id="334" r:id="rId32"/>
    <p:sldId id="335" r:id="rId33"/>
    <p:sldId id="336" r:id="rId34"/>
    <p:sldId id="337" r:id="rId35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618" autoAdjust="0"/>
  </p:normalViewPr>
  <p:slideViewPr>
    <p:cSldViewPr>
      <p:cViewPr varScale="1">
        <p:scale>
          <a:sx n="77" d="100"/>
          <a:sy n="77" d="100"/>
        </p:scale>
        <p:origin x="252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43B7AA-3940-49AD-910F-94A49BD95B31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80439-7E38-4E37-82C5-B7F99CBE07C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5482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84245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9833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00820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16837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6877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86373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58842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89770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16554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19997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7D3B6-8F63-A1C8-51C2-1935CBD92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0A1F183-5812-958F-9FB0-16CE1A1E74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F48972-47E1-C8A4-7BE5-B458AC043A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客観的に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05C7F3-9059-6960-FC81-D9884CE407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5931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7255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261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Point</a:t>
            </a:r>
            <a:r>
              <a:rPr kumimoji="1" lang="ja-JP" altLang="en-US" dirty="0"/>
              <a:t>にはありませんが、発音については、正しい発音を解説しておきましょう。</a:t>
            </a: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27730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客観的に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7159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客観的に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58885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4042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2D46D-8279-1A3C-94A4-FAE1B4485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06E74F-55D9-6DD7-AC71-F0019220FB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815B1AF-907A-DB5A-A0F3-9B083595E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客観的に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D25601-1214-4E50-9E2F-9CBF7699CA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4345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客観的に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80439-7E38-4E37-82C5-B7F99CBE07CD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6729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61DFA-BAFC-4C9C-AE7F-29D78C059189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71B33-0D02-4875-B9D4-95D4A8197B1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/>
              <a:t>～しなければならないことがある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232848" cy="1752600"/>
          </a:xfrm>
        </p:spPr>
        <p:txBody>
          <a:bodyPr/>
          <a:lstStyle/>
          <a:p>
            <a:r>
              <a:rPr lang="en-US" altLang="ja-JP" dirty="0"/>
              <a:t>have to </a:t>
            </a:r>
            <a:r>
              <a:rPr lang="ja-JP" altLang="en-US" dirty="0"/>
              <a:t>～</a:t>
            </a:r>
            <a:r>
              <a:rPr kumimoji="1" lang="ja-JP" altLang="en-US" dirty="0"/>
              <a:t>「</a:t>
            </a:r>
            <a:r>
              <a:rPr kumimoji="1" lang="ja-JP" altLang="en-US" dirty="0" err="1"/>
              <a:t>～しなければ</a:t>
            </a:r>
            <a:r>
              <a:rPr kumimoji="1" lang="ja-JP" altLang="en-US" dirty="0"/>
              <a:t>ならない」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雲形吹き出し 4"/>
          <p:cNvSpPr/>
          <p:nvPr/>
        </p:nvSpPr>
        <p:spPr>
          <a:xfrm>
            <a:off x="1619672" y="116632"/>
            <a:ext cx="4608512" cy="2736304"/>
          </a:xfrm>
          <a:prstGeom prst="cloudCallout">
            <a:avLst>
              <a:gd name="adj1" fmla="val -37209"/>
              <a:gd name="adj2" fmla="val 45708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角丸四角形吹き出し 8"/>
          <p:cNvSpPr/>
          <p:nvPr/>
        </p:nvSpPr>
        <p:spPr>
          <a:xfrm>
            <a:off x="2051720" y="3933056"/>
            <a:ext cx="7092280" cy="1224136"/>
          </a:xfrm>
          <a:prstGeom prst="wedgeRoundRectCallout">
            <a:avLst>
              <a:gd name="adj1" fmla="val -54095"/>
              <a:gd name="adj2" fmla="val -27513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04664"/>
            <a:ext cx="2064949" cy="2016224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6912"/>
            <a:ext cx="2168732" cy="3068960"/>
          </a:xfrm>
          <a:prstGeom prst="rect">
            <a:avLst/>
          </a:prstGeom>
        </p:spPr>
      </p:pic>
      <p:sp>
        <p:nvSpPr>
          <p:cNvPr id="14" name="正方形/長方形 13"/>
          <p:cNvSpPr/>
          <p:nvPr/>
        </p:nvSpPr>
        <p:spPr>
          <a:xfrm>
            <a:off x="2195736" y="4221088"/>
            <a:ext cx="68407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She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584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12" y="-99392"/>
            <a:ext cx="4032448" cy="2690399"/>
          </a:xfrm>
          <a:prstGeom prst="rect">
            <a:avLst/>
          </a:prstGeom>
        </p:spPr>
      </p:pic>
      <p:sp>
        <p:nvSpPr>
          <p:cNvPr id="9" name="角丸四角形吹き出し 8"/>
          <p:cNvSpPr/>
          <p:nvPr/>
        </p:nvSpPr>
        <p:spPr>
          <a:xfrm>
            <a:off x="755576" y="2924944"/>
            <a:ext cx="6768752" cy="1224136"/>
          </a:xfrm>
          <a:prstGeom prst="wedgeRoundRectCallout">
            <a:avLst>
              <a:gd name="adj1" fmla="val -35339"/>
              <a:gd name="adj2" fmla="val -11051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1259632" y="3212976"/>
            <a:ext cx="64087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088" y="4418154"/>
            <a:ext cx="3656912" cy="243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9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458200" cy="1082551"/>
          </a:xfrm>
        </p:spPr>
        <p:txBody>
          <a:bodyPr>
            <a:normAutofit/>
          </a:bodyPr>
          <a:lstStyle/>
          <a:p>
            <a:r>
              <a:rPr kumimoji="1" lang="ja-JP" altLang="en-US" dirty="0"/>
              <a:t>～しなければならない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232848" cy="1752600"/>
          </a:xfrm>
        </p:spPr>
        <p:txBody>
          <a:bodyPr/>
          <a:lstStyle/>
          <a:p>
            <a:r>
              <a:rPr lang="en-US" altLang="ja-JP" dirty="0"/>
              <a:t>How do you say in these situations?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42448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4644008" y="3068960"/>
            <a:ext cx="28083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see a doctor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9" name="角丸四角形吹き出し 8"/>
          <p:cNvSpPr/>
          <p:nvPr/>
        </p:nvSpPr>
        <p:spPr>
          <a:xfrm>
            <a:off x="179512" y="4437112"/>
            <a:ext cx="8208912" cy="1224136"/>
          </a:xfrm>
          <a:prstGeom prst="wedgeRoundRectCallout">
            <a:avLst>
              <a:gd name="adj1" fmla="val -34578"/>
              <a:gd name="adj2" fmla="val -78141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323528" y="4797152"/>
            <a:ext cx="79208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(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have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)(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to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see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a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doctor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899592" y="4797152"/>
            <a:ext cx="12877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have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483768" y="4797152"/>
            <a:ext cx="12877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to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491880" y="4797152"/>
            <a:ext cx="12877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see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4644008" y="4797152"/>
            <a:ext cx="71169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a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5436096" y="4797152"/>
            <a:ext cx="21518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doctor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764704"/>
            <a:ext cx="2055636" cy="3212976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48680"/>
            <a:ext cx="2106635" cy="181744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908720"/>
            <a:ext cx="1512168" cy="1815660"/>
          </a:xfrm>
          <a:prstGeom prst="rect">
            <a:avLst/>
          </a:prstGeom>
        </p:spPr>
      </p:pic>
      <p:sp>
        <p:nvSpPr>
          <p:cNvPr id="19" name="雲形吹き出し 18"/>
          <p:cNvSpPr/>
          <p:nvPr/>
        </p:nvSpPr>
        <p:spPr>
          <a:xfrm>
            <a:off x="3275856" y="188640"/>
            <a:ext cx="4608512" cy="2736304"/>
          </a:xfrm>
          <a:prstGeom prst="cloudCallout">
            <a:avLst>
              <a:gd name="adj1" fmla="val -63664"/>
              <a:gd name="adj2" fmla="val -991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527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/>
      <p:bldP spid="12" grpId="0"/>
      <p:bldP spid="13" grpId="0"/>
      <p:bldP spid="17" grpId="0"/>
      <p:bldP spid="18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4716016" y="3429000"/>
            <a:ext cx="28083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g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o to bed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9" name="角丸四角形吹き出し 8"/>
          <p:cNvSpPr/>
          <p:nvPr/>
        </p:nvSpPr>
        <p:spPr>
          <a:xfrm>
            <a:off x="179512" y="4437112"/>
            <a:ext cx="8208912" cy="1224136"/>
          </a:xfrm>
          <a:prstGeom prst="wedgeRoundRectCallout">
            <a:avLst>
              <a:gd name="adj1" fmla="val -34578"/>
              <a:gd name="adj2" fmla="val -78141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323528" y="4797152"/>
            <a:ext cx="79208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You (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have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)(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to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go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to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bed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1547664" y="4797152"/>
            <a:ext cx="12877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have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3059832" y="4797152"/>
            <a:ext cx="12877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to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4072136" y="4797151"/>
            <a:ext cx="12877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go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32" y="1556792"/>
            <a:ext cx="2215385" cy="2406096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0"/>
            <a:ext cx="1194903" cy="1224136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0"/>
            <a:ext cx="3096344" cy="2447111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052736"/>
            <a:ext cx="1990711" cy="1878374"/>
          </a:xfrm>
          <a:prstGeom prst="rect">
            <a:avLst/>
          </a:prstGeom>
        </p:spPr>
      </p:pic>
      <p:sp>
        <p:nvSpPr>
          <p:cNvPr id="17" name="正方形/長方形 16"/>
          <p:cNvSpPr/>
          <p:nvPr/>
        </p:nvSpPr>
        <p:spPr>
          <a:xfrm>
            <a:off x="5145968" y="4797151"/>
            <a:ext cx="7221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to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6120172" y="4797151"/>
            <a:ext cx="12877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bed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958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/>
      <p:bldP spid="12" grpId="0"/>
      <p:bldP spid="13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雲形吹き出し 4"/>
          <p:cNvSpPr/>
          <p:nvPr/>
        </p:nvSpPr>
        <p:spPr>
          <a:xfrm>
            <a:off x="1619672" y="116632"/>
            <a:ext cx="4608512" cy="2736304"/>
          </a:xfrm>
          <a:prstGeom prst="cloudCallout">
            <a:avLst>
              <a:gd name="adj1" fmla="val -37209"/>
              <a:gd name="adj2" fmla="val 45708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5724128" y="2924944"/>
            <a:ext cx="28083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tudy hard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9" name="角丸四角形吹き出し 8"/>
          <p:cNvSpPr/>
          <p:nvPr/>
        </p:nvSpPr>
        <p:spPr>
          <a:xfrm>
            <a:off x="2051720" y="3933056"/>
            <a:ext cx="7092280" cy="1224136"/>
          </a:xfrm>
          <a:prstGeom prst="wedgeRoundRectCallout">
            <a:avLst>
              <a:gd name="adj1" fmla="val -54095"/>
              <a:gd name="adj2" fmla="val -27513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04664"/>
            <a:ext cx="2064949" cy="2016224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6912"/>
            <a:ext cx="2168732" cy="3068960"/>
          </a:xfrm>
          <a:prstGeom prst="rect">
            <a:avLst/>
          </a:prstGeom>
        </p:spPr>
      </p:pic>
      <p:sp>
        <p:nvSpPr>
          <p:cNvPr id="14" name="正方形/長方形 13"/>
          <p:cNvSpPr/>
          <p:nvPr/>
        </p:nvSpPr>
        <p:spPr>
          <a:xfrm>
            <a:off x="2195736" y="4221088"/>
            <a:ext cx="68407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She  (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has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)(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to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study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hard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3491880" y="4221088"/>
            <a:ext cx="12877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724400" y="4221088"/>
            <a:ext cx="12877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to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5732512" y="4212377"/>
            <a:ext cx="15037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study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7460704" y="4221088"/>
            <a:ext cx="15037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hard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8920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 animBg="1"/>
      <p:bldP spid="14" grpId="0"/>
      <p:bldP spid="15" grpId="0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12" y="-99392"/>
            <a:ext cx="4032448" cy="2690399"/>
          </a:xfrm>
          <a:prstGeom prst="rect">
            <a:avLst/>
          </a:prstGeom>
        </p:spPr>
      </p:pic>
      <p:sp>
        <p:nvSpPr>
          <p:cNvPr id="8" name="正方形/長方形 7"/>
          <p:cNvSpPr/>
          <p:nvPr/>
        </p:nvSpPr>
        <p:spPr>
          <a:xfrm>
            <a:off x="4211960" y="1628800"/>
            <a:ext cx="28083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leave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9" name="角丸四角形吹き出し 8"/>
          <p:cNvSpPr/>
          <p:nvPr/>
        </p:nvSpPr>
        <p:spPr>
          <a:xfrm>
            <a:off x="755576" y="2924944"/>
            <a:ext cx="6768752" cy="1224136"/>
          </a:xfrm>
          <a:prstGeom prst="wedgeRoundRectCallout">
            <a:avLst>
              <a:gd name="adj1" fmla="val -35339"/>
              <a:gd name="adj2" fmla="val -11051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1259632" y="3212976"/>
            <a:ext cx="64087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(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have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)(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to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leave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1835696" y="3212976"/>
            <a:ext cx="12877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have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3419872" y="3212976"/>
            <a:ext cx="12877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to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4355976" y="3212976"/>
            <a:ext cx="13681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leave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088" y="4418154"/>
            <a:ext cx="3656912" cy="243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369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8B3C886-50E1-CD41-0643-2F76B3D6E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2" y="0"/>
            <a:ext cx="91206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62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5EB2A-8234-979F-C1DC-89BE976E4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41870D-28EA-1B1B-19FA-96FD137731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/>
              <a:t>～しなければならないことがある</a:t>
            </a: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78C01DCE-B497-AA2D-0705-F896BED4C3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232848" cy="1752600"/>
          </a:xfrm>
        </p:spPr>
        <p:txBody>
          <a:bodyPr/>
          <a:lstStyle/>
          <a:p>
            <a:r>
              <a:rPr lang="en-US" altLang="ja-JP" dirty="0"/>
              <a:t>have to </a:t>
            </a:r>
            <a:r>
              <a:rPr lang="ja-JP" altLang="en-US" dirty="0"/>
              <a:t>～</a:t>
            </a:r>
            <a:r>
              <a:rPr kumimoji="1" lang="ja-JP" altLang="en-US" dirty="0"/>
              <a:t>「</a:t>
            </a:r>
            <a:r>
              <a:rPr kumimoji="1" lang="ja-JP" altLang="en-US" dirty="0" err="1"/>
              <a:t>～しなければ</a:t>
            </a:r>
            <a:r>
              <a:rPr kumimoji="1" lang="ja-JP" altLang="en-US" dirty="0"/>
              <a:t>ならない」</a:t>
            </a:r>
          </a:p>
        </p:txBody>
      </p:sp>
    </p:spTree>
    <p:extLst>
      <p:ext uri="{BB962C8B-B14F-4D97-AF65-F5344CB8AC3E}">
        <p14:creationId xmlns:p14="http://schemas.microsoft.com/office/powerpoint/2010/main" val="20321403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458200" cy="1082551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～しなければならないということはない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232848" cy="1752600"/>
          </a:xfrm>
        </p:spPr>
        <p:txBody>
          <a:bodyPr/>
          <a:lstStyle/>
          <a:p>
            <a:r>
              <a:rPr lang="en-US" altLang="ja-JP" dirty="0"/>
              <a:t>not have to </a:t>
            </a:r>
            <a:r>
              <a:rPr lang="ja-JP" altLang="en-US" dirty="0"/>
              <a:t>～</a:t>
            </a:r>
            <a:r>
              <a:rPr kumimoji="1" lang="ja-JP" altLang="en-US" dirty="0"/>
              <a:t>「～なくてもよい」</a:t>
            </a:r>
          </a:p>
        </p:txBody>
      </p:sp>
    </p:spTree>
    <p:extLst>
      <p:ext uri="{BB962C8B-B14F-4D97-AF65-F5344CB8AC3E}">
        <p14:creationId xmlns:p14="http://schemas.microsoft.com/office/powerpoint/2010/main" val="2947952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雲形吹き出し 4"/>
          <p:cNvSpPr/>
          <p:nvPr/>
        </p:nvSpPr>
        <p:spPr>
          <a:xfrm>
            <a:off x="251520" y="-46826"/>
            <a:ext cx="8721813" cy="3951347"/>
          </a:xfrm>
          <a:prstGeom prst="cloudCallout">
            <a:avLst>
              <a:gd name="adj1" fmla="val -34771"/>
              <a:gd name="adj2" fmla="val 45452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Picture 2" descr="C:\Users\KASUGA_Hideki\AppData\Local\Microsoft\Windows\Temporary Internet Files\Content.IE5\FIYP3YD5\MC90044630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8168" y="1978977"/>
            <a:ext cx="1619672" cy="1622213"/>
          </a:xfrm>
          <a:prstGeom prst="rect">
            <a:avLst/>
          </a:prstGeom>
          <a:noFill/>
        </p:spPr>
      </p:pic>
      <p:sp>
        <p:nvSpPr>
          <p:cNvPr id="3" name="角丸四角形吹き出し 2"/>
          <p:cNvSpPr/>
          <p:nvPr/>
        </p:nvSpPr>
        <p:spPr>
          <a:xfrm>
            <a:off x="1596858" y="552076"/>
            <a:ext cx="3401214" cy="1245731"/>
          </a:xfrm>
          <a:prstGeom prst="wedgeRoundRectCallout">
            <a:avLst>
              <a:gd name="adj1" fmla="val 32696"/>
              <a:gd name="adj2" fmla="val 7707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1691680" y="828935"/>
            <a:ext cx="68407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Homework!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角丸四角形吹き出し 5"/>
          <p:cNvSpPr/>
          <p:nvPr/>
        </p:nvSpPr>
        <p:spPr>
          <a:xfrm>
            <a:off x="2204581" y="4901768"/>
            <a:ext cx="6768752" cy="1224136"/>
          </a:xfrm>
          <a:prstGeom prst="wedgeRoundRectCallout">
            <a:avLst>
              <a:gd name="adj1" fmla="val -44820"/>
              <a:gd name="adj2" fmla="val -82291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2339752" y="5273824"/>
            <a:ext cx="87129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We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have to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do our homework.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4" y="3068960"/>
            <a:ext cx="1600122" cy="1916832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965" y="1413710"/>
            <a:ext cx="1764233" cy="1764233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356992"/>
            <a:ext cx="1529974" cy="16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3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4" grpId="0"/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吹き出し 7"/>
          <p:cNvSpPr/>
          <p:nvPr/>
        </p:nvSpPr>
        <p:spPr>
          <a:xfrm>
            <a:off x="251520" y="3140968"/>
            <a:ext cx="8568952" cy="1728192"/>
          </a:xfrm>
          <a:prstGeom prst="wedgeRoundRectCallout">
            <a:avLst>
              <a:gd name="adj1" fmla="val 36821"/>
              <a:gd name="adj2" fmla="val -67116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1691680" y="3717032"/>
            <a:ext cx="576064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worry about my baby.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1841613" cy="2420888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904" y="116633"/>
            <a:ext cx="2253690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4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904" y="116633"/>
            <a:ext cx="2253690" cy="2448272"/>
          </a:xfrm>
          <a:prstGeom prst="rect">
            <a:avLst/>
          </a:prstGeom>
        </p:spPr>
      </p:pic>
      <p:sp>
        <p:nvSpPr>
          <p:cNvPr id="8" name="角丸四角形吹き出し 7"/>
          <p:cNvSpPr/>
          <p:nvPr/>
        </p:nvSpPr>
        <p:spPr>
          <a:xfrm>
            <a:off x="251520" y="3140968"/>
            <a:ext cx="8568952" cy="1728192"/>
          </a:xfrm>
          <a:prstGeom prst="wedgeRoundRectCallout">
            <a:avLst>
              <a:gd name="adj1" fmla="val -36853"/>
              <a:gd name="adj2" fmla="val -73639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1619672" y="3717032"/>
            <a:ext cx="626469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You do</a:t>
            </a:r>
            <a:r>
              <a:rPr lang="en-US" altLang="ja-JP" sz="36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have to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worry.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1841613" cy="2420888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16632"/>
            <a:ext cx="1844586" cy="2472796"/>
          </a:xfrm>
          <a:prstGeom prst="rect">
            <a:avLst/>
          </a:prstGeom>
        </p:spPr>
      </p:pic>
      <p:sp>
        <p:nvSpPr>
          <p:cNvPr id="12" name="正方形/長方形 11"/>
          <p:cNvSpPr/>
          <p:nvPr/>
        </p:nvSpPr>
        <p:spPr>
          <a:xfrm>
            <a:off x="1403648" y="5373216"/>
            <a:ext cx="65527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She does</a:t>
            </a:r>
            <a:r>
              <a:rPr lang="en-US" altLang="ja-JP" sz="36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have to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worry.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0399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正方形/長方形 31"/>
          <p:cNvSpPr/>
          <p:nvPr/>
        </p:nvSpPr>
        <p:spPr>
          <a:xfrm>
            <a:off x="2383298" y="896256"/>
            <a:ext cx="1656184" cy="504056"/>
          </a:xfrm>
          <a:prstGeom prst="rect">
            <a:avLst/>
          </a:prstGeom>
          <a:solidFill>
            <a:srgbClr val="FF99FF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0" name="正方形/長方形 29"/>
          <p:cNvSpPr/>
          <p:nvPr/>
        </p:nvSpPr>
        <p:spPr>
          <a:xfrm>
            <a:off x="4003445" y="886260"/>
            <a:ext cx="3528392" cy="504056"/>
          </a:xfrm>
          <a:prstGeom prst="rect">
            <a:avLst/>
          </a:prstGeom>
          <a:solidFill>
            <a:srgbClr val="00B0F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正方形/長方形 57"/>
          <p:cNvSpPr/>
          <p:nvPr/>
        </p:nvSpPr>
        <p:spPr>
          <a:xfrm>
            <a:off x="5868144" y="1311151"/>
            <a:ext cx="1584176" cy="72008"/>
          </a:xfrm>
          <a:prstGeom prst="rect">
            <a:avLst/>
          </a:prstGeom>
          <a:solidFill>
            <a:srgbClr val="FF0066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0" y="-97651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do not have to </a:t>
            </a:r>
            <a:r>
              <a:rPr lang="ja-JP" altLang="en-US" sz="28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～しなくてよい</a:t>
            </a:r>
            <a:endParaRPr lang="ja-JP" altLang="en-US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1259566" y="801269"/>
            <a:ext cx="633670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You do </a:t>
            </a:r>
            <a:r>
              <a:rPr lang="en-US" altLang="ja-JP" sz="36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have to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worry.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1331640" y="1798617"/>
            <a:ext cx="65527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She does</a:t>
            </a:r>
            <a:r>
              <a:rPr lang="en-US" altLang="ja-JP" sz="36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have to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worry.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0337"/>
            <a:ext cx="1152128" cy="1514527"/>
          </a:xfrm>
          <a:prstGeom prst="rect">
            <a:avLst/>
          </a:prstGeom>
        </p:spPr>
      </p:pic>
      <p:pic>
        <p:nvPicPr>
          <p:cNvPr id="29" name="図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57997"/>
            <a:ext cx="1152128" cy="1544508"/>
          </a:xfrm>
          <a:prstGeom prst="rect">
            <a:avLst/>
          </a:prstGeom>
        </p:spPr>
      </p:pic>
      <p:sp>
        <p:nvSpPr>
          <p:cNvPr id="31" name="上カーブ矢印 30"/>
          <p:cNvSpPr/>
          <p:nvPr/>
        </p:nvSpPr>
        <p:spPr>
          <a:xfrm>
            <a:off x="3663379" y="1315172"/>
            <a:ext cx="1656184" cy="550039"/>
          </a:xfrm>
          <a:prstGeom prst="curvedUpArrow">
            <a:avLst/>
          </a:prstGeom>
          <a:solidFill>
            <a:srgbClr val="FF0066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6" name="角丸四角形 45"/>
          <p:cNvSpPr/>
          <p:nvPr/>
        </p:nvSpPr>
        <p:spPr>
          <a:xfrm>
            <a:off x="34251" y="2960268"/>
            <a:ext cx="9135204" cy="3897731"/>
          </a:xfrm>
          <a:prstGeom prst="roundRect">
            <a:avLst>
              <a:gd name="adj" fmla="val 5446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48" name="正方形/長方形 47"/>
          <p:cNvSpPr/>
          <p:nvPr/>
        </p:nvSpPr>
        <p:spPr>
          <a:xfrm>
            <a:off x="1979712" y="6133371"/>
            <a:ext cx="3096344" cy="360040"/>
          </a:xfrm>
          <a:prstGeom prst="rect">
            <a:avLst/>
          </a:prstGeom>
          <a:solidFill>
            <a:srgbClr val="00B0F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正方形/長方形 48"/>
          <p:cNvSpPr/>
          <p:nvPr/>
        </p:nvSpPr>
        <p:spPr>
          <a:xfrm>
            <a:off x="2078695" y="5180732"/>
            <a:ext cx="3238916" cy="504056"/>
          </a:xfrm>
          <a:prstGeom prst="rect">
            <a:avLst/>
          </a:prstGeom>
          <a:solidFill>
            <a:srgbClr val="00B0F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正方形/長方形 49"/>
          <p:cNvSpPr/>
          <p:nvPr/>
        </p:nvSpPr>
        <p:spPr>
          <a:xfrm>
            <a:off x="611560" y="5185722"/>
            <a:ext cx="1152128" cy="504056"/>
          </a:xfrm>
          <a:prstGeom prst="rect">
            <a:avLst/>
          </a:prstGeom>
          <a:solidFill>
            <a:srgbClr val="FF99F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正方形/長方形 50"/>
          <p:cNvSpPr/>
          <p:nvPr/>
        </p:nvSpPr>
        <p:spPr>
          <a:xfrm>
            <a:off x="-26678" y="2864258"/>
            <a:ext cx="150233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6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6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52" name="正方形/長方形 51"/>
          <p:cNvSpPr/>
          <p:nvPr/>
        </p:nvSpPr>
        <p:spPr>
          <a:xfrm>
            <a:off x="-8797" y="3324770"/>
            <a:ext cx="9144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①「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do 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+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have to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+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動詞の原形」で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「～しなくてもよい、～する必要はない」と表現できます。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4" name="正方形/長方形 53"/>
          <p:cNvSpPr/>
          <p:nvPr/>
        </p:nvSpPr>
        <p:spPr>
          <a:xfrm>
            <a:off x="3733435" y="3677754"/>
            <a:ext cx="1584176" cy="72008"/>
          </a:xfrm>
          <a:prstGeom prst="rect">
            <a:avLst/>
          </a:prstGeom>
          <a:solidFill>
            <a:srgbClr val="FF0066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55" name="正方形/長方形 54"/>
          <p:cNvSpPr/>
          <p:nvPr/>
        </p:nvSpPr>
        <p:spPr>
          <a:xfrm>
            <a:off x="441255" y="5738543"/>
            <a:ext cx="88569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は後ろを否定するため「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have to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動詞の原形」が否定されます。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7" name="正方形/長方形 56"/>
          <p:cNvSpPr/>
          <p:nvPr/>
        </p:nvSpPr>
        <p:spPr>
          <a:xfrm>
            <a:off x="-10981" y="4071162"/>
            <a:ext cx="106571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②「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do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」は、主語が３人称単数のときには「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does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」になり、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  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過去なら「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did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」になります。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-10981" y="4767535"/>
            <a:ext cx="842493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③ 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do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、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does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や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did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の短縮形がよく使われます。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5076056" y="6131029"/>
            <a:ext cx="2448272" cy="360040"/>
          </a:xfrm>
          <a:prstGeom prst="rect">
            <a:avLst/>
          </a:prstGeom>
          <a:solidFill>
            <a:srgbClr val="FF66CC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正方形/長方形 55"/>
          <p:cNvSpPr/>
          <p:nvPr/>
        </p:nvSpPr>
        <p:spPr>
          <a:xfrm>
            <a:off x="1284749" y="6102723"/>
            <a:ext cx="737057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→「～しなければならないということはない」から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467544" y="6442375"/>
            <a:ext cx="828092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→「～しなくてよい」となっています。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34" name="正方形/長方形 33"/>
          <p:cNvSpPr/>
          <p:nvPr/>
        </p:nvSpPr>
        <p:spPr>
          <a:xfrm>
            <a:off x="1331640" y="2315118"/>
            <a:ext cx="65527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She did</a:t>
            </a:r>
            <a:r>
              <a:rPr lang="en-US" altLang="ja-JP" sz="36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have to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worry.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605D169-AA9E-FA2F-EFCA-B8F4EC2633A9}"/>
              </a:ext>
            </a:extLst>
          </p:cNvPr>
          <p:cNvSpPr/>
          <p:nvPr/>
        </p:nvSpPr>
        <p:spPr>
          <a:xfrm>
            <a:off x="4286371" y="5623"/>
            <a:ext cx="172535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144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30000"/>
                  </a:srgbClr>
                </a:solidFill>
                <a:effectLst>
                  <a:outerShdw blurRad="25500" dist="23000" dir="6420000" algn="tl">
                    <a:schemeClr val="tx1">
                      <a:alpha val="50000"/>
                    </a:schemeClr>
                  </a:outerShdw>
                </a:effectLst>
              </a:rPr>
              <a:t>×</a:t>
            </a:r>
            <a:endParaRPr lang="ja-JP" altLang="en-US" sz="144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30000"/>
                </a:srgbClr>
              </a:solidFill>
              <a:effectLst>
                <a:outerShdw blurRad="25500" dist="23000" dir="6420000" algn="tl">
                  <a:schemeClr val="tx1">
                    <a:alpha val="50000"/>
                  </a:schemeClr>
                </a:outerShdw>
              </a:effectLst>
            </a:endParaRPr>
          </a:p>
        </p:txBody>
      </p:sp>
      <p:sp>
        <p:nvSpPr>
          <p:cNvPr id="53" name="正方形/長方形 52"/>
          <p:cNvSpPr/>
          <p:nvPr/>
        </p:nvSpPr>
        <p:spPr>
          <a:xfrm>
            <a:off x="-10981" y="5218551"/>
            <a:ext cx="86874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④「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do 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not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と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have to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＋動詞の原形」と考えましょう。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0" grpId="0" animBg="1"/>
      <p:bldP spid="58" grpId="0" animBg="1"/>
      <p:bldP spid="26" grpId="0"/>
      <p:bldP spid="27" grpId="0"/>
      <p:bldP spid="31" grpId="0" animBg="1"/>
      <p:bldP spid="46" grpId="0" animBg="1"/>
      <p:bldP spid="48" grpId="0" animBg="1"/>
      <p:bldP spid="49" grpId="0" animBg="1"/>
      <p:bldP spid="50" grpId="0" animBg="1"/>
      <p:bldP spid="51" grpId="0"/>
      <p:bldP spid="52" grpId="0"/>
      <p:bldP spid="54" grpId="0" animBg="1"/>
      <p:bldP spid="55" grpId="0"/>
      <p:bldP spid="57" grpId="0"/>
      <p:bldP spid="59" grpId="0"/>
      <p:bldP spid="60" grpId="0" animBg="1"/>
      <p:bldP spid="56" grpId="0"/>
      <p:bldP spid="25" grpId="0"/>
      <p:bldP spid="34" grpId="0"/>
      <p:bldP spid="2" grpId="0"/>
      <p:bldP spid="5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don’t (doesn’t) h</a:t>
            </a:r>
            <a:r>
              <a:rPr kumimoji="1" lang="en-US" altLang="ja-JP" dirty="0"/>
              <a:t>ave to</a:t>
            </a:r>
            <a:r>
              <a:rPr kumimoji="1" lang="ja-JP" altLang="en-US" dirty="0"/>
              <a:t>～</a:t>
            </a:r>
          </a:p>
        </p:txBody>
      </p:sp>
    </p:spTree>
    <p:extLst>
      <p:ext uri="{BB962C8B-B14F-4D97-AF65-F5344CB8AC3E}">
        <p14:creationId xmlns:p14="http://schemas.microsoft.com/office/powerpoint/2010/main" val="2631926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2C7ADEE6-21F2-215D-4492-2EF32A3E7C6D}"/>
              </a:ext>
            </a:extLst>
          </p:cNvPr>
          <p:cNvGrpSpPr/>
          <p:nvPr/>
        </p:nvGrpSpPr>
        <p:grpSpPr>
          <a:xfrm>
            <a:off x="4965030" y="-269913"/>
            <a:ext cx="4572000" cy="3429000"/>
            <a:chOff x="0" y="0"/>
            <a:chExt cx="4572000" cy="3429000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CACCD03C-A244-FFC8-6058-C4316F2E4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4572000" cy="3429000"/>
            </a:xfrm>
            <a:prstGeom prst="rect">
              <a:avLst/>
            </a:prstGeom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39B2C3B7-521B-D4B7-0BC0-4216F963AB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25" t="26882" r="39363" b="26686"/>
            <a:stretch/>
          </p:blipFill>
          <p:spPr>
            <a:xfrm>
              <a:off x="2411760" y="832066"/>
              <a:ext cx="1296144" cy="1588822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E1D1E829-C430-6F0F-4250-F04D2D9208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05" t="-1" r="70163" b="74613"/>
            <a:stretch/>
          </p:blipFill>
          <p:spPr>
            <a:xfrm>
              <a:off x="1079612" y="980728"/>
              <a:ext cx="1296144" cy="1202874"/>
            </a:xfrm>
            <a:prstGeom prst="rect">
              <a:avLst/>
            </a:prstGeom>
          </p:spPr>
        </p:pic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58AA5F03-DC8E-DB54-22F1-6FE469CA29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2536" y="3429000"/>
            <a:ext cx="3614758" cy="3446941"/>
          </a:xfrm>
          <a:prstGeom prst="rect">
            <a:avLst/>
          </a:prstGeom>
        </p:spPr>
      </p:pic>
      <p:sp>
        <p:nvSpPr>
          <p:cNvPr id="10" name="雲形吹き出し 23">
            <a:extLst>
              <a:ext uri="{FF2B5EF4-FFF2-40B4-BE49-F238E27FC236}">
                <a16:creationId xmlns:a16="http://schemas.microsoft.com/office/drawing/2014/main" id="{8C34D286-B109-2DE6-FDC5-A75B033FA981}"/>
              </a:ext>
            </a:extLst>
          </p:cNvPr>
          <p:cNvSpPr/>
          <p:nvPr/>
        </p:nvSpPr>
        <p:spPr>
          <a:xfrm>
            <a:off x="471066" y="332656"/>
            <a:ext cx="4320480" cy="2376264"/>
          </a:xfrm>
          <a:prstGeom prst="cloudCallout">
            <a:avLst>
              <a:gd name="adj1" fmla="val -2412"/>
              <a:gd name="adj2" fmla="val 73784"/>
            </a:avLst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DBB1D4B4-CDEB-ACFF-DD04-CB989CA5EA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428" y="470156"/>
            <a:ext cx="2363755" cy="177281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29D7821-1F5C-648A-0CCA-BAC46C5FD367}"/>
              </a:ext>
            </a:extLst>
          </p:cNvPr>
          <p:cNvSpPr/>
          <p:nvPr/>
        </p:nvSpPr>
        <p:spPr>
          <a:xfrm>
            <a:off x="706596" y="-664426"/>
            <a:ext cx="3822969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278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60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×</a:t>
            </a:r>
            <a:endParaRPr lang="ja-JP" altLang="en-US" sz="278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60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C85DE84-37F5-A074-2C10-7AFAE6574F30}"/>
              </a:ext>
            </a:extLst>
          </p:cNvPr>
          <p:cNvSpPr/>
          <p:nvPr/>
        </p:nvSpPr>
        <p:spPr>
          <a:xfrm>
            <a:off x="810077" y="2649507"/>
            <a:ext cx="14895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bring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0" name="角丸四角形吹き出し 13">
            <a:extLst>
              <a:ext uri="{FF2B5EF4-FFF2-40B4-BE49-F238E27FC236}">
                <a16:creationId xmlns:a16="http://schemas.microsoft.com/office/drawing/2014/main" id="{D33B781D-0C67-8363-44A1-C956C3DFC2C9}"/>
              </a:ext>
            </a:extLst>
          </p:cNvPr>
          <p:cNvSpPr/>
          <p:nvPr/>
        </p:nvSpPr>
        <p:spPr>
          <a:xfrm>
            <a:off x="3362222" y="4139815"/>
            <a:ext cx="5781778" cy="1305409"/>
          </a:xfrm>
          <a:prstGeom prst="wedgeRoundRectCallout">
            <a:avLst>
              <a:gd name="adj1" fmla="val -58904"/>
              <a:gd name="adj2" fmla="val -3661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A4B11D1-7794-0A97-8A8D-03F80028A7E3}"/>
              </a:ext>
            </a:extLst>
          </p:cNvPr>
          <p:cNvSpPr/>
          <p:nvPr/>
        </p:nvSpPr>
        <p:spPr>
          <a:xfrm>
            <a:off x="3362222" y="4159049"/>
            <a:ext cx="434175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You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6652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/>
      <p:bldP spid="19" grpId="0"/>
      <p:bldP spid="20" grpId="0" animBg="1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角丸四角形吹き出し 13"/>
          <p:cNvSpPr/>
          <p:nvPr/>
        </p:nvSpPr>
        <p:spPr>
          <a:xfrm>
            <a:off x="107504" y="4797152"/>
            <a:ext cx="9036496" cy="1224136"/>
          </a:xfrm>
          <a:prstGeom prst="wedgeRoundRectCallout">
            <a:avLst>
              <a:gd name="adj1" fmla="val -24052"/>
              <a:gd name="adj2" fmla="val -122896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755576" y="4872062"/>
            <a:ext cx="838842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We 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9" name="雲形吹き出し 18"/>
          <p:cNvSpPr/>
          <p:nvPr/>
        </p:nvSpPr>
        <p:spPr>
          <a:xfrm>
            <a:off x="4355976" y="188640"/>
            <a:ext cx="4608512" cy="3816424"/>
          </a:xfrm>
          <a:prstGeom prst="cloudCallout">
            <a:avLst>
              <a:gd name="adj1" fmla="val -63664"/>
              <a:gd name="adj2" fmla="val -991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72816"/>
            <a:ext cx="3714381" cy="2183087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88640"/>
            <a:ext cx="3623709" cy="361764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0E6BE46-DDA7-76BE-B83B-DCD46B008428}"/>
              </a:ext>
            </a:extLst>
          </p:cNvPr>
          <p:cNvSpPr/>
          <p:nvPr/>
        </p:nvSpPr>
        <p:spPr>
          <a:xfrm>
            <a:off x="4838328" y="-1027080"/>
            <a:ext cx="3822969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400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60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×</a:t>
            </a:r>
            <a:endParaRPr lang="ja-JP" altLang="en-US" sz="400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60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881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9" grpId="0" animBg="1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雲形吹き出し 18">
            <a:extLst>
              <a:ext uri="{FF2B5EF4-FFF2-40B4-BE49-F238E27FC236}">
                <a16:creationId xmlns:a16="http://schemas.microsoft.com/office/drawing/2014/main" id="{F6866ACB-C3E4-40E1-8FEA-A57543A0C256}"/>
              </a:ext>
            </a:extLst>
          </p:cNvPr>
          <p:cNvSpPr/>
          <p:nvPr/>
        </p:nvSpPr>
        <p:spPr>
          <a:xfrm>
            <a:off x="251765" y="4535946"/>
            <a:ext cx="4713775" cy="2322054"/>
          </a:xfrm>
          <a:prstGeom prst="cloudCallout">
            <a:avLst>
              <a:gd name="adj1" fmla="val -15916"/>
              <a:gd name="adj2" fmla="val -178684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 descr="食品 が含まれている画像&#10;&#10;自動的に生成された説明">
            <a:extLst>
              <a:ext uri="{FF2B5EF4-FFF2-40B4-BE49-F238E27FC236}">
                <a16:creationId xmlns:a16="http://schemas.microsoft.com/office/drawing/2014/main" id="{B262C747-FC69-410D-AF7B-32E988EF31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79" y="458456"/>
            <a:ext cx="1633998" cy="2132856"/>
          </a:xfrm>
          <a:prstGeom prst="rect">
            <a:avLst/>
          </a:prstGeom>
        </p:spPr>
      </p:pic>
      <p:sp>
        <p:nvSpPr>
          <p:cNvPr id="14" name="角丸四角形吹き出し 13"/>
          <p:cNvSpPr/>
          <p:nvPr/>
        </p:nvSpPr>
        <p:spPr>
          <a:xfrm>
            <a:off x="53751" y="3215425"/>
            <a:ext cx="9036496" cy="1224136"/>
          </a:xfrm>
          <a:prstGeom prst="wedgeRoundRectCallout">
            <a:avLst>
              <a:gd name="adj1" fmla="val -32307"/>
              <a:gd name="adj2" fmla="val -16909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347681" y="3132362"/>
            <a:ext cx="838842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ordered food delivery.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9" name="雲形吹き出し 18"/>
          <p:cNvSpPr/>
          <p:nvPr/>
        </p:nvSpPr>
        <p:spPr>
          <a:xfrm>
            <a:off x="2195736" y="-7989"/>
            <a:ext cx="6794321" cy="3102178"/>
          </a:xfrm>
          <a:prstGeom prst="cloudCallout">
            <a:avLst>
              <a:gd name="adj1" fmla="val -54561"/>
              <a:gd name="adj2" fmla="val -23486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 descr="テーブル, 挿絵 が含まれている画像&#10;&#10;自動的に生成された説明">
            <a:extLst>
              <a:ext uri="{FF2B5EF4-FFF2-40B4-BE49-F238E27FC236}">
                <a16:creationId xmlns:a16="http://schemas.microsoft.com/office/drawing/2014/main" id="{4929F375-207F-4F64-BFF7-084FB23FC4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979" y="4756857"/>
            <a:ext cx="1823078" cy="2101143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AA8B8284-F1B5-452B-BD18-FC5CACA29C5C}"/>
              </a:ext>
            </a:extLst>
          </p:cNvPr>
          <p:cNvSpPr/>
          <p:nvPr/>
        </p:nvSpPr>
        <p:spPr>
          <a:xfrm>
            <a:off x="377787" y="3670001"/>
            <a:ext cx="838842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You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1" name="図 20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C58D82DF-E57A-43A9-9E83-E237CFBC7B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394" y="629100"/>
            <a:ext cx="2981211" cy="1889247"/>
          </a:xfrm>
          <a:prstGeom prst="rect">
            <a:avLst/>
          </a:prstGeom>
        </p:spPr>
      </p:pic>
      <p:pic>
        <p:nvPicPr>
          <p:cNvPr id="23" name="図 22" descr="束, 異なる, 小さい, いくつか が含まれている画像&#10;&#10;自動的に生成された説明">
            <a:extLst>
              <a:ext uri="{FF2B5EF4-FFF2-40B4-BE49-F238E27FC236}">
                <a16:creationId xmlns:a16="http://schemas.microsoft.com/office/drawing/2014/main" id="{C8A457F8-B790-48A4-9264-693EB2F38CF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82" t="6718" r="38975" b="50125"/>
          <a:stretch/>
        </p:blipFill>
        <p:spPr>
          <a:xfrm>
            <a:off x="5598224" y="386572"/>
            <a:ext cx="1350040" cy="2270540"/>
          </a:xfrm>
          <a:prstGeom prst="rect">
            <a:avLst/>
          </a:prstGeom>
        </p:spPr>
      </p:pic>
      <p:pic>
        <p:nvPicPr>
          <p:cNvPr id="25" name="図 24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6CF8FA93-CDCE-47CA-9A8B-0B348ACA40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193" y="4858593"/>
            <a:ext cx="1929372" cy="167676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8C0A915-8CAF-AB7D-BBAB-4DD92D254089}"/>
              </a:ext>
            </a:extLst>
          </p:cNvPr>
          <p:cNvSpPr/>
          <p:nvPr/>
        </p:nvSpPr>
        <p:spPr>
          <a:xfrm>
            <a:off x="730553" y="3088566"/>
            <a:ext cx="3822969" cy="5216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333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60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×</a:t>
            </a:r>
            <a:endParaRPr lang="ja-JP" altLang="en-US" sz="333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60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360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4" grpId="0" animBg="1"/>
      <p:bldP spid="15" grpId="0"/>
      <p:bldP spid="19" grpId="0" animBg="1"/>
      <p:bldP spid="16" grpId="0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9F6BAE4-6F34-1192-B72F-DBDC4BB7ED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28" y="3140968"/>
            <a:ext cx="2446087" cy="3429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4C2CC25-C4CC-0590-032A-6A47CA8DAD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16367"/>
            <a:ext cx="2446087" cy="321377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ED89733-7521-7475-298F-14AAD87A74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88032"/>
            <a:ext cx="1247872" cy="1247872"/>
          </a:xfrm>
          <a:prstGeom prst="rect">
            <a:avLst/>
          </a:prstGeom>
        </p:spPr>
      </p:pic>
      <p:sp>
        <p:nvSpPr>
          <p:cNvPr id="8" name="角丸四角形吹き出し 13">
            <a:extLst>
              <a:ext uri="{FF2B5EF4-FFF2-40B4-BE49-F238E27FC236}">
                <a16:creationId xmlns:a16="http://schemas.microsoft.com/office/drawing/2014/main" id="{0EF6CACD-6B58-930D-4913-F481364C0059}"/>
              </a:ext>
            </a:extLst>
          </p:cNvPr>
          <p:cNvSpPr/>
          <p:nvPr/>
        </p:nvSpPr>
        <p:spPr>
          <a:xfrm>
            <a:off x="0" y="1716830"/>
            <a:ext cx="6012160" cy="1224136"/>
          </a:xfrm>
          <a:prstGeom prst="wedgeRoundRectCallout">
            <a:avLst>
              <a:gd name="adj1" fmla="val 58689"/>
              <a:gd name="adj2" fmla="val -2798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64BC877-6D55-EA11-2151-E13A67F9D1B6}"/>
              </a:ext>
            </a:extLst>
          </p:cNvPr>
          <p:cNvSpPr/>
          <p:nvPr/>
        </p:nvSpPr>
        <p:spPr>
          <a:xfrm>
            <a:off x="0" y="2067288"/>
            <a:ext cx="586814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Do you want to go to eat lunch?</a:t>
            </a:r>
            <a:endParaRPr lang="ja-JP" altLang="en-US" sz="28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角丸四角形吹き出し 13">
            <a:extLst>
              <a:ext uri="{FF2B5EF4-FFF2-40B4-BE49-F238E27FC236}">
                <a16:creationId xmlns:a16="http://schemas.microsoft.com/office/drawing/2014/main" id="{0BB47C44-0548-FE8A-19AD-D26991A8F6C4}"/>
              </a:ext>
            </a:extLst>
          </p:cNvPr>
          <p:cNvSpPr/>
          <p:nvPr/>
        </p:nvSpPr>
        <p:spPr>
          <a:xfrm>
            <a:off x="3006080" y="4243400"/>
            <a:ext cx="6137920" cy="1633872"/>
          </a:xfrm>
          <a:prstGeom prst="wedgeRoundRectCallout">
            <a:avLst>
              <a:gd name="adj1" fmla="val -56722"/>
              <a:gd name="adj2" fmla="val 16833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5630B3C-0BA9-DFE3-C580-5776DE25E511}"/>
              </a:ext>
            </a:extLst>
          </p:cNvPr>
          <p:cNvSpPr/>
          <p:nvPr/>
        </p:nvSpPr>
        <p:spPr>
          <a:xfrm>
            <a:off x="3178619" y="4370962"/>
            <a:ext cx="34816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Please go ahead.</a:t>
            </a:r>
            <a:endParaRPr lang="ja-JP" altLang="en-US" sz="28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55BDB3B-56CE-C905-A685-C595F00175B1}"/>
              </a:ext>
            </a:extLst>
          </p:cNvPr>
          <p:cNvSpPr/>
          <p:nvPr/>
        </p:nvSpPr>
        <p:spPr>
          <a:xfrm>
            <a:off x="3275856" y="5085184"/>
            <a:ext cx="34816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You</a:t>
            </a:r>
            <a:endParaRPr lang="ja-JP" altLang="en-US" sz="28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005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don’t (doesn’t) h</a:t>
            </a:r>
            <a:r>
              <a:rPr kumimoji="1" lang="en-US" altLang="ja-JP" dirty="0"/>
              <a:t>ave to</a:t>
            </a:r>
            <a:r>
              <a:rPr kumimoji="1" lang="ja-JP" altLang="en-US" dirty="0"/>
              <a:t>～</a:t>
            </a:r>
          </a:p>
        </p:txBody>
      </p:sp>
    </p:spTree>
    <p:extLst>
      <p:ext uri="{BB962C8B-B14F-4D97-AF65-F5344CB8AC3E}">
        <p14:creationId xmlns:p14="http://schemas.microsoft.com/office/powerpoint/2010/main" val="2484796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2C7ADEE6-21F2-215D-4492-2EF32A3E7C6D}"/>
              </a:ext>
            </a:extLst>
          </p:cNvPr>
          <p:cNvGrpSpPr/>
          <p:nvPr/>
        </p:nvGrpSpPr>
        <p:grpSpPr>
          <a:xfrm>
            <a:off x="4965030" y="-269913"/>
            <a:ext cx="4572000" cy="3429000"/>
            <a:chOff x="0" y="0"/>
            <a:chExt cx="4572000" cy="3429000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CACCD03C-A244-FFC8-6058-C4316F2E4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4572000" cy="3429000"/>
            </a:xfrm>
            <a:prstGeom prst="rect">
              <a:avLst/>
            </a:prstGeom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39B2C3B7-521B-D4B7-0BC0-4216F963AB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25" t="26882" r="39363" b="26686"/>
            <a:stretch/>
          </p:blipFill>
          <p:spPr>
            <a:xfrm>
              <a:off x="2411760" y="832066"/>
              <a:ext cx="1296144" cy="1588822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E1D1E829-C430-6F0F-4250-F04D2D9208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05" t="-1" r="70163" b="74613"/>
            <a:stretch/>
          </p:blipFill>
          <p:spPr>
            <a:xfrm>
              <a:off x="1079612" y="980728"/>
              <a:ext cx="1296144" cy="1202874"/>
            </a:xfrm>
            <a:prstGeom prst="rect">
              <a:avLst/>
            </a:prstGeom>
          </p:spPr>
        </p:pic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58AA5F03-DC8E-DB54-22F1-6FE469CA29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2536" y="3429000"/>
            <a:ext cx="3614758" cy="3446941"/>
          </a:xfrm>
          <a:prstGeom prst="rect">
            <a:avLst/>
          </a:prstGeom>
        </p:spPr>
      </p:pic>
      <p:sp>
        <p:nvSpPr>
          <p:cNvPr id="10" name="雲形吹き出し 23">
            <a:extLst>
              <a:ext uri="{FF2B5EF4-FFF2-40B4-BE49-F238E27FC236}">
                <a16:creationId xmlns:a16="http://schemas.microsoft.com/office/drawing/2014/main" id="{8C34D286-B109-2DE6-FDC5-A75B033FA981}"/>
              </a:ext>
            </a:extLst>
          </p:cNvPr>
          <p:cNvSpPr/>
          <p:nvPr/>
        </p:nvSpPr>
        <p:spPr>
          <a:xfrm>
            <a:off x="471066" y="332656"/>
            <a:ext cx="4320480" cy="2376264"/>
          </a:xfrm>
          <a:prstGeom prst="cloudCallout">
            <a:avLst>
              <a:gd name="adj1" fmla="val -2412"/>
              <a:gd name="adj2" fmla="val 73784"/>
            </a:avLst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DBB1D4B4-CDEB-ACFF-DD04-CB989CA5EA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428" y="470156"/>
            <a:ext cx="2363755" cy="177281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29D7821-1F5C-648A-0CCA-BAC46C5FD367}"/>
              </a:ext>
            </a:extLst>
          </p:cNvPr>
          <p:cNvSpPr/>
          <p:nvPr/>
        </p:nvSpPr>
        <p:spPr>
          <a:xfrm>
            <a:off x="706596" y="-664426"/>
            <a:ext cx="3822969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278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60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×</a:t>
            </a:r>
            <a:endParaRPr lang="ja-JP" altLang="en-US" sz="278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60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C85DE84-37F5-A074-2C10-7AFAE6574F30}"/>
              </a:ext>
            </a:extLst>
          </p:cNvPr>
          <p:cNvSpPr/>
          <p:nvPr/>
        </p:nvSpPr>
        <p:spPr>
          <a:xfrm>
            <a:off x="810077" y="2649507"/>
            <a:ext cx="14895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bring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0" name="角丸四角形吹き出し 13">
            <a:extLst>
              <a:ext uri="{FF2B5EF4-FFF2-40B4-BE49-F238E27FC236}">
                <a16:creationId xmlns:a16="http://schemas.microsoft.com/office/drawing/2014/main" id="{D33B781D-0C67-8363-44A1-C956C3DFC2C9}"/>
              </a:ext>
            </a:extLst>
          </p:cNvPr>
          <p:cNvSpPr/>
          <p:nvPr/>
        </p:nvSpPr>
        <p:spPr>
          <a:xfrm>
            <a:off x="3362222" y="4139815"/>
            <a:ext cx="5781778" cy="1305409"/>
          </a:xfrm>
          <a:prstGeom prst="wedgeRoundRectCallout">
            <a:avLst>
              <a:gd name="adj1" fmla="val -58904"/>
              <a:gd name="adj2" fmla="val -3661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A4B11D1-7794-0A97-8A8D-03F80028A7E3}"/>
              </a:ext>
            </a:extLst>
          </p:cNvPr>
          <p:cNvSpPr/>
          <p:nvPr/>
        </p:nvSpPr>
        <p:spPr>
          <a:xfrm>
            <a:off x="3463055" y="4253910"/>
            <a:ext cx="558011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You</a:t>
            </a:r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don’t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have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to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 )</a:t>
            </a:r>
          </a:p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bring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 ) your 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itchFamily="18" charset="0"/>
                <a:ea typeface="ＭＳ ゴシック" pitchFamily="49" charset="-128"/>
              </a:rPr>
              <a:t>umbrella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 ).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B035E7B-C69F-6DDD-A3A9-9DF8953DC8EA}"/>
              </a:ext>
            </a:extLst>
          </p:cNvPr>
          <p:cNvSpPr/>
          <p:nvPr/>
        </p:nvSpPr>
        <p:spPr>
          <a:xfrm>
            <a:off x="4678822" y="4277115"/>
            <a:ext cx="15841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do</a:t>
            </a:r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9359C82-3DA5-1AB9-AD65-298123E070BC}"/>
              </a:ext>
            </a:extLst>
          </p:cNvPr>
          <p:cNvSpPr/>
          <p:nvPr/>
        </p:nvSpPr>
        <p:spPr>
          <a:xfrm>
            <a:off x="6335913" y="4253910"/>
            <a:ext cx="14317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have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3054E51-0941-939B-8948-02DC591E3781}"/>
              </a:ext>
            </a:extLst>
          </p:cNvPr>
          <p:cNvSpPr/>
          <p:nvPr/>
        </p:nvSpPr>
        <p:spPr>
          <a:xfrm>
            <a:off x="7840604" y="4253909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to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EFEAE0F-32C8-E613-5B47-6E7E3AD7780C}"/>
              </a:ext>
            </a:extLst>
          </p:cNvPr>
          <p:cNvSpPr/>
          <p:nvPr/>
        </p:nvSpPr>
        <p:spPr>
          <a:xfrm>
            <a:off x="3748889" y="4773589"/>
            <a:ext cx="182849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bring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371676B-1DD2-7A14-AAC3-D6716AD1507B}"/>
              </a:ext>
            </a:extLst>
          </p:cNvPr>
          <p:cNvSpPr/>
          <p:nvPr/>
        </p:nvSpPr>
        <p:spPr>
          <a:xfrm>
            <a:off x="6651565" y="4759971"/>
            <a:ext cx="223224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umbrella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013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角丸四角形吹き出し 19"/>
          <p:cNvSpPr/>
          <p:nvPr/>
        </p:nvSpPr>
        <p:spPr>
          <a:xfrm>
            <a:off x="539552" y="116632"/>
            <a:ext cx="8424936" cy="3096344"/>
          </a:xfrm>
          <a:prstGeom prst="wedgeRoundRectCallout">
            <a:avLst>
              <a:gd name="adj1" fmla="val -32729"/>
              <a:gd name="adj2" fmla="val 9070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5024"/>
            <a:ext cx="1800200" cy="2319376"/>
          </a:xfrm>
          <a:prstGeom prst="rect">
            <a:avLst/>
          </a:prstGeom>
        </p:spPr>
      </p:pic>
      <p:sp>
        <p:nvSpPr>
          <p:cNvPr id="18" name="正方形/長方形 17"/>
          <p:cNvSpPr/>
          <p:nvPr/>
        </p:nvSpPr>
        <p:spPr>
          <a:xfrm>
            <a:off x="1403648" y="2420888"/>
            <a:ext cx="57606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have to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go there by train.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556792"/>
            <a:ext cx="1725426" cy="1728192"/>
          </a:xfrm>
          <a:prstGeom prst="rect">
            <a:avLst/>
          </a:prstGeom>
        </p:spPr>
      </p:pic>
      <p:sp>
        <p:nvSpPr>
          <p:cNvPr id="21" name="正方形/長方形 20"/>
          <p:cNvSpPr/>
          <p:nvPr/>
        </p:nvSpPr>
        <p:spPr>
          <a:xfrm>
            <a:off x="2051720" y="4725144"/>
            <a:ext cx="60486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He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has to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go there by train.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-531440"/>
            <a:ext cx="2492896" cy="2492896"/>
          </a:xfrm>
          <a:prstGeom prst="rect">
            <a:avLst/>
          </a:prstGeom>
        </p:spPr>
      </p:pic>
      <p:sp>
        <p:nvSpPr>
          <p:cNvPr id="26" name="正方形/長方形 25"/>
          <p:cNvSpPr/>
          <p:nvPr/>
        </p:nvSpPr>
        <p:spPr>
          <a:xfrm>
            <a:off x="3419872" y="620688"/>
            <a:ext cx="57606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I broke my car yesterday.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113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8" grpId="0"/>
      <p:bldP spid="21" grpId="0"/>
      <p:bldP spid="2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角丸四角形吹き出し 13"/>
          <p:cNvSpPr/>
          <p:nvPr/>
        </p:nvSpPr>
        <p:spPr>
          <a:xfrm>
            <a:off x="107504" y="4797152"/>
            <a:ext cx="9036496" cy="1224136"/>
          </a:xfrm>
          <a:prstGeom prst="wedgeRoundRectCallout">
            <a:avLst>
              <a:gd name="adj1" fmla="val -24052"/>
              <a:gd name="adj2" fmla="val -122896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雲形吹き出し 18"/>
          <p:cNvSpPr/>
          <p:nvPr/>
        </p:nvSpPr>
        <p:spPr>
          <a:xfrm>
            <a:off x="4355976" y="188640"/>
            <a:ext cx="4608512" cy="3816424"/>
          </a:xfrm>
          <a:prstGeom prst="cloudCallout">
            <a:avLst>
              <a:gd name="adj1" fmla="val -63664"/>
              <a:gd name="adj2" fmla="val -991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72816"/>
            <a:ext cx="3714381" cy="2183087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88640"/>
            <a:ext cx="3623709" cy="361764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0E6BE46-DDA7-76BE-B83B-DCD46B008428}"/>
              </a:ext>
            </a:extLst>
          </p:cNvPr>
          <p:cNvSpPr/>
          <p:nvPr/>
        </p:nvSpPr>
        <p:spPr>
          <a:xfrm>
            <a:off x="4838328" y="-1027080"/>
            <a:ext cx="3822969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400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60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×</a:t>
            </a:r>
            <a:endParaRPr lang="ja-JP" altLang="en-US" sz="400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60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20824" y="4869160"/>
            <a:ext cx="903649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We (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don’t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have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to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go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</a:t>
            </a:r>
          </a:p>
          <a:p>
            <a:pPr algn="r"/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to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)(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school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 today.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1187624" y="4877871"/>
            <a:ext cx="15841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do</a:t>
            </a:r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2780184" y="4877871"/>
            <a:ext cx="14317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have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4355976" y="4869160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to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4845224" y="4005064"/>
            <a:ext cx="431209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g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o to school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5309828" y="4869160"/>
            <a:ext cx="7156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go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4932040" y="5373216"/>
            <a:ext cx="10801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to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5948536" y="5364505"/>
            <a:ext cx="20078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school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392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/>
      <p:bldP spid="16" grpId="0"/>
      <p:bldP spid="17" grpId="0"/>
      <p:bldP spid="18" grpId="0"/>
      <p:bldP spid="20" grpId="0"/>
      <p:bldP spid="21" grpId="0"/>
      <p:bldP spid="22" grpId="0"/>
      <p:bldP spid="2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雲形吹き出し 18">
            <a:extLst>
              <a:ext uri="{FF2B5EF4-FFF2-40B4-BE49-F238E27FC236}">
                <a16:creationId xmlns:a16="http://schemas.microsoft.com/office/drawing/2014/main" id="{F6866ACB-C3E4-40E1-8FEA-A57543A0C256}"/>
              </a:ext>
            </a:extLst>
          </p:cNvPr>
          <p:cNvSpPr/>
          <p:nvPr/>
        </p:nvSpPr>
        <p:spPr>
          <a:xfrm>
            <a:off x="251765" y="4535946"/>
            <a:ext cx="4713775" cy="2322054"/>
          </a:xfrm>
          <a:prstGeom prst="cloudCallout">
            <a:avLst>
              <a:gd name="adj1" fmla="val -15916"/>
              <a:gd name="adj2" fmla="val -178684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 descr="食品 が含まれている画像&#10;&#10;自動的に生成された説明">
            <a:extLst>
              <a:ext uri="{FF2B5EF4-FFF2-40B4-BE49-F238E27FC236}">
                <a16:creationId xmlns:a16="http://schemas.microsoft.com/office/drawing/2014/main" id="{B262C747-FC69-410D-AF7B-32E988EF31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79" y="458456"/>
            <a:ext cx="1633998" cy="2132856"/>
          </a:xfrm>
          <a:prstGeom prst="rect">
            <a:avLst/>
          </a:prstGeom>
        </p:spPr>
      </p:pic>
      <p:sp>
        <p:nvSpPr>
          <p:cNvPr id="14" name="角丸四角形吹き出し 13"/>
          <p:cNvSpPr/>
          <p:nvPr/>
        </p:nvSpPr>
        <p:spPr>
          <a:xfrm>
            <a:off x="53751" y="3215425"/>
            <a:ext cx="9036496" cy="1224136"/>
          </a:xfrm>
          <a:prstGeom prst="wedgeRoundRectCallout">
            <a:avLst>
              <a:gd name="adj1" fmla="val -32307"/>
              <a:gd name="adj2" fmla="val -16909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雲形吹き出し 18"/>
          <p:cNvSpPr/>
          <p:nvPr/>
        </p:nvSpPr>
        <p:spPr>
          <a:xfrm>
            <a:off x="2195736" y="-7989"/>
            <a:ext cx="6794321" cy="3102178"/>
          </a:xfrm>
          <a:prstGeom prst="cloudCallout">
            <a:avLst>
              <a:gd name="adj1" fmla="val -54561"/>
              <a:gd name="adj2" fmla="val -23486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 descr="テーブル, 挿絵 が含まれている画像&#10;&#10;自動的に生成された説明">
            <a:extLst>
              <a:ext uri="{FF2B5EF4-FFF2-40B4-BE49-F238E27FC236}">
                <a16:creationId xmlns:a16="http://schemas.microsoft.com/office/drawing/2014/main" id="{4929F375-207F-4F64-BFF7-084FB23FC4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979" y="4756857"/>
            <a:ext cx="1823078" cy="2101143"/>
          </a:xfrm>
          <a:prstGeom prst="rect">
            <a:avLst/>
          </a:prstGeom>
        </p:spPr>
      </p:pic>
      <p:pic>
        <p:nvPicPr>
          <p:cNvPr id="21" name="図 20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C58D82DF-E57A-43A9-9E83-E237CFBC7B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394" y="629100"/>
            <a:ext cx="2981211" cy="1889247"/>
          </a:xfrm>
          <a:prstGeom prst="rect">
            <a:avLst/>
          </a:prstGeom>
        </p:spPr>
      </p:pic>
      <p:pic>
        <p:nvPicPr>
          <p:cNvPr id="23" name="図 22" descr="束, 異なる, 小さい, いくつか が含まれている画像&#10;&#10;自動的に生成された説明">
            <a:extLst>
              <a:ext uri="{FF2B5EF4-FFF2-40B4-BE49-F238E27FC236}">
                <a16:creationId xmlns:a16="http://schemas.microsoft.com/office/drawing/2014/main" id="{C8A457F8-B790-48A4-9264-693EB2F38CF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82" t="6718" r="38975" b="50125"/>
          <a:stretch/>
        </p:blipFill>
        <p:spPr>
          <a:xfrm>
            <a:off x="5598224" y="386572"/>
            <a:ext cx="1350040" cy="2270540"/>
          </a:xfrm>
          <a:prstGeom prst="rect">
            <a:avLst/>
          </a:prstGeom>
        </p:spPr>
      </p:pic>
      <p:pic>
        <p:nvPicPr>
          <p:cNvPr id="25" name="図 24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6CF8FA93-CDCE-47CA-9A8B-0B348ACA40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193" y="4858593"/>
            <a:ext cx="1929372" cy="167676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8C0A915-8CAF-AB7D-BBAB-4DD92D254089}"/>
              </a:ext>
            </a:extLst>
          </p:cNvPr>
          <p:cNvSpPr/>
          <p:nvPr/>
        </p:nvSpPr>
        <p:spPr>
          <a:xfrm>
            <a:off x="730553" y="3088566"/>
            <a:ext cx="3822969" cy="5216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333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60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×</a:t>
            </a:r>
            <a:endParaRPr lang="ja-JP" altLang="en-US" sz="333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60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83573" y="3232843"/>
            <a:ext cx="838842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ordered food delivery.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A8B8284-F1B5-452B-BD18-FC5CACA29C5C}"/>
              </a:ext>
            </a:extLst>
          </p:cNvPr>
          <p:cNvSpPr/>
          <p:nvPr/>
        </p:nvSpPr>
        <p:spPr>
          <a:xfrm>
            <a:off x="213679" y="3770482"/>
            <a:ext cx="838842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You 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don’t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)(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have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to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cook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5E8156E-4C6F-4230-BCC6-9583184C986C}"/>
              </a:ext>
            </a:extLst>
          </p:cNvPr>
          <p:cNvSpPr/>
          <p:nvPr/>
        </p:nvSpPr>
        <p:spPr>
          <a:xfrm>
            <a:off x="1373643" y="3775263"/>
            <a:ext cx="15841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do</a:t>
            </a:r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endParaRPr lang="ja-JP" altLang="en-US" sz="32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36936582-26BD-4084-9AB3-1B0A9BFB67CE}"/>
              </a:ext>
            </a:extLst>
          </p:cNvPr>
          <p:cNvSpPr/>
          <p:nvPr/>
        </p:nvSpPr>
        <p:spPr>
          <a:xfrm>
            <a:off x="3014430" y="3775263"/>
            <a:ext cx="14317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have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DD8EDF2-CCB5-4BD4-AC35-763331122EF0}"/>
              </a:ext>
            </a:extLst>
          </p:cNvPr>
          <p:cNvSpPr/>
          <p:nvPr/>
        </p:nvSpPr>
        <p:spPr>
          <a:xfrm>
            <a:off x="4541995" y="3766552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to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F49C4584-D40A-41B3-95AB-AF77A802E165}"/>
              </a:ext>
            </a:extLst>
          </p:cNvPr>
          <p:cNvSpPr/>
          <p:nvPr/>
        </p:nvSpPr>
        <p:spPr>
          <a:xfrm>
            <a:off x="5550107" y="3766552"/>
            <a:ext cx="18002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cook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605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3" grpId="0"/>
      <p:bldP spid="17" grpId="0"/>
      <p:bldP spid="18" grpId="0"/>
      <p:bldP spid="2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9F6BAE4-6F34-1192-B72F-DBDC4BB7ED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28" y="3140968"/>
            <a:ext cx="2446087" cy="3429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4C2CC25-C4CC-0590-032A-6A47CA8DAD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16367"/>
            <a:ext cx="2446087" cy="321377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ED89733-7521-7475-298F-14AAD87A74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88032"/>
            <a:ext cx="1247872" cy="1247872"/>
          </a:xfrm>
          <a:prstGeom prst="rect">
            <a:avLst/>
          </a:prstGeom>
        </p:spPr>
      </p:pic>
      <p:sp>
        <p:nvSpPr>
          <p:cNvPr id="8" name="角丸四角形吹き出し 13">
            <a:extLst>
              <a:ext uri="{FF2B5EF4-FFF2-40B4-BE49-F238E27FC236}">
                <a16:creationId xmlns:a16="http://schemas.microsoft.com/office/drawing/2014/main" id="{0EF6CACD-6B58-930D-4913-F481364C0059}"/>
              </a:ext>
            </a:extLst>
          </p:cNvPr>
          <p:cNvSpPr/>
          <p:nvPr/>
        </p:nvSpPr>
        <p:spPr>
          <a:xfrm>
            <a:off x="0" y="1716830"/>
            <a:ext cx="6012160" cy="1224136"/>
          </a:xfrm>
          <a:prstGeom prst="wedgeRoundRectCallout">
            <a:avLst>
              <a:gd name="adj1" fmla="val 58689"/>
              <a:gd name="adj2" fmla="val -2798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64BC877-6D55-EA11-2151-E13A67F9D1B6}"/>
              </a:ext>
            </a:extLst>
          </p:cNvPr>
          <p:cNvSpPr/>
          <p:nvPr/>
        </p:nvSpPr>
        <p:spPr>
          <a:xfrm>
            <a:off x="0" y="1928428"/>
            <a:ext cx="594015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Do you want to eat lunch</a:t>
            </a:r>
            <a:r>
              <a:rPr lang="ja-JP" altLang="en-US" sz="28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endParaRPr lang="en-US" altLang="ja-JP" sz="28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r"/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together?</a:t>
            </a:r>
            <a:endParaRPr lang="ja-JP" altLang="en-US" sz="28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角丸四角形吹き出し 13">
            <a:extLst>
              <a:ext uri="{FF2B5EF4-FFF2-40B4-BE49-F238E27FC236}">
                <a16:creationId xmlns:a16="http://schemas.microsoft.com/office/drawing/2014/main" id="{0BB47C44-0548-FE8A-19AD-D26991A8F6C4}"/>
              </a:ext>
            </a:extLst>
          </p:cNvPr>
          <p:cNvSpPr/>
          <p:nvPr/>
        </p:nvSpPr>
        <p:spPr>
          <a:xfrm>
            <a:off x="2915816" y="4243400"/>
            <a:ext cx="6137920" cy="1633872"/>
          </a:xfrm>
          <a:prstGeom prst="wedgeRoundRectCallout">
            <a:avLst>
              <a:gd name="adj1" fmla="val -56722"/>
              <a:gd name="adj2" fmla="val 16833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5630B3C-0BA9-DFE3-C580-5776DE25E511}"/>
              </a:ext>
            </a:extLst>
          </p:cNvPr>
          <p:cNvSpPr/>
          <p:nvPr/>
        </p:nvSpPr>
        <p:spPr>
          <a:xfrm>
            <a:off x="3178619" y="4370962"/>
            <a:ext cx="34816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Please go ahead.</a:t>
            </a:r>
            <a:endParaRPr lang="ja-JP" altLang="en-US" sz="28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55BDB3B-56CE-C905-A685-C595F00175B1}"/>
              </a:ext>
            </a:extLst>
          </p:cNvPr>
          <p:cNvSpPr/>
          <p:nvPr/>
        </p:nvSpPr>
        <p:spPr>
          <a:xfrm>
            <a:off x="3006081" y="4905496"/>
            <a:ext cx="603041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You</a:t>
            </a:r>
            <a:r>
              <a:rPr lang="ja-JP" altLang="en-US" sz="28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(</a:t>
            </a:r>
            <a:r>
              <a:rPr lang="en-US" altLang="ja-JP" sz="28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don’t </a:t>
            </a:r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)( </a:t>
            </a:r>
            <a:r>
              <a:rPr lang="en-US" altLang="ja-JP" sz="28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have </a:t>
            </a:r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)( </a:t>
            </a:r>
            <a:r>
              <a:rPr lang="en-US" altLang="ja-JP" sz="28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to</a:t>
            </a:r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)( </a:t>
            </a:r>
            <a:r>
              <a:rPr lang="en-US" altLang="ja-JP" sz="28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wait</a:t>
            </a:r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)</a:t>
            </a:r>
          </a:p>
          <a:p>
            <a:pPr algn="r"/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f</a:t>
            </a:r>
            <a:r>
              <a:rPr lang="en-US" altLang="ja-JP" sz="28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or me.</a:t>
            </a:r>
            <a:endParaRPr lang="ja-JP" altLang="en-US" sz="28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8F8808C-9186-6AC0-2E76-B2E9F0DAC4F8}"/>
              </a:ext>
            </a:extLst>
          </p:cNvPr>
          <p:cNvSpPr/>
          <p:nvPr/>
        </p:nvSpPr>
        <p:spPr>
          <a:xfrm>
            <a:off x="4127337" y="4896265"/>
            <a:ext cx="158417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do</a:t>
            </a:r>
            <a:r>
              <a:rPr lang="en-US" altLang="ja-JP" sz="28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</a:rPr>
              <a:t>n’t</a:t>
            </a:r>
            <a:endParaRPr lang="ja-JP" altLang="en-US" sz="28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0D8C700-C250-4A41-504C-C94DCC92CCF9}"/>
              </a:ext>
            </a:extLst>
          </p:cNvPr>
          <p:cNvSpPr/>
          <p:nvPr/>
        </p:nvSpPr>
        <p:spPr>
          <a:xfrm>
            <a:off x="5469985" y="4887827"/>
            <a:ext cx="143177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have</a:t>
            </a:r>
            <a:endParaRPr lang="ja-JP" altLang="en-US" sz="28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1E1230C-F3EC-FEF2-6282-C0A338DF5E6C}"/>
              </a:ext>
            </a:extLst>
          </p:cNvPr>
          <p:cNvSpPr/>
          <p:nvPr/>
        </p:nvSpPr>
        <p:spPr>
          <a:xfrm>
            <a:off x="6843776" y="4904630"/>
            <a:ext cx="7200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to</a:t>
            </a:r>
            <a:endParaRPr lang="ja-JP" altLang="en-US" sz="28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0277890-418F-021A-A30A-AE85D4933902}"/>
              </a:ext>
            </a:extLst>
          </p:cNvPr>
          <p:cNvSpPr/>
          <p:nvPr/>
        </p:nvSpPr>
        <p:spPr>
          <a:xfrm>
            <a:off x="7731693" y="4910394"/>
            <a:ext cx="119031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wait</a:t>
            </a:r>
            <a:endParaRPr lang="ja-JP" altLang="en-US" sz="28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6084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2" grpId="0"/>
      <p:bldP spid="4" grpId="0"/>
      <p:bldP spid="6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9C14523-AB92-6889-2929-F4AE0A60E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"/>
            <a:ext cx="9144000" cy="685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7143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92A24-C229-86E0-7F63-885440300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92036B-628B-0924-F001-B2F779D6FB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458200" cy="1082551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～しなければならないということはない</a:t>
            </a: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69326D35-B420-37CD-9877-4E3796B59C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232848" cy="1752600"/>
          </a:xfrm>
        </p:spPr>
        <p:txBody>
          <a:bodyPr/>
          <a:lstStyle/>
          <a:p>
            <a:r>
              <a:rPr lang="en-US" altLang="ja-JP" dirty="0"/>
              <a:t>not have to </a:t>
            </a:r>
            <a:r>
              <a:rPr lang="ja-JP" altLang="en-US" dirty="0"/>
              <a:t>～</a:t>
            </a:r>
            <a:r>
              <a:rPr kumimoji="1" lang="ja-JP" altLang="en-US" dirty="0"/>
              <a:t>「～なくてもよい」</a:t>
            </a:r>
          </a:p>
        </p:txBody>
      </p:sp>
    </p:spTree>
    <p:extLst>
      <p:ext uri="{BB962C8B-B14F-4D97-AF65-F5344CB8AC3E}">
        <p14:creationId xmlns:p14="http://schemas.microsoft.com/office/powerpoint/2010/main" val="200927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6000" dirty="0">
                <a:latin typeface="Century Schoolbook" panose="02040604050505020304" pitchFamily="18" charset="0"/>
              </a:rPr>
              <a:t>Next day</a:t>
            </a:r>
            <a:endParaRPr kumimoji="1" lang="ja-JP" altLang="en-US" sz="6000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7873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角丸四角形吹き出し 19"/>
          <p:cNvSpPr/>
          <p:nvPr/>
        </p:nvSpPr>
        <p:spPr>
          <a:xfrm>
            <a:off x="539552" y="101512"/>
            <a:ext cx="8424936" cy="3096344"/>
          </a:xfrm>
          <a:prstGeom prst="wedgeRoundRectCallout">
            <a:avLst>
              <a:gd name="adj1" fmla="val -32729"/>
              <a:gd name="adj2" fmla="val 9070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4" y="3629904"/>
            <a:ext cx="1709891" cy="2319376"/>
          </a:xfrm>
          <a:prstGeom prst="rect">
            <a:avLst/>
          </a:prstGeom>
        </p:spPr>
      </p:pic>
      <p:sp>
        <p:nvSpPr>
          <p:cNvPr id="18" name="正方形/長方形 17"/>
          <p:cNvSpPr/>
          <p:nvPr/>
        </p:nvSpPr>
        <p:spPr>
          <a:xfrm>
            <a:off x="899592" y="317536"/>
            <a:ext cx="604867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had to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go there by train </a:t>
            </a:r>
          </a:p>
          <a:p>
            <a:pPr algn="r"/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yesterday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-42504"/>
            <a:ext cx="1725426" cy="1728192"/>
          </a:xfrm>
          <a:prstGeom prst="rect">
            <a:avLst/>
          </a:prstGeom>
        </p:spPr>
      </p:pic>
      <p:sp>
        <p:nvSpPr>
          <p:cNvPr id="21" name="正方形/長方形 20"/>
          <p:cNvSpPr/>
          <p:nvPr/>
        </p:nvSpPr>
        <p:spPr>
          <a:xfrm>
            <a:off x="575048" y="6021288"/>
            <a:ext cx="85689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He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had to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go there by train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yesterday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25648"/>
            <a:ext cx="1944216" cy="1941105"/>
          </a:xfrm>
          <a:prstGeom prst="rect">
            <a:avLst/>
          </a:prstGeom>
        </p:spPr>
      </p:pic>
      <p:sp>
        <p:nvSpPr>
          <p:cNvPr id="10" name="正方形/長方形 9"/>
          <p:cNvSpPr/>
          <p:nvPr/>
        </p:nvSpPr>
        <p:spPr>
          <a:xfrm>
            <a:off x="2483768" y="1976622"/>
            <a:ext cx="60486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can go there by car today.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5322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8" grpId="0"/>
      <p:bldP spid="21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-12447" y="3108436"/>
            <a:ext cx="9144000" cy="3749563"/>
          </a:xfrm>
          <a:prstGeom prst="roundRect">
            <a:avLst>
              <a:gd name="adj" fmla="val 6194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23" name="正方形/長方形 22"/>
          <p:cNvSpPr/>
          <p:nvPr/>
        </p:nvSpPr>
        <p:spPr>
          <a:xfrm>
            <a:off x="3123959" y="4346500"/>
            <a:ext cx="684584" cy="432048"/>
          </a:xfrm>
          <a:prstGeom prst="rect">
            <a:avLst/>
          </a:prstGeom>
          <a:solidFill>
            <a:srgbClr val="FFFF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600"/>
          </a:p>
        </p:txBody>
      </p:sp>
      <p:sp>
        <p:nvSpPr>
          <p:cNvPr id="22" name="正方形/長方形 21"/>
          <p:cNvSpPr/>
          <p:nvPr/>
        </p:nvSpPr>
        <p:spPr>
          <a:xfrm>
            <a:off x="2529376" y="1495195"/>
            <a:ext cx="720080" cy="648072"/>
          </a:xfrm>
          <a:prstGeom prst="rect">
            <a:avLst/>
          </a:prstGeom>
          <a:solidFill>
            <a:srgbClr val="FF66CC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00"/>
          </a:p>
        </p:txBody>
      </p:sp>
      <p:sp>
        <p:nvSpPr>
          <p:cNvPr id="13" name="正方形/長方形 12"/>
          <p:cNvSpPr/>
          <p:nvPr/>
        </p:nvSpPr>
        <p:spPr>
          <a:xfrm>
            <a:off x="3339983" y="3524894"/>
            <a:ext cx="1584176" cy="457501"/>
          </a:xfrm>
          <a:prstGeom prst="rect">
            <a:avLst/>
          </a:prstGeom>
          <a:solidFill>
            <a:srgbClr val="FF66CC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600"/>
          </a:p>
        </p:txBody>
      </p:sp>
      <p:sp>
        <p:nvSpPr>
          <p:cNvPr id="6" name="正方形/長方形 5"/>
          <p:cNvSpPr/>
          <p:nvPr/>
        </p:nvSpPr>
        <p:spPr>
          <a:xfrm>
            <a:off x="49868" y="-15190"/>
            <a:ext cx="676819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have to</a:t>
            </a:r>
            <a:r>
              <a:rPr lang="ja-JP" altLang="en-US" sz="4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～しなければならない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-19535" y="3535102"/>
            <a:ext cx="946854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① 「</a:t>
            </a:r>
            <a:r>
              <a:rPr lang="en-US" altLang="ja-JP" sz="2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have (has) + to +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動詞の原形」で「～しなければならない」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l"/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  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と表現できます。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-188409" y="3033704"/>
            <a:ext cx="16561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-33999" y="4344347"/>
            <a:ext cx="946854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②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has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となるときは、主語が３人称単数現在のときです。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197736" y="1495195"/>
            <a:ext cx="864096" cy="648072"/>
          </a:xfrm>
          <a:prstGeom prst="rect">
            <a:avLst/>
          </a:prstGeom>
          <a:solidFill>
            <a:srgbClr val="00B05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00"/>
          </a:p>
        </p:txBody>
      </p:sp>
      <p:sp>
        <p:nvSpPr>
          <p:cNvPr id="9" name="正方形/長方形 8"/>
          <p:cNvSpPr/>
          <p:nvPr/>
        </p:nvSpPr>
        <p:spPr>
          <a:xfrm>
            <a:off x="-33999" y="5183737"/>
            <a:ext cx="9252520" cy="13388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④「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have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」と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「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to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動詞の原形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」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の組み合わせなので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l"/>
            <a:endParaRPr lang="en-US" altLang="ja-JP" sz="9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　　→これからすることをもっている→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しなければならない という意味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　になっています。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2529376" y="664875"/>
            <a:ext cx="720080" cy="720080"/>
          </a:xfrm>
          <a:prstGeom prst="rect">
            <a:avLst/>
          </a:prstGeom>
          <a:solidFill>
            <a:srgbClr val="FF66CC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00"/>
          </a:p>
        </p:txBody>
      </p:sp>
      <p:sp>
        <p:nvSpPr>
          <p:cNvPr id="15" name="正方形/長方形 14"/>
          <p:cNvSpPr/>
          <p:nvPr/>
        </p:nvSpPr>
        <p:spPr>
          <a:xfrm>
            <a:off x="539552" y="1460182"/>
            <a:ext cx="648072" cy="648072"/>
          </a:xfrm>
          <a:prstGeom prst="rect">
            <a:avLst/>
          </a:prstGeom>
          <a:solidFill>
            <a:srgbClr val="FFFF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00"/>
          </a:p>
        </p:txBody>
      </p:sp>
      <p:sp>
        <p:nvSpPr>
          <p:cNvPr id="16" name="正方形/長方形 15"/>
          <p:cNvSpPr/>
          <p:nvPr/>
        </p:nvSpPr>
        <p:spPr>
          <a:xfrm>
            <a:off x="496175" y="4376307"/>
            <a:ext cx="611560" cy="432048"/>
          </a:xfrm>
          <a:prstGeom prst="rect">
            <a:avLst/>
          </a:prstGeom>
          <a:solidFill>
            <a:srgbClr val="00B05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600"/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409" y="1512551"/>
            <a:ext cx="1152128" cy="1484401"/>
          </a:xfrm>
          <a:prstGeom prst="rect">
            <a:avLst/>
          </a:prstGeom>
        </p:spPr>
      </p:pic>
      <p:sp>
        <p:nvSpPr>
          <p:cNvPr id="18" name="正方形/長方形 17"/>
          <p:cNvSpPr/>
          <p:nvPr/>
        </p:nvSpPr>
        <p:spPr>
          <a:xfrm>
            <a:off x="611560" y="692696"/>
            <a:ext cx="57606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have to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go there by train.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626" y="321873"/>
            <a:ext cx="1437855" cy="1440160"/>
          </a:xfrm>
          <a:prstGeom prst="rect">
            <a:avLst/>
          </a:prstGeom>
        </p:spPr>
      </p:pic>
      <p:sp>
        <p:nvSpPr>
          <p:cNvPr id="21" name="正方形/長方形 20"/>
          <p:cNvSpPr/>
          <p:nvPr/>
        </p:nvSpPr>
        <p:spPr>
          <a:xfrm>
            <a:off x="502079" y="1496886"/>
            <a:ext cx="60486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He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has to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go there by train.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309743" y="5526391"/>
            <a:ext cx="2075408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1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（もっている）</a:t>
            </a:r>
            <a:endParaRPr lang="en-US" altLang="ja-JP" sz="14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2128671" y="5549710"/>
            <a:ext cx="2795488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1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（これから～すること）</a:t>
            </a:r>
            <a:endParaRPr lang="en-US" altLang="ja-JP" sz="14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496175" y="2254752"/>
            <a:ext cx="64087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He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had to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go there by train.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-41394" y="4796555"/>
            <a:ext cx="774840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③ 「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had to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動詞の原形」で過去のことも表現でます。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81EEDC5-426E-CB0B-E5CB-ABAC6BA3020B}"/>
              </a:ext>
            </a:extLst>
          </p:cNvPr>
          <p:cNvSpPr/>
          <p:nvPr/>
        </p:nvSpPr>
        <p:spPr>
          <a:xfrm>
            <a:off x="-54260" y="6381328"/>
            <a:ext cx="925252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⑤周りの状況から、しなければならないことを表します。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l"/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1441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3" grpId="0" animBg="1"/>
      <p:bldP spid="22" grpId="0" animBg="1"/>
      <p:bldP spid="13" grpId="0" animBg="1"/>
      <p:bldP spid="4" grpId="0"/>
      <p:bldP spid="5" grpId="0"/>
      <p:bldP spid="7" grpId="0"/>
      <p:bldP spid="8" grpId="0" animBg="1"/>
      <p:bldP spid="9" grpId="0"/>
      <p:bldP spid="14" grpId="0" animBg="1"/>
      <p:bldP spid="15" grpId="0" animBg="1"/>
      <p:bldP spid="16" grpId="0" animBg="1"/>
      <p:bldP spid="18" grpId="0"/>
      <p:bldP spid="21" grpId="0"/>
      <p:bldP spid="24" grpId="0"/>
      <p:bldP spid="25" grpId="0"/>
      <p:bldP spid="26" grpId="0"/>
      <p:bldP spid="27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458200" cy="1082551"/>
          </a:xfrm>
        </p:spPr>
        <p:txBody>
          <a:bodyPr>
            <a:normAutofit/>
          </a:bodyPr>
          <a:lstStyle/>
          <a:p>
            <a:r>
              <a:rPr kumimoji="1" lang="ja-JP" altLang="en-US" dirty="0"/>
              <a:t>～しなければならない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232848" cy="1752600"/>
          </a:xfrm>
        </p:spPr>
        <p:txBody>
          <a:bodyPr/>
          <a:lstStyle/>
          <a:p>
            <a:r>
              <a:rPr lang="en-US" altLang="ja-JP" dirty="0"/>
              <a:t>How do you say this in these situations?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88107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角丸四角形吹き出し 8"/>
          <p:cNvSpPr/>
          <p:nvPr/>
        </p:nvSpPr>
        <p:spPr>
          <a:xfrm>
            <a:off x="179512" y="4437112"/>
            <a:ext cx="8208912" cy="1224136"/>
          </a:xfrm>
          <a:prstGeom prst="wedgeRoundRectCallout">
            <a:avLst>
              <a:gd name="adj1" fmla="val -34578"/>
              <a:gd name="adj2" fmla="val -78141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323528" y="4797152"/>
            <a:ext cx="79208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764704"/>
            <a:ext cx="2055636" cy="3212976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48680"/>
            <a:ext cx="2106635" cy="181744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908720"/>
            <a:ext cx="1512168" cy="1815660"/>
          </a:xfrm>
          <a:prstGeom prst="rect">
            <a:avLst/>
          </a:prstGeom>
        </p:spPr>
      </p:pic>
      <p:sp>
        <p:nvSpPr>
          <p:cNvPr id="19" name="雲形吹き出し 18"/>
          <p:cNvSpPr/>
          <p:nvPr/>
        </p:nvSpPr>
        <p:spPr>
          <a:xfrm>
            <a:off x="3275856" y="188640"/>
            <a:ext cx="4608512" cy="2736304"/>
          </a:xfrm>
          <a:prstGeom prst="cloudCallout">
            <a:avLst>
              <a:gd name="adj1" fmla="val -63664"/>
              <a:gd name="adj2" fmla="val -991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479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角丸四角形吹き出し 8"/>
          <p:cNvSpPr/>
          <p:nvPr/>
        </p:nvSpPr>
        <p:spPr>
          <a:xfrm>
            <a:off x="179512" y="4437112"/>
            <a:ext cx="8208912" cy="1224136"/>
          </a:xfrm>
          <a:prstGeom prst="wedgeRoundRectCallout">
            <a:avLst>
              <a:gd name="adj1" fmla="val -34578"/>
              <a:gd name="adj2" fmla="val -78141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323528" y="4797152"/>
            <a:ext cx="79208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You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32" y="1556792"/>
            <a:ext cx="2215385" cy="2406096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0"/>
            <a:ext cx="1194903" cy="1224136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0"/>
            <a:ext cx="3096344" cy="2447111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052736"/>
            <a:ext cx="1990711" cy="187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39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</TotalTime>
  <Words>720</Words>
  <Application>Microsoft Office PowerPoint</Application>
  <PresentationFormat>画面に合わせる (4:3)</PresentationFormat>
  <Paragraphs>160</Paragraphs>
  <Slides>34</Slides>
  <Notes>19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34</vt:i4>
      </vt:variant>
    </vt:vector>
  </HeadingPairs>
  <TitlesOfParts>
    <vt:vector size="38" baseType="lpstr">
      <vt:lpstr>Arial</vt:lpstr>
      <vt:lpstr>Calibri</vt:lpstr>
      <vt:lpstr>Century Schoolbook</vt:lpstr>
      <vt:lpstr>Office テーマ</vt:lpstr>
      <vt:lpstr>～しなければならないことがある</vt:lpstr>
      <vt:lpstr>PowerPoint プレゼンテーション</vt:lpstr>
      <vt:lpstr>PowerPoint プレゼンテーション</vt:lpstr>
      <vt:lpstr>Next day</vt:lpstr>
      <vt:lpstr>PowerPoint プレゼンテーション</vt:lpstr>
      <vt:lpstr>PowerPoint プレゼンテーション</vt:lpstr>
      <vt:lpstr>～しなければならない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～しなければならない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～しなければならないことがある</vt:lpstr>
      <vt:lpstr>～しなければならないということはない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～しなければならないということはない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絶対だよ！</dc:title>
  <dc:creator>KASUGA_Hideki</dc:creator>
  <cp:lastModifiedBy>秀紀 春日</cp:lastModifiedBy>
  <cp:revision>54</cp:revision>
  <dcterms:created xsi:type="dcterms:W3CDTF">2013-06-22T07:28:20Z</dcterms:created>
  <dcterms:modified xsi:type="dcterms:W3CDTF">2026-09-14T14:02:11Z</dcterms:modified>
</cp:coreProperties>
</file>