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323" r:id="rId2"/>
    <p:sldId id="326" r:id="rId3"/>
    <p:sldId id="331" r:id="rId4"/>
    <p:sldId id="328" r:id="rId5"/>
    <p:sldId id="325" r:id="rId6"/>
    <p:sldId id="354" r:id="rId7"/>
    <p:sldId id="351" r:id="rId8"/>
    <p:sldId id="332" r:id="rId9"/>
    <p:sldId id="338" r:id="rId10"/>
    <p:sldId id="333" r:id="rId11"/>
    <p:sldId id="334" r:id="rId12"/>
    <p:sldId id="336" r:id="rId13"/>
    <p:sldId id="342" r:id="rId14"/>
    <p:sldId id="339" r:id="rId15"/>
    <p:sldId id="340" r:id="rId16"/>
    <p:sldId id="341" r:id="rId17"/>
    <p:sldId id="337" r:id="rId18"/>
    <p:sldId id="347" r:id="rId19"/>
    <p:sldId id="346" r:id="rId20"/>
    <p:sldId id="350" r:id="rId21"/>
    <p:sldId id="352" r:id="rId22"/>
    <p:sldId id="353" r:id="rId23"/>
    <p:sldId id="348" r:id="rId24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76" autoAdjust="0"/>
    <p:restoredTop sz="86182" autoAdjust="0"/>
  </p:normalViewPr>
  <p:slideViewPr>
    <p:cSldViewPr>
      <p:cViewPr varScale="1">
        <p:scale>
          <a:sx n="95" d="100"/>
          <a:sy n="95" d="100"/>
        </p:scale>
        <p:origin x="196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500E0-9C11-42D4-9185-75CB5DE17E81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25275-2DB4-4CE9-A8C8-CC78CC94B27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1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392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stop</a:t>
            </a:r>
            <a:r>
              <a:rPr kumimoji="1" lang="ja-JP" altLang="en-US" dirty="0"/>
              <a:t>は～を止めるという意味の他動詞　目的語に動名詞を従える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342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look forward to</a:t>
            </a:r>
            <a:r>
              <a:rPr kumimoji="1" lang="ja-JP" altLang="en-US" dirty="0"/>
              <a:t>～</a:t>
            </a:r>
            <a:endParaRPr kumimoji="1" lang="en-US" altLang="ja-JP" dirty="0"/>
          </a:p>
          <a:p>
            <a:r>
              <a:rPr kumimoji="1" lang="ja-JP" altLang="en-US" dirty="0"/>
              <a:t>この場合の</a:t>
            </a:r>
            <a:r>
              <a:rPr kumimoji="1" lang="en-US" altLang="ja-JP" dirty="0"/>
              <a:t>to</a:t>
            </a:r>
            <a:r>
              <a:rPr kumimoji="1" lang="ja-JP" altLang="en-US" dirty="0"/>
              <a:t>は前置詞の</a:t>
            </a:r>
            <a:r>
              <a:rPr kumimoji="1" lang="en-US" altLang="ja-JP" dirty="0"/>
              <a:t>to</a:t>
            </a:r>
            <a:r>
              <a:rPr kumimoji="1" lang="ja-JP" altLang="en-US" dirty="0"/>
              <a:t>で、前置詞の後は動名詞がくる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113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5384800" y="387350"/>
            <a:ext cx="2586038" cy="1938338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96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5384800" y="387350"/>
            <a:ext cx="2586038" cy="1938338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320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5384800" y="387350"/>
            <a:ext cx="2586038" cy="1938338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4533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C5E82-9F78-75ED-9AE7-5D7D4BC8A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>
            <a:extLst>
              <a:ext uri="{FF2B5EF4-FFF2-40B4-BE49-F238E27FC236}">
                <a16:creationId xmlns:a16="http://schemas.microsoft.com/office/drawing/2014/main" id="{5A5DA647-E3EE-749F-9549-C92940ABE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84800" y="387350"/>
            <a:ext cx="2586038" cy="1938338"/>
          </a:xfrm>
        </p:spPr>
      </p:sp>
      <p:sp>
        <p:nvSpPr>
          <p:cNvPr id="3" name="ノート プレースホルダ 2">
            <a:extLst>
              <a:ext uri="{FF2B5EF4-FFF2-40B4-BE49-F238E27FC236}">
                <a16:creationId xmlns:a16="http://schemas.microsoft.com/office/drawing/2014/main" id="{C7F1BB2A-8731-AF13-9D0E-97C78D0EB9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50E6BE5A-6689-BF95-0D3B-F0CDE94071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9601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C8F1-FB3C-7210-9DCF-3CEE3C237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>
            <a:extLst>
              <a:ext uri="{FF2B5EF4-FFF2-40B4-BE49-F238E27FC236}">
                <a16:creationId xmlns:a16="http://schemas.microsoft.com/office/drawing/2014/main" id="{A72AA688-7568-497D-0650-ADA32E34C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84800" y="387350"/>
            <a:ext cx="2586038" cy="1938338"/>
          </a:xfrm>
        </p:spPr>
      </p:sp>
      <p:sp>
        <p:nvSpPr>
          <p:cNvPr id="3" name="ノート プレースホルダ 2">
            <a:extLst>
              <a:ext uri="{FF2B5EF4-FFF2-40B4-BE49-F238E27FC236}">
                <a16:creationId xmlns:a16="http://schemas.microsoft.com/office/drawing/2014/main" id="{6623B870-A75F-2816-0D0D-598850E10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FED4C2AE-1035-E3FA-1F35-0B3B8A7C09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1618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0042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1408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スマホを使うために、立ち止まった。</a:t>
            </a:r>
            <a:r>
              <a:rPr kumimoji="1" lang="en-US" altLang="ja-JP" dirty="0"/>
              <a:t>stop</a:t>
            </a:r>
            <a:r>
              <a:rPr kumimoji="1" lang="ja-JP" altLang="en-US" dirty="0"/>
              <a:t>は立ち止まるの意味の自動詞、不定詞部分は目的の用法</a:t>
            </a:r>
            <a:endParaRPr kumimoji="1" lang="en-US" altLang="ja-JP" dirty="0"/>
          </a:p>
          <a:p>
            <a:r>
              <a:rPr kumimoji="1" lang="en-US" altLang="ja-JP" dirty="0"/>
              <a:t>stop oneself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422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A7E01-6AFE-4F6E-89E8-11C9C9D48367}" type="datetimeFigureOut">
              <a:rPr kumimoji="1" lang="ja-JP" altLang="en-US" smtClean="0"/>
              <a:pPr/>
              <a:t>2025/9/25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>
            <a:normAutofit/>
          </a:bodyPr>
          <a:lstStyle/>
          <a:p>
            <a:r>
              <a:rPr kumimoji="1" lang="ja-JP" altLang="en-US" sz="8000" dirty="0"/>
              <a:t>動名詞と不定詞</a:t>
            </a:r>
          </a:p>
        </p:txBody>
      </p:sp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63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0489E88-1FE1-E381-9169-7BDAAAE547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76872"/>
            <a:ext cx="3563386" cy="3730544"/>
          </a:xfrm>
          <a:prstGeom prst="rect">
            <a:avLst/>
          </a:prstGeom>
        </p:spPr>
      </p:pic>
      <p:sp>
        <p:nvSpPr>
          <p:cNvPr id="4" name="角丸四角形吹き出し 12">
            <a:extLst>
              <a:ext uri="{FF2B5EF4-FFF2-40B4-BE49-F238E27FC236}">
                <a16:creationId xmlns:a16="http://schemas.microsoft.com/office/drawing/2014/main" id="{21BE3902-9DC7-1AB2-3EC2-A7E37F98D060}"/>
              </a:ext>
            </a:extLst>
          </p:cNvPr>
          <p:cNvSpPr/>
          <p:nvPr/>
        </p:nvSpPr>
        <p:spPr>
          <a:xfrm>
            <a:off x="1456611" y="1199149"/>
            <a:ext cx="5275629" cy="921162"/>
          </a:xfrm>
          <a:prstGeom prst="wedgeRoundRectCallout">
            <a:avLst>
              <a:gd name="adj1" fmla="val -5095"/>
              <a:gd name="adj2" fmla="val 10718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13FE25-4969-860F-81F4-37E529E08F5E}"/>
              </a:ext>
            </a:extLst>
          </p:cNvPr>
          <p:cNvSpPr/>
          <p:nvPr/>
        </p:nvSpPr>
        <p:spPr>
          <a:xfrm>
            <a:off x="1619672" y="1367342"/>
            <a:ext cx="60677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I finished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working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57D31C10-9DFF-A52E-5863-E0435D2A1788}"/>
              </a:ext>
            </a:extLst>
          </p:cNvPr>
          <p:cNvSpPr/>
          <p:nvPr/>
        </p:nvSpPr>
        <p:spPr>
          <a:xfrm rot="5400000">
            <a:off x="4918647" y="771199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DBCF5C3-EA97-642F-DB1D-22123CC09728}"/>
              </a:ext>
            </a:extLst>
          </p:cNvPr>
          <p:cNvSpPr/>
          <p:nvPr/>
        </p:nvSpPr>
        <p:spPr>
          <a:xfrm>
            <a:off x="4427985" y="173031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work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36598F6-715B-FF90-F31D-A4A77E379021}"/>
              </a:ext>
            </a:extLst>
          </p:cNvPr>
          <p:cNvSpPr/>
          <p:nvPr/>
        </p:nvSpPr>
        <p:spPr>
          <a:xfrm>
            <a:off x="3995936" y="1367342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work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886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  <p:bldP spid="9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42A2A-87F9-8E01-6B3B-FBA0967F5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895ACC0-A5A6-01F5-0C88-184518E15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4681" y="2852936"/>
            <a:ext cx="5166607" cy="343494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DF6D4DA-8BF9-F405-32B9-1C1F2CBDAFD4}"/>
              </a:ext>
            </a:extLst>
          </p:cNvPr>
          <p:cNvSpPr/>
          <p:nvPr/>
        </p:nvSpPr>
        <p:spPr>
          <a:xfrm>
            <a:off x="1619672" y="1761774"/>
            <a:ext cx="60677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They enjoyed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singing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0E362C93-9725-7A18-FC4B-55F0CB734DBC}"/>
              </a:ext>
            </a:extLst>
          </p:cNvPr>
          <p:cNvSpPr/>
          <p:nvPr/>
        </p:nvSpPr>
        <p:spPr>
          <a:xfrm rot="5400000">
            <a:off x="5491912" y="1498177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B7ED95B-65A9-2DB5-E4A5-1B816D6C38ED}"/>
              </a:ext>
            </a:extLst>
          </p:cNvPr>
          <p:cNvSpPr/>
          <p:nvPr/>
        </p:nvSpPr>
        <p:spPr>
          <a:xfrm>
            <a:off x="5189980" y="872746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sing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743DD66-068D-9CD2-6A23-5BE76472C69F}"/>
              </a:ext>
            </a:extLst>
          </p:cNvPr>
          <p:cNvSpPr/>
          <p:nvPr/>
        </p:nvSpPr>
        <p:spPr>
          <a:xfrm>
            <a:off x="4792378" y="1761774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sing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430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807A9-0D1E-56B2-3670-E4CA6AB90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0991F07-E2AA-0BA3-F5AE-1D1106A20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685490"/>
            <a:ext cx="5435594" cy="4886806"/>
          </a:xfrm>
          <a:prstGeom prst="rect">
            <a:avLst/>
          </a:prstGeom>
        </p:spPr>
      </p:pic>
      <p:sp>
        <p:nvSpPr>
          <p:cNvPr id="4" name="角丸四角形吹き出し 12">
            <a:extLst>
              <a:ext uri="{FF2B5EF4-FFF2-40B4-BE49-F238E27FC236}">
                <a16:creationId xmlns:a16="http://schemas.microsoft.com/office/drawing/2014/main" id="{E84B20CF-E4A9-CD35-FF22-857222F3CD82}"/>
              </a:ext>
            </a:extLst>
          </p:cNvPr>
          <p:cNvSpPr/>
          <p:nvPr/>
        </p:nvSpPr>
        <p:spPr>
          <a:xfrm>
            <a:off x="2555776" y="1144199"/>
            <a:ext cx="5987197" cy="921162"/>
          </a:xfrm>
          <a:prstGeom prst="wedgeRoundRectCallout">
            <a:avLst>
              <a:gd name="adj1" fmla="val 1101"/>
              <a:gd name="adj2" fmla="val 17699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AC1588A-025E-6EC6-DD43-8BA1F9153214}"/>
              </a:ext>
            </a:extLst>
          </p:cNvPr>
          <p:cNvSpPr/>
          <p:nvPr/>
        </p:nvSpPr>
        <p:spPr>
          <a:xfrm>
            <a:off x="2699792" y="1312392"/>
            <a:ext cx="584318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I want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 go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back home.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D7C568C5-5926-BDF4-E2B4-302ADED4FFA4}"/>
              </a:ext>
            </a:extLst>
          </p:cNvPr>
          <p:cNvSpPr/>
          <p:nvPr/>
        </p:nvSpPr>
        <p:spPr>
          <a:xfrm rot="5400000">
            <a:off x="4846639" y="740314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3B274D6-6E4B-D58C-1C48-ECC48FE230AF}"/>
              </a:ext>
            </a:extLst>
          </p:cNvPr>
          <p:cNvSpPr/>
          <p:nvPr/>
        </p:nvSpPr>
        <p:spPr>
          <a:xfrm>
            <a:off x="4673836" y="142146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go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21CA0B0-303D-35AF-3177-05F8614AEA23}"/>
              </a:ext>
            </a:extLst>
          </p:cNvPr>
          <p:cNvSpPr/>
          <p:nvPr/>
        </p:nvSpPr>
        <p:spPr>
          <a:xfrm>
            <a:off x="4505258" y="1312392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o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go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920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  <p:bldP spid="9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15A35-F303-7288-73DE-F214519CE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C229CF9-CFA5-2A88-5492-DD2778329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3439" y="2520793"/>
            <a:ext cx="6377121" cy="385495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CF28FBE-3F3F-B352-3A46-E06C154E298F}"/>
              </a:ext>
            </a:extLst>
          </p:cNvPr>
          <p:cNvSpPr/>
          <p:nvPr/>
        </p:nvSpPr>
        <p:spPr>
          <a:xfrm>
            <a:off x="1547664" y="1403851"/>
            <a:ext cx="60677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They planned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 travel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646B26AA-D22D-72BD-6FA3-86998384FBC8}"/>
              </a:ext>
            </a:extLst>
          </p:cNvPr>
          <p:cNvSpPr/>
          <p:nvPr/>
        </p:nvSpPr>
        <p:spPr>
          <a:xfrm rot="5400000">
            <a:off x="5491912" y="1138137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8D2EAE5-1B18-0B9D-2B51-09D31646C2BA}"/>
              </a:ext>
            </a:extLst>
          </p:cNvPr>
          <p:cNvSpPr/>
          <p:nvPr/>
        </p:nvSpPr>
        <p:spPr>
          <a:xfrm>
            <a:off x="4863300" y="467854"/>
            <a:ext cx="16142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travel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E596804-A4B2-32C9-A4D5-9E352DA3A0DB}"/>
              </a:ext>
            </a:extLst>
          </p:cNvPr>
          <p:cNvSpPr/>
          <p:nvPr/>
        </p:nvSpPr>
        <p:spPr>
          <a:xfrm>
            <a:off x="4829940" y="1403850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o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travel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046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3B196-0769-4F0E-0D3D-9BFB67774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02F4FE4-A8EB-3C92-BAD9-02CC670C3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1012" y="2024091"/>
            <a:ext cx="6895765" cy="465563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9C07368-2D2B-3288-9775-C127E265CCD0}"/>
              </a:ext>
            </a:extLst>
          </p:cNvPr>
          <p:cNvSpPr/>
          <p:nvPr/>
        </p:nvSpPr>
        <p:spPr>
          <a:xfrm>
            <a:off x="1070446" y="1614386"/>
            <a:ext cx="806489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He stopped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doing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 his homework.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22B02674-6A3D-377E-739C-C9BE42A407E8}"/>
              </a:ext>
            </a:extLst>
          </p:cNvPr>
          <p:cNvSpPr/>
          <p:nvPr/>
        </p:nvSpPr>
        <p:spPr>
          <a:xfrm rot="5400000">
            <a:off x="4189856" y="1352352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163F270-A25A-1604-CE0A-137E6B3905FE}"/>
              </a:ext>
            </a:extLst>
          </p:cNvPr>
          <p:cNvSpPr/>
          <p:nvPr/>
        </p:nvSpPr>
        <p:spPr>
          <a:xfrm>
            <a:off x="4067944" y="754184"/>
            <a:ext cx="88254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do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8AF0936-7E1F-F9FC-E4E4-A362BC2CAC96}"/>
              </a:ext>
            </a:extLst>
          </p:cNvPr>
          <p:cNvSpPr/>
          <p:nvPr/>
        </p:nvSpPr>
        <p:spPr>
          <a:xfrm>
            <a:off x="3784779" y="1631346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do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941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491AD-7C39-2685-C5DE-2EDD64DDC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9E94758-84A0-B2F0-C66F-55CC4CFB94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7704" y="2447793"/>
            <a:ext cx="5530321" cy="414582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628A94F-94CA-CD9F-BCF1-F10F2D53E84F}"/>
              </a:ext>
            </a:extLst>
          </p:cNvPr>
          <p:cNvSpPr/>
          <p:nvPr/>
        </p:nvSpPr>
        <p:spPr>
          <a:xfrm>
            <a:off x="1806839" y="1403851"/>
            <a:ext cx="65095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She likes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 listen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 to music.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235A567F-FF19-C057-2523-ABA7DD7E7121}"/>
              </a:ext>
            </a:extLst>
          </p:cNvPr>
          <p:cNvSpPr/>
          <p:nvPr/>
        </p:nvSpPr>
        <p:spPr>
          <a:xfrm rot="5400000">
            <a:off x="4849005" y="1089887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4368406-8393-84B8-683B-84522736418B}"/>
              </a:ext>
            </a:extLst>
          </p:cNvPr>
          <p:cNvSpPr/>
          <p:nvPr/>
        </p:nvSpPr>
        <p:spPr>
          <a:xfrm>
            <a:off x="4328934" y="539969"/>
            <a:ext cx="16142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listen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1652715-03B1-937A-87EB-AB43C5E5551C}"/>
              </a:ext>
            </a:extLst>
          </p:cNvPr>
          <p:cNvSpPr/>
          <p:nvPr/>
        </p:nvSpPr>
        <p:spPr>
          <a:xfrm>
            <a:off x="4091952" y="1411424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o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listen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B1118F8-B626-48DD-7ADB-1226B68047AE}"/>
              </a:ext>
            </a:extLst>
          </p:cNvPr>
          <p:cNvSpPr/>
          <p:nvPr/>
        </p:nvSpPr>
        <p:spPr>
          <a:xfrm>
            <a:off x="4002657" y="1777278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listen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756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5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CD37A-EBD2-5EDE-7DF4-E2F1C256A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DC9193-8A50-FAB1-629C-25B98C3DAF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238" y="2474588"/>
            <a:ext cx="5254771" cy="394107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180C0DB-F057-D1D8-E30F-AE783DE64B9D}"/>
              </a:ext>
            </a:extLst>
          </p:cNvPr>
          <p:cNvSpPr/>
          <p:nvPr/>
        </p:nvSpPr>
        <p:spPr>
          <a:xfrm>
            <a:off x="1070446" y="1614386"/>
            <a:ext cx="806489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He started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doing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 the dishes.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6E63E524-FC90-CC03-0E28-AC3DFB859873}"/>
              </a:ext>
            </a:extLst>
          </p:cNvPr>
          <p:cNvSpPr/>
          <p:nvPr/>
        </p:nvSpPr>
        <p:spPr>
          <a:xfrm rot="5400000">
            <a:off x="4189856" y="1352352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E80AB8C-2E58-34F7-82DE-4C18FB3108F3}"/>
              </a:ext>
            </a:extLst>
          </p:cNvPr>
          <p:cNvSpPr/>
          <p:nvPr/>
        </p:nvSpPr>
        <p:spPr>
          <a:xfrm>
            <a:off x="4067944" y="754184"/>
            <a:ext cx="88254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do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3EACF9C-18E9-C65B-9449-5644292FECFA}"/>
              </a:ext>
            </a:extLst>
          </p:cNvPr>
          <p:cNvSpPr/>
          <p:nvPr/>
        </p:nvSpPr>
        <p:spPr>
          <a:xfrm>
            <a:off x="3635896" y="1631346"/>
            <a:ext cx="14401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do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EEBA011-5880-3DBD-E1C8-5ABD31291AAE}"/>
              </a:ext>
            </a:extLst>
          </p:cNvPr>
          <p:cNvSpPr/>
          <p:nvPr/>
        </p:nvSpPr>
        <p:spPr>
          <a:xfrm>
            <a:off x="3789135" y="2052967"/>
            <a:ext cx="14401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do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844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5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82D38-CF16-C743-D73D-B7A737A5D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DC6BD1C-089D-0BA2-BA45-43832F9017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6839" y="2132856"/>
            <a:ext cx="5530321" cy="414774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DD952D3-7B33-1AE3-58CB-2237CC6F7DC5}"/>
              </a:ext>
            </a:extLst>
          </p:cNvPr>
          <p:cNvSpPr/>
          <p:nvPr/>
        </p:nvSpPr>
        <p:spPr>
          <a:xfrm>
            <a:off x="1538141" y="1470989"/>
            <a:ext cx="742634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They decided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 go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 to Nara.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83D05266-E113-1B0B-1CEF-52F9AAD83EE7}"/>
              </a:ext>
            </a:extLst>
          </p:cNvPr>
          <p:cNvSpPr/>
          <p:nvPr/>
        </p:nvSpPr>
        <p:spPr>
          <a:xfrm rot="5400000">
            <a:off x="5184278" y="1141141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FA3290C-98B9-31FA-BD46-D657F491AE77}"/>
              </a:ext>
            </a:extLst>
          </p:cNvPr>
          <p:cNvSpPr/>
          <p:nvPr/>
        </p:nvSpPr>
        <p:spPr>
          <a:xfrm>
            <a:off x="5022006" y="542973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go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48DC5B-CAA2-B926-EF9C-10280788655B}"/>
              </a:ext>
            </a:extLst>
          </p:cNvPr>
          <p:cNvSpPr/>
          <p:nvPr/>
        </p:nvSpPr>
        <p:spPr>
          <a:xfrm>
            <a:off x="4788024" y="1470162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o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go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712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3D1F7-53B7-475A-9209-57A635573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A20668A-F2EA-80A9-5C2A-3373591D5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705" y="2129618"/>
            <a:ext cx="3856784" cy="316835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1B4CA82-9DB9-063F-6334-BC23270F7F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24231"/>
            <a:ext cx="4588097" cy="344107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C3E3889-AD48-ABF6-7230-849E5113A31E}"/>
              </a:ext>
            </a:extLst>
          </p:cNvPr>
          <p:cNvSpPr/>
          <p:nvPr/>
        </p:nvSpPr>
        <p:spPr>
          <a:xfrm>
            <a:off x="719572" y="1631346"/>
            <a:ext cx="806489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She stopped (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to use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 a smartphone.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" name="右矢印 28">
            <a:extLst>
              <a:ext uri="{FF2B5EF4-FFF2-40B4-BE49-F238E27FC236}">
                <a16:creationId xmlns:a16="http://schemas.microsoft.com/office/drawing/2014/main" id="{E6C99D89-6427-07DA-0F51-27BBDBACB976}"/>
              </a:ext>
            </a:extLst>
          </p:cNvPr>
          <p:cNvSpPr/>
          <p:nvPr/>
        </p:nvSpPr>
        <p:spPr>
          <a:xfrm rot="5400000">
            <a:off x="4189856" y="1352352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D775633-5CFA-3DBE-2CC4-FB9155D51EF2}"/>
              </a:ext>
            </a:extLst>
          </p:cNvPr>
          <p:cNvSpPr/>
          <p:nvPr/>
        </p:nvSpPr>
        <p:spPr>
          <a:xfrm>
            <a:off x="3904653" y="732051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use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523ED3E-707E-BA78-009E-C8740BF5BC91}"/>
              </a:ext>
            </a:extLst>
          </p:cNvPr>
          <p:cNvSpPr/>
          <p:nvPr/>
        </p:nvSpPr>
        <p:spPr>
          <a:xfrm>
            <a:off x="3707903" y="1631912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use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62AA01ED-3FE4-5F13-782E-E03192657638}"/>
              </a:ext>
            </a:extLst>
          </p:cNvPr>
          <p:cNvGrpSpPr/>
          <p:nvPr/>
        </p:nvGrpSpPr>
        <p:grpSpPr>
          <a:xfrm>
            <a:off x="1403648" y="2129618"/>
            <a:ext cx="6849841" cy="4035686"/>
            <a:chOff x="1403648" y="2129618"/>
            <a:chExt cx="6849841" cy="4035686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BAE5C1C7-AFD5-0917-67C2-D47AD4434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6705" y="2129618"/>
              <a:ext cx="3856784" cy="3168352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68CD428-E206-963E-FC47-3FE15A584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2724231"/>
              <a:ext cx="4588097" cy="3441073"/>
            </a:xfrm>
            <a:prstGeom prst="rect">
              <a:avLst/>
            </a:prstGeom>
          </p:spPr>
        </p:pic>
        <p:sp>
          <p:nvSpPr>
            <p:cNvPr id="14" name="矢印: 左 13">
              <a:extLst>
                <a:ext uri="{FF2B5EF4-FFF2-40B4-BE49-F238E27FC236}">
                  <a16:creationId xmlns:a16="http://schemas.microsoft.com/office/drawing/2014/main" id="{9FF78DB4-8100-E902-EF5B-74CC9F55E6AB}"/>
                </a:ext>
              </a:extLst>
            </p:cNvPr>
            <p:cNvSpPr/>
            <p:nvPr/>
          </p:nvSpPr>
          <p:spPr>
            <a:xfrm rot="20506329">
              <a:off x="4361744" y="3575155"/>
              <a:ext cx="1912916" cy="484632"/>
            </a:xfrm>
            <a:prstGeom prst="lef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570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-0.2974 0.115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78" y="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52DBB-8D1F-FE56-9C3A-E9F42D2DF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5F1D35F-DBA5-D535-958C-B13C45F71FAB}"/>
              </a:ext>
            </a:extLst>
          </p:cNvPr>
          <p:cNvSpPr/>
          <p:nvPr/>
        </p:nvSpPr>
        <p:spPr>
          <a:xfrm>
            <a:off x="719572" y="1631346"/>
            <a:ext cx="806489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She stopped (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using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) a smartphone.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40610093-79C5-29AD-EF0C-001A06483945}"/>
              </a:ext>
            </a:extLst>
          </p:cNvPr>
          <p:cNvSpPr/>
          <p:nvPr/>
        </p:nvSpPr>
        <p:spPr>
          <a:xfrm rot="5400000">
            <a:off x="4189856" y="1352352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04A1E08-EB12-C7BC-5F0C-8F8AA785ABCF}"/>
              </a:ext>
            </a:extLst>
          </p:cNvPr>
          <p:cNvSpPr/>
          <p:nvPr/>
        </p:nvSpPr>
        <p:spPr>
          <a:xfrm>
            <a:off x="3904653" y="732051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use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E9EB95C-97FF-F5FB-CEF6-A5902117838D}"/>
              </a:ext>
            </a:extLst>
          </p:cNvPr>
          <p:cNvSpPr/>
          <p:nvPr/>
        </p:nvSpPr>
        <p:spPr>
          <a:xfrm>
            <a:off x="3707903" y="1631346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us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27BDDFE-FDC5-D1E3-75DC-F2B17D527C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554857"/>
            <a:ext cx="6057413" cy="454306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26AE899-F1E8-4371-016D-09E7E0B670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44" y="1970962"/>
            <a:ext cx="6168520" cy="462639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3DAEDF6-4098-02EA-5B17-33866ACD8F52}"/>
              </a:ext>
            </a:extLst>
          </p:cNvPr>
          <p:cNvGrpSpPr/>
          <p:nvPr/>
        </p:nvGrpSpPr>
        <p:grpSpPr>
          <a:xfrm>
            <a:off x="-1476672" y="1976658"/>
            <a:ext cx="11221761" cy="5067311"/>
            <a:chOff x="-1444852" y="2328685"/>
            <a:chExt cx="11221761" cy="5067311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1E966C12-6EA0-88DF-0715-E219780B8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9496" y="2852936"/>
              <a:ext cx="6057413" cy="4543060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A51A1027-B53C-62EA-6D35-89C415DC4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44852" y="2328685"/>
              <a:ext cx="6168520" cy="4626390"/>
            </a:xfrm>
            <a:prstGeom prst="rect">
              <a:avLst/>
            </a:prstGeom>
          </p:spPr>
        </p:pic>
        <p:sp>
          <p:nvSpPr>
            <p:cNvPr id="7" name="矢印: 左 6">
              <a:extLst>
                <a:ext uri="{FF2B5EF4-FFF2-40B4-BE49-F238E27FC236}">
                  <a16:creationId xmlns:a16="http://schemas.microsoft.com/office/drawing/2014/main" id="{6E36C664-48E8-96D5-9927-54ECCD31BCB3}"/>
                </a:ext>
              </a:extLst>
            </p:cNvPr>
            <p:cNvSpPr/>
            <p:nvPr/>
          </p:nvSpPr>
          <p:spPr>
            <a:xfrm>
              <a:off x="3632271" y="4399564"/>
              <a:ext cx="1912916" cy="484632"/>
            </a:xfrm>
            <a:prstGeom prst="lef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191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53467" y="2295817"/>
            <a:ext cx="3348372" cy="48451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ja-JP" sz="3200" b="1" dirty="0">
                <a:solidFill>
                  <a:schemeClr val="tx1"/>
                </a:solidFill>
                <a:latin typeface="Century Schoolbook" pitchFamily="18" charset="0"/>
              </a:rPr>
              <a:t>p</a:t>
            </a:r>
            <a:r>
              <a:rPr kumimoji="1" lang="en-US" altLang="ja-JP" sz="3200" b="1" dirty="0">
                <a:solidFill>
                  <a:schemeClr val="tx1"/>
                </a:solidFill>
                <a:latin typeface="Century Schoolbook" pitchFamily="18" charset="0"/>
              </a:rPr>
              <a:t>lay baseball</a:t>
            </a:r>
            <a:endParaRPr kumimoji="1" lang="ja-JP" altLang="en-US" sz="32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498" y="5703639"/>
            <a:ext cx="1206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latin typeface="Century Schoolbook" pitchFamily="18" charset="0"/>
              </a:rPr>
              <a:t>I like</a:t>
            </a:r>
            <a:endParaRPr kumimoji="1" lang="ja-JP" altLang="en-US" sz="2400" b="1" dirty="0">
              <a:latin typeface="Century Schoolbook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21319" y="539403"/>
            <a:ext cx="338437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/>
              <a:t>野球</a:t>
            </a:r>
            <a:r>
              <a:rPr lang="ja-JP" altLang="en-US" sz="2800" b="1" dirty="0"/>
              <a:t>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  <a:r>
              <a:rPr kumimoji="1" lang="ja-JP" altLang="en-US" sz="2800" b="1" dirty="0"/>
              <a:t>が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705695" y="546276"/>
            <a:ext cx="2210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/>
              <a:t>好き</a:t>
            </a:r>
            <a:r>
              <a:rPr kumimoji="1" lang="ja-JP" altLang="en-US" sz="2800" b="1" dirty="0"/>
              <a:t>です。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653467" y="1403499"/>
            <a:ext cx="334837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/>
              <a:t>野球</a:t>
            </a:r>
            <a:r>
              <a:rPr lang="ja-JP" altLang="en-US" sz="2800" b="1" dirty="0"/>
              <a:t>をする</a:t>
            </a:r>
            <a:endParaRPr kumimoji="1" lang="ja-JP" altLang="en-US" sz="28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653467" y="3059683"/>
            <a:ext cx="334837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/>
              <a:t>野球</a:t>
            </a:r>
            <a:r>
              <a:rPr lang="ja-JP" altLang="en-US" sz="2800" b="1" dirty="0"/>
              <a:t>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1321319" y="3999567"/>
            <a:ext cx="2904384" cy="4310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1115616" y="5698838"/>
            <a:ext cx="2898867" cy="4593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baseball.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2" name="下矢印 11"/>
          <p:cNvSpPr/>
          <p:nvPr/>
        </p:nvSpPr>
        <p:spPr>
          <a:xfrm>
            <a:off x="3913607" y="1907555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14" name="下矢印 13"/>
          <p:cNvSpPr/>
          <p:nvPr/>
        </p:nvSpPr>
        <p:spPr>
          <a:xfrm>
            <a:off x="3913607" y="3611306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/>
          </a:p>
        </p:txBody>
      </p:sp>
      <p:sp>
        <p:nvSpPr>
          <p:cNvPr id="15" name="下矢印 14"/>
          <p:cNvSpPr/>
          <p:nvPr/>
        </p:nvSpPr>
        <p:spPr>
          <a:xfrm>
            <a:off x="3913607" y="1043459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767776" y="4622659"/>
            <a:ext cx="352839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/>
              <a:t>野球</a:t>
            </a:r>
            <a:r>
              <a:rPr lang="ja-JP" altLang="en-US" sz="3200" b="1" dirty="0"/>
              <a:t>をする</a:t>
            </a:r>
            <a:r>
              <a:rPr lang="ja-JP" altLang="en-US" sz="3200" b="1" dirty="0">
                <a:solidFill>
                  <a:srgbClr val="FF0000"/>
                </a:solidFill>
              </a:rPr>
              <a:t>こと</a:t>
            </a:r>
            <a:r>
              <a:rPr kumimoji="1" lang="ja-JP" altLang="en-US" sz="3200" b="1" dirty="0"/>
              <a:t>が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296168" y="4651134"/>
            <a:ext cx="181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/>
              <a:t>好き</a:t>
            </a:r>
            <a:r>
              <a:rPr kumimoji="1" lang="ja-JP" altLang="en-US" sz="3200" b="1" dirty="0"/>
              <a:t>です。</a:t>
            </a:r>
          </a:p>
        </p:txBody>
      </p:sp>
      <p:sp>
        <p:nvSpPr>
          <p:cNvPr id="18" name="下矢印 17"/>
          <p:cNvSpPr/>
          <p:nvPr/>
        </p:nvSpPr>
        <p:spPr>
          <a:xfrm>
            <a:off x="3712990" y="5229200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/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493440F3-80BA-4059-9AB0-52C38883F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04487" y="1076369"/>
            <a:ext cx="1656183" cy="2647534"/>
          </a:xfrm>
          <a:prstGeom prst="rect">
            <a:avLst/>
          </a:prstGeom>
          <a:noFill/>
        </p:spPr>
      </p:pic>
      <p:sp>
        <p:nvSpPr>
          <p:cNvPr id="20" name="タイトル 1"/>
          <p:cNvSpPr txBox="1">
            <a:spLocks/>
          </p:cNvSpPr>
          <p:nvPr/>
        </p:nvSpPr>
        <p:spPr>
          <a:xfrm>
            <a:off x="4360827" y="3993796"/>
            <a:ext cx="2835206" cy="4368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b="1" dirty="0">
                <a:solidFill>
                  <a:srgbClr val="FF0000"/>
                </a:solidFill>
                <a:latin typeface="Century Schoolbook" pitchFamily="18" charset="0"/>
                <a:ea typeface="+mj-ea"/>
                <a:cs typeface="+mj-cs"/>
              </a:rPr>
              <a:t>to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play baseball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348787" y="5685188"/>
            <a:ext cx="1206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latin typeface="Century Schoolbook" pitchFamily="18" charset="0"/>
              </a:rPr>
              <a:t>I like</a:t>
            </a:r>
            <a:endParaRPr kumimoji="1" lang="ja-JP" altLang="en-US" sz="2400" b="1" dirty="0">
              <a:latin typeface="Century Schoolbook" pitchFamily="18" charset="0"/>
            </a:endParaRPr>
          </a:p>
        </p:txBody>
      </p:sp>
      <p:sp>
        <p:nvSpPr>
          <p:cNvPr id="22" name="タイトル 1"/>
          <p:cNvSpPr txBox="1">
            <a:spLocks/>
          </p:cNvSpPr>
          <p:nvPr/>
        </p:nvSpPr>
        <p:spPr>
          <a:xfrm>
            <a:off x="5419797" y="5685188"/>
            <a:ext cx="2680595" cy="4616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to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play</a:t>
            </a:r>
            <a:r>
              <a:rPr kumimoji="1" lang="en-US" altLang="ja-JP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baseball.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290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/>
      <p:bldP spid="18" grpId="0" animBg="1"/>
      <p:bldP spid="20" grpId="0" animBg="1"/>
      <p:bldP spid="21" grpId="0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2725D-B57A-95E4-9984-05132CE54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134E602-F3ED-0C11-D2B0-51572D499A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6839" y="2564904"/>
            <a:ext cx="5530321" cy="414774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46601FD-373C-53F1-3132-F8EEDDFC1803}"/>
              </a:ext>
            </a:extLst>
          </p:cNvPr>
          <p:cNvSpPr/>
          <p:nvPr/>
        </p:nvSpPr>
        <p:spPr>
          <a:xfrm>
            <a:off x="395537" y="1470989"/>
            <a:ext cx="85689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She looked forward to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having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) dinner.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右矢印 28">
            <a:extLst>
              <a:ext uri="{FF2B5EF4-FFF2-40B4-BE49-F238E27FC236}">
                <a16:creationId xmlns:a16="http://schemas.microsoft.com/office/drawing/2014/main" id="{5BE50AB9-CE6B-FDFA-7E62-F6A6AC0FE504}"/>
              </a:ext>
            </a:extLst>
          </p:cNvPr>
          <p:cNvSpPr/>
          <p:nvPr/>
        </p:nvSpPr>
        <p:spPr>
          <a:xfrm rot="5400000">
            <a:off x="6035039" y="1119840"/>
            <a:ext cx="395536" cy="36875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9370C57-906E-ACF7-1468-4FDFCE46F82C}"/>
              </a:ext>
            </a:extLst>
          </p:cNvPr>
          <p:cNvSpPr/>
          <p:nvPr/>
        </p:nvSpPr>
        <p:spPr>
          <a:xfrm>
            <a:off x="5598070" y="548688"/>
            <a:ext cx="163822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have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B95D4AC-4FC9-FE11-C8C6-D49F85DA73D0}"/>
              </a:ext>
            </a:extLst>
          </p:cNvPr>
          <p:cNvSpPr/>
          <p:nvPr/>
        </p:nvSpPr>
        <p:spPr>
          <a:xfrm>
            <a:off x="5398856" y="1457481"/>
            <a:ext cx="2088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hav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309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B88241E-9961-0B13-7234-61ADD9D33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" y="0"/>
            <a:ext cx="91291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72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C9A7B25-AE4B-7D87-D2BC-3FFABAE6D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" y="0"/>
            <a:ext cx="9127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775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FC2C6-79EE-BE05-3106-E516223EE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1D8393-ADFC-33FA-101C-1E7910E83D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>
            <a:normAutofit/>
          </a:bodyPr>
          <a:lstStyle/>
          <a:p>
            <a:r>
              <a:rPr kumimoji="1" lang="ja-JP" altLang="en-US" sz="8000" dirty="0"/>
              <a:t>動名詞と不定詞</a:t>
            </a:r>
          </a:p>
        </p:txBody>
      </p:sp>
      <p:sp>
        <p:nvSpPr>
          <p:cNvPr id="4" name="サブタイトル 3">
            <a:extLst>
              <a:ext uri="{FF2B5EF4-FFF2-40B4-BE49-F238E27FC236}">
                <a16:creationId xmlns:a16="http://schemas.microsoft.com/office/drawing/2014/main" id="{F6DC7891-50CA-6B29-5DD9-34E64FC001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2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正方形/長方形 37"/>
          <p:cNvSpPr/>
          <p:nvPr/>
        </p:nvSpPr>
        <p:spPr>
          <a:xfrm>
            <a:off x="4137336" y="4055960"/>
            <a:ext cx="1802816" cy="45719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 flipV="1">
            <a:off x="3419101" y="2629387"/>
            <a:ext cx="1828313" cy="55325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3059832" y="1628800"/>
            <a:ext cx="1728192" cy="82921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角丸四角形 43">
            <a:extLst>
              <a:ext uri="{FF2B5EF4-FFF2-40B4-BE49-F238E27FC236}">
                <a16:creationId xmlns:a16="http://schemas.microsoft.com/office/drawing/2014/main" id="{C2BBDAFC-C53D-451F-BC9D-A161A3820928}"/>
              </a:ext>
            </a:extLst>
          </p:cNvPr>
          <p:cNvSpPr/>
          <p:nvPr/>
        </p:nvSpPr>
        <p:spPr>
          <a:xfrm>
            <a:off x="56591" y="4895379"/>
            <a:ext cx="9051913" cy="1990005"/>
          </a:xfrm>
          <a:prstGeom prst="roundRect">
            <a:avLst>
              <a:gd name="adj" fmla="val 4643"/>
            </a:avLst>
          </a:prstGeom>
          <a:solidFill>
            <a:srgbClr val="3333CC">
              <a:alpha val="2745"/>
            </a:srgbClr>
          </a:solidFill>
          <a:ln w="1905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27EAECF-CBB9-4D37-87C9-6C29E8D49ED4}"/>
              </a:ext>
            </a:extLst>
          </p:cNvPr>
          <p:cNvSpPr/>
          <p:nvPr/>
        </p:nvSpPr>
        <p:spPr>
          <a:xfrm>
            <a:off x="0" y="24108"/>
            <a:ext cx="3635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動詞</a:t>
            </a:r>
            <a:r>
              <a:rPr lang="en-US" altLang="ja-JP" sz="2400" b="1" dirty="0">
                <a:latin typeface="Century Schoolbook" panose="02040604050505020304" pitchFamily="18" charset="0"/>
              </a:rPr>
              <a:t>+</a:t>
            </a:r>
            <a:r>
              <a:rPr lang="en-US" altLang="ja-JP" sz="2400" b="1" dirty="0" err="1">
                <a:latin typeface="Century Schoolbook" panose="02040604050505020304" pitchFamily="18" charset="0"/>
              </a:rPr>
              <a:t>ing</a:t>
            </a:r>
            <a:endParaRPr lang="en-US" altLang="ja-JP" sz="2400" b="1" dirty="0">
              <a:latin typeface="Century Schoolbook" panose="02040604050505020304" pitchFamily="18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C5EC764-DB21-42A0-A4D0-7514D9214B8F}"/>
              </a:ext>
            </a:extLst>
          </p:cNvPr>
          <p:cNvSpPr/>
          <p:nvPr/>
        </p:nvSpPr>
        <p:spPr>
          <a:xfrm>
            <a:off x="1913502" y="2154922"/>
            <a:ext cx="546681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spc="50" dirty="0">
                <a:ln w="11430">
                  <a:noFill/>
                </a:ln>
                <a:latin typeface="Century Schoolbook" panose="02040604050505020304" pitchFamily="18" charset="0"/>
              </a:rPr>
              <a:t>I enjoy studying English.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pic>
        <p:nvPicPr>
          <p:cNvPr id="25" name="図 2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39" y="980728"/>
            <a:ext cx="1488841" cy="1276149"/>
          </a:xfrm>
          <a:prstGeom prst="rect">
            <a:avLst/>
          </a:prstGeom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EC5EC764-DB21-42A0-A4D0-7514D9214B8F}"/>
              </a:ext>
            </a:extLst>
          </p:cNvPr>
          <p:cNvSpPr/>
          <p:nvPr/>
        </p:nvSpPr>
        <p:spPr>
          <a:xfrm>
            <a:off x="1919599" y="1209972"/>
            <a:ext cx="632964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am studying English.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EC5EC764-DB21-42A0-A4D0-7514D9214B8F}"/>
              </a:ext>
            </a:extLst>
          </p:cNvPr>
          <p:cNvSpPr/>
          <p:nvPr/>
        </p:nvSpPr>
        <p:spPr>
          <a:xfrm>
            <a:off x="2066966" y="3593912"/>
            <a:ext cx="6321457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spc="50" dirty="0">
                <a:ln w="11430">
                  <a:noFill/>
                </a:ln>
                <a:latin typeface="Century Schoolbook" panose="02040604050505020304" pitchFamily="18" charset="0"/>
              </a:rPr>
              <a:t>I stopped 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studying English.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DB43DC4C-80CD-4D59-94D3-C2BB65C8DB9A}"/>
              </a:ext>
            </a:extLst>
          </p:cNvPr>
          <p:cNvSpPr/>
          <p:nvPr/>
        </p:nvSpPr>
        <p:spPr>
          <a:xfrm>
            <a:off x="57160" y="4941569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F86AD67-2AB8-4923-838F-39F9AAC6BC7C}"/>
              </a:ext>
            </a:extLst>
          </p:cNvPr>
          <p:cNvSpPr/>
          <p:nvPr/>
        </p:nvSpPr>
        <p:spPr>
          <a:xfrm>
            <a:off x="75355" y="6177498"/>
            <a:ext cx="88891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 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していること、してきたこと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」と結びつきやすい言葉や、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経験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、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想像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する表現と結びつきやすいです。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1F86AD67-2AB8-4923-838F-39F9AAC6BC7C}"/>
              </a:ext>
            </a:extLst>
          </p:cNvPr>
          <p:cNvSpPr/>
          <p:nvPr/>
        </p:nvSpPr>
        <p:spPr>
          <a:xfrm>
            <a:off x="36999" y="5458288"/>
            <a:ext cx="91356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 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動詞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+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」を使っている場面での共通点は、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していること、してきた</a:t>
            </a:r>
            <a:r>
              <a:rPr lang="ja-JP" altLang="en-US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こ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　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26" name="図 25" descr="ロゴ&#10;&#10;自動的に生成された説明">
            <a:extLst>
              <a:ext uri="{FF2B5EF4-FFF2-40B4-BE49-F238E27FC236}">
                <a16:creationId xmlns:a16="http://schemas.microsoft.com/office/drawing/2014/main" id="{F6D09B1D-D786-4579-BE32-1AD122A648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08" y="2676120"/>
            <a:ext cx="1802462" cy="1544968"/>
          </a:xfrm>
          <a:prstGeom prst="rect">
            <a:avLst/>
          </a:prstGeom>
        </p:spPr>
      </p:pic>
      <p:sp>
        <p:nvSpPr>
          <p:cNvPr id="23" name="正方形/長方形 22"/>
          <p:cNvSpPr/>
          <p:nvPr/>
        </p:nvSpPr>
        <p:spPr>
          <a:xfrm>
            <a:off x="611560" y="5799537"/>
            <a:ext cx="1431805" cy="45719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29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4" grpId="0" animBg="1"/>
      <p:bldP spid="4" grpId="0" animBg="1"/>
      <p:bldP spid="43" grpId="0" animBg="1"/>
      <p:bldP spid="12" grpId="0"/>
      <p:bldP spid="30" grpId="0"/>
      <p:bldP spid="31" grpId="0"/>
      <p:bldP spid="44" grpId="0"/>
      <p:bldP spid="45" grpId="0"/>
      <p:bldP spid="51" grpId="0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C088F45-FDCA-7654-1B60-40BCCA034AB8}"/>
              </a:ext>
            </a:extLst>
          </p:cNvPr>
          <p:cNvSpPr/>
          <p:nvPr/>
        </p:nvSpPr>
        <p:spPr>
          <a:xfrm>
            <a:off x="3520409" y="1637010"/>
            <a:ext cx="1591889" cy="112913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Picture 4">
            <a:extLst>
              <a:ext uri="{FF2B5EF4-FFF2-40B4-BE49-F238E27FC236}">
                <a16:creationId xmlns:a16="http://schemas.microsoft.com/office/drawing/2014/main" id="{493440F3-80BA-4059-9AB0-52C38883F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4621" y="1225279"/>
            <a:ext cx="1656183" cy="2647534"/>
          </a:xfrm>
          <a:prstGeom prst="rect">
            <a:avLst/>
          </a:prstGeom>
          <a:noFill/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E83A8C9-E3E9-4DE6-925C-AA30291440B6}"/>
              </a:ext>
            </a:extLst>
          </p:cNvPr>
          <p:cNvSpPr/>
          <p:nvPr/>
        </p:nvSpPr>
        <p:spPr>
          <a:xfrm>
            <a:off x="90770" y="53386"/>
            <a:ext cx="15744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動名詞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459C12D-9F1E-42ED-E103-03859668A39F}"/>
              </a:ext>
            </a:extLst>
          </p:cNvPr>
          <p:cNvSpPr/>
          <p:nvPr/>
        </p:nvSpPr>
        <p:spPr>
          <a:xfrm>
            <a:off x="4348262" y="3089321"/>
            <a:ext cx="1591889" cy="112913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43">
            <a:extLst>
              <a:ext uri="{FF2B5EF4-FFF2-40B4-BE49-F238E27FC236}">
                <a16:creationId xmlns:a16="http://schemas.microsoft.com/office/drawing/2014/main" id="{322027ED-D759-13DE-45AA-2F19FBF80630}"/>
              </a:ext>
            </a:extLst>
          </p:cNvPr>
          <p:cNvSpPr/>
          <p:nvPr/>
        </p:nvSpPr>
        <p:spPr>
          <a:xfrm>
            <a:off x="51341" y="4407115"/>
            <a:ext cx="9051913" cy="2375965"/>
          </a:xfrm>
          <a:prstGeom prst="roundRect">
            <a:avLst>
              <a:gd name="adj" fmla="val 4643"/>
            </a:avLst>
          </a:prstGeom>
          <a:solidFill>
            <a:srgbClr val="3333CC">
              <a:alpha val="2745"/>
            </a:srgbClr>
          </a:solidFill>
          <a:ln w="1905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F1D6D6A-D10B-6983-5253-3C626D36F883}"/>
              </a:ext>
            </a:extLst>
          </p:cNvPr>
          <p:cNvSpPr/>
          <p:nvPr/>
        </p:nvSpPr>
        <p:spPr>
          <a:xfrm>
            <a:off x="2267744" y="2636912"/>
            <a:ext cx="632964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finished play</a:t>
            </a:r>
            <a:r>
              <a:rPr lang="en-US" altLang="ja-JP" sz="3000" b="1" cap="none" spc="50" dirty="0">
                <a:ln w="11430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ing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 baseball.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6E9DC7A-71DD-52E0-9F1D-55D2AFB79F7C}"/>
              </a:ext>
            </a:extLst>
          </p:cNvPr>
          <p:cNvSpPr/>
          <p:nvPr/>
        </p:nvSpPr>
        <p:spPr>
          <a:xfrm>
            <a:off x="15398" y="4348573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5744A9-3423-7687-C8C4-AE94E026FB86}"/>
              </a:ext>
            </a:extLst>
          </p:cNvPr>
          <p:cNvSpPr/>
          <p:nvPr/>
        </p:nvSpPr>
        <p:spPr>
          <a:xfrm>
            <a:off x="33593" y="5716725"/>
            <a:ext cx="888913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 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~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」（動名詞）は、「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していること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・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したこと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・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してきたこと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</a:t>
            </a:r>
            <a:r>
              <a:rPr lang="ja-JP" altLang="en-US" sz="2000" b="1" dirty="0" err="1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か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ら習慣・経験からわかったことを表します。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9266352-0970-C7FA-15F2-1D319F0A6C98}"/>
              </a:ext>
            </a:extLst>
          </p:cNvPr>
          <p:cNvSpPr/>
          <p:nvPr/>
        </p:nvSpPr>
        <p:spPr>
          <a:xfrm>
            <a:off x="39656" y="4780621"/>
            <a:ext cx="913560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 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~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」は、動詞の原形の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していない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ことに対して、「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していること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また、これからすること（未来）に対して、「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したこと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してきたこと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（過去）を表す表現と結びつきやすいです。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36B83B1-A66A-4292-1725-A1A881F59E4B}"/>
              </a:ext>
            </a:extLst>
          </p:cNvPr>
          <p:cNvSpPr/>
          <p:nvPr/>
        </p:nvSpPr>
        <p:spPr>
          <a:xfrm>
            <a:off x="592609" y="5141979"/>
            <a:ext cx="977942" cy="45719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312C31D-64A4-7459-C7A0-25DEF4EA2649}"/>
              </a:ext>
            </a:extLst>
          </p:cNvPr>
          <p:cNvSpPr/>
          <p:nvPr/>
        </p:nvSpPr>
        <p:spPr>
          <a:xfrm>
            <a:off x="30246" y="6410355"/>
            <a:ext cx="888913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③動名詞はその名前の通り、名詞（～こと）としてしか使いません。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9E35F3D-67A3-85E8-7A99-467EF248A5FD}"/>
              </a:ext>
            </a:extLst>
          </p:cNvPr>
          <p:cNvSpPr/>
          <p:nvPr/>
        </p:nvSpPr>
        <p:spPr>
          <a:xfrm>
            <a:off x="2267744" y="1196752"/>
            <a:ext cx="632964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like play</a:t>
            </a:r>
            <a:r>
              <a:rPr lang="en-US" altLang="ja-JP" sz="3000" b="1" cap="none" spc="50" dirty="0">
                <a:ln w="11430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ing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 baseball.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34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3" grpId="0" animBg="1"/>
      <p:bldP spid="4" grpId="0"/>
      <p:bldP spid="5" grpId="0"/>
      <p:bldP spid="6" grpId="0"/>
      <p:bldP spid="7" grpId="0"/>
      <p:bldP spid="8" grpId="0" animBg="1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正方形/長方形 37"/>
          <p:cNvSpPr/>
          <p:nvPr/>
        </p:nvSpPr>
        <p:spPr>
          <a:xfrm>
            <a:off x="4137336" y="4055960"/>
            <a:ext cx="1110079" cy="79290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2036285" y="3000320"/>
            <a:ext cx="1152128" cy="71501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3943857" y="1668391"/>
            <a:ext cx="1152128" cy="71501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角丸四角形 43">
            <a:extLst>
              <a:ext uri="{FF2B5EF4-FFF2-40B4-BE49-F238E27FC236}">
                <a16:creationId xmlns:a16="http://schemas.microsoft.com/office/drawing/2014/main" id="{C2BBDAFC-C53D-451F-BC9D-A161A3820928}"/>
              </a:ext>
            </a:extLst>
          </p:cNvPr>
          <p:cNvSpPr/>
          <p:nvPr/>
        </p:nvSpPr>
        <p:spPr>
          <a:xfrm>
            <a:off x="56591" y="4895379"/>
            <a:ext cx="9051913" cy="1990005"/>
          </a:xfrm>
          <a:prstGeom prst="roundRect">
            <a:avLst>
              <a:gd name="adj" fmla="val 4643"/>
            </a:avLst>
          </a:prstGeom>
          <a:solidFill>
            <a:srgbClr val="3333CC">
              <a:alpha val="2745"/>
            </a:srgbClr>
          </a:solidFill>
          <a:ln w="1905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27EAECF-CBB9-4D37-87C9-6C29E8D49ED4}"/>
              </a:ext>
            </a:extLst>
          </p:cNvPr>
          <p:cNvSpPr/>
          <p:nvPr/>
        </p:nvSpPr>
        <p:spPr>
          <a:xfrm>
            <a:off x="0" y="24108"/>
            <a:ext cx="3635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動詞の原形について②</a:t>
            </a:r>
            <a:endParaRPr lang="en-US" altLang="ja-JP" sz="2400" b="1" dirty="0">
              <a:latin typeface="Century Schoolbook" panose="02040604050505020304" pitchFamily="18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C5EC764-DB21-42A0-A4D0-7514D9214B8F}"/>
              </a:ext>
            </a:extLst>
          </p:cNvPr>
          <p:cNvSpPr/>
          <p:nvPr/>
        </p:nvSpPr>
        <p:spPr>
          <a:xfrm>
            <a:off x="1977096" y="2554078"/>
            <a:ext cx="432048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Study  English.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pic>
        <p:nvPicPr>
          <p:cNvPr id="25" name="図 2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39" y="980728"/>
            <a:ext cx="1488841" cy="1276149"/>
          </a:xfrm>
          <a:prstGeom prst="rect">
            <a:avLst/>
          </a:prstGeom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EC5EC764-DB21-42A0-A4D0-7514D9214B8F}"/>
              </a:ext>
            </a:extLst>
          </p:cNvPr>
          <p:cNvSpPr/>
          <p:nvPr/>
        </p:nvSpPr>
        <p:spPr>
          <a:xfrm>
            <a:off x="1919599" y="1209972"/>
            <a:ext cx="632964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want to study English.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EC5EC764-DB21-42A0-A4D0-7514D9214B8F}"/>
              </a:ext>
            </a:extLst>
          </p:cNvPr>
          <p:cNvSpPr/>
          <p:nvPr/>
        </p:nvSpPr>
        <p:spPr>
          <a:xfrm>
            <a:off x="2066967" y="3593912"/>
            <a:ext cx="560956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spc="50" dirty="0">
                <a:ln w="11430">
                  <a:noFill/>
                </a:ln>
                <a:latin typeface="Century Schoolbook" panose="02040604050505020304" pitchFamily="18" charset="0"/>
              </a:rPr>
              <a:t>You don’t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 study English.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DB43DC4C-80CD-4D59-94D3-C2BB65C8DB9A}"/>
              </a:ext>
            </a:extLst>
          </p:cNvPr>
          <p:cNvSpPr/>
          <p:nvPr/>
        </p:nvSpPr>
        <p:spPr>
          <a:xfrm>
            <a:off x="57160" y="4941569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F86AD67-2AB8-4923-838F-39F9AAC6BC7C}"/>
              </a:ext>
            </a:extLst>
          </p:cNvPr>
          <p:cNvSpPr/>
          <p:nvPr/>
        </p:nvSpPr>
        <p:spPr>
          <a:xfrm>
            <a:off x="75355" y="6177498"/>
            <a:ext cx="88891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 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していない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」ということで、これからすることを表す表現と結びつき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やすいです。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1F86AD67-2AB8-4923-838F-39F9AAC6BC7C}"/>
              </a:ext>
            </a:extLst>
          </p:cNvPr>
          <p:cNvSpPr/>
          <p:nvPr/>
        </p:nvSpPr>
        <p:spPr>
          <a:xfrm>
            <a:off x="36999" y="5458288"/>
            <a:ext cx="91356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 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動詞の原形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」を使っている場面での共通点は、今現在は、そのことを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していない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ことです。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26" name="図 25" descr="ロゴ&#10;&#10;自動的に生成された説明">
            <a:extLst>
              <a:ext uri="{FF2B5EF4-FFF2-40B4-BE49-F238E27FC236}">
                <a16:creationId xmlns:a16="http://schemas.microsoft.com/office/drawing/2014/main" id="{F6D09B1D-D786-4579-BE32-1AD122A648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08" y="2676120"/>
            <a:ext cx="1802462" cy="1544968"/>
          </a:xfrm>
          <a:prstGeom prst="rect">
            <a:avLst/>
          </a:prstGeom>
        </p:spPr>
      </p:pic>
      <p:sp>
        <p:nvSpPr>
          <p:cNvPr id="23" name="正方形/長方形 22"/>
          <p:cNvSpPr/>
          <p:nvPr/>
        </p:nvSpPr>
        <p:spPr>
          <a:xfrm>
            <a:off x="611560" y="5799537"/>
            <a:ext cx="1431805" cy="45719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165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4" grpId="0" animBg="1"/>
      <p:bldP spid="4" grpId="0" animBg="1"/>
      <p:bldP spid="43" grpId="0" animBg="1"/>
      <p:bldP spid="12" grpId="0"/>
      <p:bldP spid="30" grpId="0"/>
      <p:bldP spid="31" grpId="0"/>
      <p:bldP spid="44" grpId="0"/>
      <p:bldP spid="45" grpId="0"/>
      <p:bldP spid="51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00934-0CBC-89E3-74CF-82356F165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1657B98-3DE5-AF8E-EF91-CB05BD9D2BA4}"/>
              </a:ext>
            </a:extLst>
          </p:cNvPr>
          <p:cNvSpPr/>
          <p:nvPr/>
        </p:nvSpPr>
        <p:spPr>
          <a:xfrm>
            <a:off x="90770" y="53386"/>
            <a:ext cx="15744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不定詞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D7EC853-6B24-1DD8-549D-FF11914B3460}"/>
              </a:ext>
            </a:extLst>
          </p:cNvPr>
          <p:cNvSpPr/>
          <p:nvPr/>
        </p:nvSpPr>
        <p:spPr>
          <a:xfrm>
            <a:off x="3507917" y="3654019"/>
            <a:ext cx="1487928" cy="114552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角丸四角形 43">
            <a:extLst>
              <a:ext uri="{FF2B5EF4-FFF2-40B4-BE49-F238E27FC236}">
                <a16:creationId xmlns:a16="http://schemas.microsoft.com/office/drawing/2014/main" id="{B7F5314E-38F7-C0E7-F5F8-BC2E068BD60A}"/>
              </a:ext>
            </a:extLst>
          </p:cNvPr>
          <p:cNvSpPr/>
          <p:nvPr/>
        </p:nvSpPr>
        <p:spPr>
          <a:xfrm>
            <a:off x="57160" y="4817660"/>
            <a:ext cx="9051913" cy="2030725"/>
          </a:xfrm>
          <a:prstGeom prst="roundRect">
            <a:avLst>
              <a:gd name="adj" fmla="val 4643"/>
            </a:avLst>
          </a:prstGeom>
          <a:solidFill>
            <a:srgbClr val="3333CC">
              <a:alpha val="2745"/>
            </a:srgbClr>
          </a:solidFill>
          <a:ln w="1905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1927B80-A465-34DB-D7BF-AE630F7FC1A1}"/>
              </a:ext>
            </a:extLst>
          </p:cNvPr>
          <p:cNvSpPr/>
          <p:nvPr/>
        </p:nvSpPr>
        <p:spPr>
          <a:xfrm>
            <a:off x="2075304" y="3212976"/>
            <a:ext cx="632964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want </a:t>
            </a:r>
            <a:r>
              <a:rPr lang="en-US" altLang="ja-JP" sz="3000" b="1" cap="none" spc="50" dirty="0">
                <a:ln w="11430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to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 play baseball.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07E1024-5E62-F986-5DA3-38B81F4ACDCF}"/>
              </a:ext>
            </a:extLst>
          </p:cNvPr>
          <p:cNvSpPr/>
          <p:nvPr/>
        </p:nvSpPr>
        <p:spPr>
          <a:xfrm>
            <a:off x="62140" y="4773916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470A680-1F0B-9C6B-9B28-8F7FA34FD5FB}"/>
              </a:ext>
            </a:extLst>
          </p:cNvPr>
          <p:cNvSpPr/>
          <p:nvPr/>
        </p:nvSpPr>
        <p:spPr>
          <a:xfrm>
            <a:off x="35496" y="5817458"/>
            <a:ext cx="88891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to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＋動詞の原形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= (to)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不定詞 といっているが、「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to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」は「～に」という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最終的に到着するところがどこなのかを表します。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D5DFB2D-69D6-06FE-005D-2B67C916A3F3}"/>
              </a:ext>
            </a:extLst>
          </p:cNvPr>
          <p:cNvSpPr/>
          <p:nvPr/>
        </p:nvSpPr>
        <p:spPr>
          <a:xfrm>
            <a:off x="36999" y="5229200"/>
            <a:ext cx="91356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 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動詞の原形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」は、今現在は、そのことを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していない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ことをあらわし、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これからすること（未来）を表す表現と結びつきやすいです。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2B0112C-1C76-4D19-7D48-65F86B2E8E25}"/>
              </a:ext>
            </a:extLst>
          </p:cNvPr>
          <p:cNvSpPr/>
          <p:nvPr/>
        </p:nvSpPr>
        <p:spPr>
          <a:xfrm>
            <a:off x="611560" y="5570449"/>
            <a:ext cx="1431805" cy="45719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DBBD14A3-92BC-E5F1-193F-0DA0BCE0CEF8}"/>
              </a:ext>
            </a:extLst>
          </p:cNvPr>
          <p:cNvSpPr/>
          <p:nvPr/>
        </p:nvSpPr>
        <p:spPr>
          <a:xfrm>
            <a:off x="35496" y="6453336"/>
            <a:ext cx="888913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 不定詞は、名詞だけでなく形容詞、副詞の用法があります。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3BE3BD45-5FDB-7DC2-2CF6-04DDAB9BB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4621" y="1225279"/>
            <a:ext cx="1656183" cy="2647534"/>
          </a:xfrm>
          <a:prstGeom prst="rect">
            <a:avLst/>
          </a:prstGeom>
          <a:noFill/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39C0B20-393E-970C-A781-5344F309CEBA}"/>
              </a:ext>
            </a:extLst>
          </p:cNvPr>
          <p:cNvSpPr/>
          <p:nvPr/>
        </p:nvSpPr>
        <p:spPr>
          <a:xfrm>
            <a:off x="3412325" y="1637795"/>
            <a:ext cx="1487928" cy="114552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6CFBC71-1D65-8411-D7BA-4C9F8085D025}"/>
              </a:ext>
            </a:extLst>
          </p:cNvPr>
          <p:cNvSpPr/>
          <p:nvPr/>
        </p:nvSpPr>
        <p:spPr>
          <a:xfrm>
            <a:off x="2075304" y="1198349"/>
            <a:ext cx="632964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like </a:t>
            </a:r>
            <a:r>
              <a:rPr lang="en-US" altLang="ja-JP" sz="3000" b="1" cap="none" spc="50" dirty="0">
                <a:ln w="11430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to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 play baseball.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93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/>
      <p:bldP spid="12" grpId="0"/>
      <p:bldP spid="13" grpId="0"/>
      <p:bldP spid="14" grpId="0" animBg="1"/>
      <p:bldP spid="16" grpId="0"/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0C849-EA03-96D5-C3E9-81A5E6891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E1EAEE5-BBAC-9679-769E-97FD0791E2C3}"/>
              </a:ext>
            </a:extLst>
          </p:cNvPr>
          <p:cNvSpPr/>
          <p:nvPr/>
        </p:nvSpPr>
        <p:spPr>
          <a:xfrm>
            <a:off x="3556174" y="1001089"/>
            <a:ext cx="1591889" cy="112913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角丸四角形 43">
            <a:extLst>
              <a:ext uri="{FF2B5EF4-FFF2-40B4-BE49-F238E27FC236}">
                <a16:creationId xmlns:a16="http://schemas.microsoft.com/office/drawing/2014/main" id="{8BF47CC2-BA40-BB0E-5D18-C997B132E243}"/>
              </a:ext>
            </a:extLst>
          </p:cNvPr>
          <p:cNvSpPr/>
          <p:nvPr/>
        </p:nvSpPr>
        <p:spPr>
          <a:xfrm>
            <a:off x="56591" y="1169666"/>
            <a:ext cx="9051913" cy="2375965"/>
          </a:xfrm>
          <a:prstGeom prst="roundRect">
            <a:avLst>
              <a:gd name="adj" fmla="val 4643"/>
            </a:avLst>
          </a:prstGeom>
          <a:solidFill>
            <a:srgbClr val="3333CC">
              <a:alpha val="2745"/>
            </a:srgbClr>
          </a:solidFill>
          <a:ln w="1905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DB82C79D-C94C-6933-379F-DADCF4135855}"/>
              </a:ext>
            </a:extLst>
          </p:cNvPr>
          <p:cNvSpPr/>
          <p:nvPr/>
        </p:nvSpPr>
        <p:spPr>
          <a:xfrm>
            <a:off x="-36512" y="-8485"/>
            <a:ext cx="1224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動名詞</a:t>
            </a:r>
            <a:endParaRPr lang="en-US" altLang="ja-JP" sz="2400" b="1" dirty="0">
              <a:latin typeface="Century Schoolbook" panose="02040604050505020304" pitchFamily="18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64878208-4206-A61C-AA12-A60CD3A4E546}"/>
              </a:ext>
            </a:extLst>
          </p:cNvPr>
          <p:cNvSpPr/>
          <p:nvPr/>
        </p:nvSpPr>
        <p:spPr>
          <a:xfrm>
            <a:off x="1475656" y="548680"/>
            <a:ext cx="632964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finished play</a:t>
            </a:r>
            <a:r>
              <a:rPr lang="en-US" altLang="ja-JP" sz="3000" b="1" cap="none" spc="50" dirty="0">
                <a:ln w="11430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ing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 baseball.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B1BFCAC9-2D27-D11D-7A69-54DCC309DBA1}"/>
              </a:ext>
            </a:extLst>
          </p:cNvPr>
          <p:cNvSpPr/>
          <p:nvPr/>
        </p:nvSpPr>
        <p:spPr>
          <a:xfrm>
            <a:off x="20648" y="1111124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48EF852-764E-87B6-D1A9-3FD69ED04527}"/>
              </a:ext>
            </a:extLst>
          </p:cNvPr>
          <p:cNvSpPr/>
          <p:nvPr/>
        </p:nvSpPr>
        <p:spPr>
          <a:xfrm>
            <a:off x="38843" y="2479276"/>
            <a:ext cx="888913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 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~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」（動名詞）は、「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していること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・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したこと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・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してきたこと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</a:t>
            </a:r>
            <a:r>
              <a:rPr lang="ja-JP" altLang="en-US" sz="2000" b="1" dirty="0" err="1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か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ら習慣・経験からわかったことを表します。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22D4FE77-8B94-9F88-6195-9AF88D8E8FBE}"/>
              </a:ext>
            </a:extLst>
          </p:cNvPr>
          <p:cNvSpPr/>
          <p:nvPr/>
        </p:nvSpPr>
        <p:spPr>
          <a:xfrm>
            <a:off x="44906" y="1543172"/>
            <a:ext cx="913560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 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~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」は、動詞の原形の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していない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ことに対して、「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していること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また、これからすること（未来）に対して、「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したこと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してきたこと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（過去）を表す表現と結びつきやすいです。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67AC10FE-C299-3ADC-72F2-027D2383F1FE}"/>
              </a:ext>
            </a:extLst>
          </p:cNvPr>
          <p:cNvSpPr/>
          <p:nvPr/>
        </p:nvSpPr>
        <p:spPr>
          <a:xfrm>
            <a:off x="597859" y="1904530"/>
            <a:ext cx="977942" cy="45719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2" name="Picture 4">
            <a:extLst>
              <a:ext uri="{FF2B5EF4-FFF2-40B4-BE49-F238E27FC236}">
                <a16:creationId xmlns:a16="http://schemas.microsoft.com/office/drawing/2014/main" id="{45234469-4A43-089F-7074-76A4514CEE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57"/>
          <a:stretch/>
        </p:blipFill>
        <p:spPr bwMode="auto">
          <a:xfrm>
            <a:off x="7521953" y="-27384"/>
            <a:ext cx="1242223" cy="1170488"/>
          </a:xfrm>
          <a:prstGeom prst="rect">
            <a:avLst/>
          </a:prstGeom>
          <a:noFill/>
        </p:spPr>
      </p:pic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C3DE9AD2-B9FB-C964-7027-77164DBFA5CA}"/>
              </a:ext>
            </a:extLst>
          </p:cNvPr>
          <p:cNvSpPr/>
          <p:nvPr/>
        </p:nvSpPr>
        <p:spPr>
          <a:xfrm>
            <a:off x="35496" y="3172906"/>
            <a:ext cx="888913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③動名詞はその名前の通り、名詞（～こと）としてしか使いません。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D0D8E60-35FC-25B3-C22F-E8C3FCE0A5EF}"/>
              </a:ext>
            </a:extLst>
          </p:cNvPr>
          <p:cNvSpPr/>
          <p:nvPr/>
        </p:nvSpPr>
        <p:spPr>
          <a:xfrm>
            <a:off x="3124293" y="4619823"/>
            <a:ext cx="1303390" cy="114552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43">
            <a:extLst>
              <a:ext uri="{FF2B5EF4-FFF2-40B4-BE49-F238E27FC236}">
                <a16:creationId xmlns:a16="http://schemas.microsoft.com/office/drawing/2014/main" id="{36000C45-5027-F7C6-FE9E-436769003563}"/>
              </a:ext>
            </a:extLst>
          </p:cNvPr>
          <p:cNvSpPr/>
          <p:nvPr/>
        </p:nvSpPr>
        <p:spPr>
          <a:xfrm>
            <a:off x="57160" y="4817660"/>
            <a:ext cx="9051913" cy="2030725"/>
          </a:xfrm>
          <a:prstGeom prst="roundRect">
            <a:avLst>
              <a:gd name="adj" fmla="val 4643"/>
            </a:avLst>
          </a:prstGeom>
          <a:solidFill>
            <a:srgbClr val="3333CC">
              <a:alpha val="2745"/>
            </a:srgbClr>
          </a:solidFill>
          <a:ln w="1905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450CCB-1C3F-4217-475E-D5C3BB4D1D73}"/>
              </a:ext>
            </a:extLst>
          </p:cNvPr>
          <p:cNvSpPr/>
          <p:nvPr/>
        </p:nvSpPr>
        <p:spPr>
          <a:xfrm>
            <a:off x="0" y="3578719"/>
            <a:ext cx="1410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不定詞</a:t>
            </a:r>
            <a:endParaRPr lang="en-US" altLang="ja-JP" sz="2400" b="1" dirty="0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10A29B-0481-E970-0044-59C280B39842}"/>
              </a:ext>
            </a:extLst>
          </p:cNvPr>
          <p:cNvSpPr/>
          <p:nvPr/>
        </p:nvSpPr>
        <p:spPr>
          <a:xfrm>
            <a:off x="1666454" y="4180271"/>
            <a:ext cx="5544616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want </a:t>
            </a:r>
            <a:r>
              <a:rPr lang="en-US" altLang="ja-JP" sz="3000" b="1" cap="none" spc="50" dirty="0">
                <a:ln w="11430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to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 play baseball.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05F5AC7-FA6F-627B-B8E3-3EA95367F85E}"/>
              </a:ext>
            </a:extLst>
          </p:cNvPr>
          <p:cNvSpPr/>
          <p:nvPr/>
        </p:nvSpPr>
        <p:spPr>
          <a:xfrm>
            <a:off x="62140" y="4773916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0D47B17-E550-A6DA-3B96-09C2BE9C4436}"/>
              </a:ext>
            </a:extLst>
          </p:cNvPr>
          <p:cNvSpPr/>
          <p:nvPr/>
        </p:nvSpPr>
        <p:spPr>
          <a:xfrm>
            <a:off x="35496" y="5817458"/>
            <a:ext cx="88891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to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＋動詞の原形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= (to)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不定詞 といっているが、「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to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」は「～に」という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最終的に到着するところがどこなのかを表します。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2EC7C08-9DE0-B03C-1223-B754CB64B36D}"/>
              </a:ext>
            </a:extLst>
          </p:cNvPr>
          <p:cNvSpPr/>
          <p:nvPr/>
        </p:nvSpPr>
        <p:spPr>
          <a:xfrm>
            <a:off x="36999" y="5229200"/>
            <a:ext cx="91356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 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動詞の原形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」は、今現在は、そのことを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していない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ことをあらわし、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これからすること（未来）を表す表現と結びつきやすいです。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1A61E5C-98A0-E2E7-3F89-FC4B8BFB2288}"/>
              </a:ext>
            </a:extLst>
          </p:cNvPr>
          <p:cNvSpPr/>
          <p:nvPr/>
        </p:nvSpPr>
        <p:spPr>
          <a:xfrm>
            <a:off x="611560" y="5570449"/>
            <a:ext cx="1431805" cy="45719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542FDB21-A899-57A0-A692-75CEBC614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57"/>
          <a:stretch/>
        </p:blipFill>
        <p:spPr bwMode="auto">
          <a:xfrm>
            <a:off x="7467108" y="3603428"/>
            <a:ext cx="1242223" cy="1170488"/>
          </a:xfrm>
          <a:prstGeom prst="rect">
            <a:avLst/>
          </a:prstGeom>
          <a:noFill/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F42A6CF-0156-E98A-DA43-4E84F0E9C3D8}"/>
              </a:ext>
            </a:extLst>
          </p:cNvPr>
          <p:cNvSpPr/>
          <p:nvPr/>
        </p:nvSpPr>
        <p:spPr>
          <a:xfrm>
            <a:off x="35496" y="6453336"/>
            <a:ext cx="888913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 不定詞は、名詞だけでなく形容詞、副詞の用法があります。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45CDBD2-08D9-6F01-7A6C-265AAD2D735E}"/>
              </a:ext>
            </a:extLst>
          </p:cNvPr>
          <p:cNvSpPr/>
          <p:nvPr/>
        </p:nvSpPr>
        <p:spPr>
          <a:xfrm>
            <a:off x="3008887" y="4106536"/>
            <a:ext cx="1303390" cy="114552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AF5C4A8-BA13-027F-48AE-21D8A5CAB485}"/>
              </a:ext>
            </a:extLst>
          </p:cNvPr>
          <p:cNvSpPr/>
          <p:nvPr/>
        </p:nvSpPr>
        <p:spPr>
          <a:xfrm>
            <a:off x="1691680" y="3664021"/>
            <a:ext cx="5544616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like </a:t>
            </a:r>
            <a:r>
              <a:rPr lang="en-US" altLang="ja-JP" sz="3000" b="1" cap="none" spc="50" dirty="0">
                <a:ln w="11430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to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 play baseball.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6655479-A7E0-DA37-DB5B-91B5B69694E0}"/>
              </a:ext>
            </a:extLst>
          </p:cNvPr>
          <p:cNvSpPr/>
          <p:nvPr/>
        </p:nvSpPr>
        <p:spPr>
          <a:xfrm>
            <a:off x="2720388" y="457112"/>
            <a:ext cx="1591889" cy="112913"/>
          </a:xfrm>
          <a:prstGeom prst="rect">
            <a:avLst/>
          </a:prstGeom>
          <a:solidFill>
            <a:srgbClr val="FFFF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DFAD712-AE0E-A892-D004-F37C150EDFF0}"/>
              </a:ext>
            </a:extLst>
          </p:cNvPr>
          <p:cNvSpPr/>
          <p:nvPr/>
        </p:nvSpPr>
        <p:spPr>
          <a:xfrm>
            <a:off x="1494021" y="4610"/>
            <a:ext cx="632964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I like play</a:t>
            </a:r>
            <a:r>
              <a:rPr lang="en-US" altLang="ja-JP" sz="3000" b="1" cap="none" spc="50" dirty="0">
                <a:ln w="11430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ing</a:t>
            </a:r>
            <a:r>
              <a:rPr lang="en-US" altLang="ja-JP" sz="3000" b="1" cap="none" spc="50" dirty="0">
                <a:ln w="11430">
                  <a:noFill/>
                </a:ln>
                <a:latin typeface="Century Schoolbook" panose="02040604050505020304" pitchFamily="18" charset="0"/>
              </a:rPr>
              <a:t> baseball.</a:t>
            </a:r>
            <a:endParaRPr lang="ja-JP" altLang="en-US" sz="3000" b="1" cap="none" spc="50" dirty="0">
              <a:ln w="11430">
                <a:noFill/>
              </a:ln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2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2" grpId="0"/>
      <p:bldP spid="35" grpId="0"/>
      <p:bldP spid="36" grpId="0"/>
      <p:bldP spid="37" grpId="0"/>
      <p:bldP spid="39" grpId="0"/>
      <p:bldP spid="40" grpId="0" animBg="1"/>
      <p:bldP spid="46" grpId="0"/>
      <p:bldP spid="2" grpId="0" animBg="1"/>
      <p:bldP spid="3" grpId="0" animBg="1"/>
      <p:bldP spid="5" grpId="0"/>
      <p:bldP spid="6" grpId="0"/>
      <p:bldP spid="8" grpId="0"/>
      <p:bldP spid="9" grpId="0"/>
      <p:bldP spid="10" grpId="0"/>
      <p:bldP spid="11" grpId="0" animBg="1"/>
      <p:bldP spid="13" grpId="0"/>
      <p:bldP spid="4" grpId="0" animBg="1"/>
      <p:bldP spid="7" grpId="0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角丸四角形 15">
            <a:extLst>
              <a:ext uri="{FF2B5EF4-FFF2-40B4-BE49-F238E27FC236}">
                <a16:creationId xmlns:a16="http://schemas.microsoft.com/office/drawing/2014/main" id="{B61F4C70-0D95-EC3E-5D50-E7A2B00181B2}"/>
              </a:ext>
            </a:extLst>
          </p:cNvPr>
          <p:cNvSpPr/>
          <p:nvPr/>
        </p:nvSpPr>
        <p:spPr>
          <a:xfrm>
            <a:off x="6366" y="3255015"/>
            <a:ext cx="9137634" cy="3602986"/>
          </a:xfrm>
          <a:prstGeom prst="roundRect">
            <a:avLst>
              <a:gd name="adj" fmla="val 5559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/>
              <a:t>　</a:t>
            </a:r>
          </a:p>
        </p:txBody>
      </p:sp>
      <p:sp>
        <p:nvSpPr>
          <p:cNvPr id="29" name="角丸四角形 15">
            <a:extLst>
              <a:ext uri="{FF2B5EF4-FFF2-40B4-BE49-F238E27FC236}">
                <a16:creationId xmlns:a16="http://schemas.microsoft.com/office/drawing/2014/main" id="{9330A657-3B1F-5687-A33D-A5C43D0ACC7B}"/>
              </a:ext>
            </a:extLst>
          </p:cNvPr>
          <p:cNvSpPr/>
          <p:nvPr/>
        </p:nvSpPr>
        <p:spPr>
          <a:xfrm>
            <a:off x="3863174" y="3808879"/>
            <a:ext cx="5280826" cy="3049121"/>
          </a:xfrm>
          <a:prstGeom prst="roundRect">
            <a:avLst>
              <a:gd name="adj" fmla="val 5541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/>
              <a:t>　</a:t>
            </a:r>
          </a:p>
        </p:txBody>
      </p:sp>
      <p:sp>
        <p:nvSpPr>
          <p:cNvPr id="28" name="角丸四角形 15">
            <a:extLst>
              <a:ext uri="{FF2B5EF4-FFF2-40B4-BE49-F238E27FC236}">
                <a16:creationId xmlns:a16="http://schemas.microsoft.com/office/drawing/2014/main" id="{19F2DF8B-B33E-9999-216F-A52EE61D0C9F}"/>
              </a:ext>
            </a:extLst>
          </p:cNvPr>
          <p:cNvSpPr/>
          <p:nvPr/>
        </p:nvSpPr>
        <p:spPr>
          <a:xfrm>
            <a:off x="31286" y="3796997"/>
            <a:ext cx="3820634" cy="3061003"/>
          </a:xfrm>
          <a:prstGeom prst="roundRect">
            <a:avLst>
              <a:gd name="adj" fmla="val 5559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/>
              <a:t>　</a:t>
            </a:r>
          </a:p>
        </p:txBody>
      </p:sp>
      <p:sp>
        <p:nvSpPr>
          <p:cNvPr id="27" name="角丸四角形 15">
            <a:extLst>
              <a:ext uri="{FF2B5EF4-FFF2-40B4-BE49-F238E27FC236}">
                <a16:creationId xmlns:a16="http://schemas.microsoft.com/office/drawing/2014/main" id="{7E15D572-ACCB-5B1B-524F-D8583E44153A}"/>
              </a:ext>
            </a:extLst>
          </p:cNvPr>
          <p:cNvSpPr/>
          <p:nvPr/>
        </p:nvSpPr>
        <p:spPr>
          <a:xfrm>
            <a:off x="4146100" y="642124"/>
            <a:ext cx="4997900" cy="2574799"/>
          </a:xfrm>
          <a:prstGeom prst="roundRect">
            <a:avLst>
              <a:gd name="adj" fmla="val 547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/>
              <a:t>　</a:t>
            </a:r>
          </a:p>
        </p:txBody>
      </p:sp>
      <p:sp>
        <p:nvSpPr>
          <p:cNvPr id="26" name="角丸四角形 15">
            <a:extLst>
              <a:ext uri="{FF2B5EF4-FFF2-40B4-BE49-F238E27FC236}">
                <a16:creationId xmlns:a16="http://schemas.microsoft.com/office/drawing/2014/main" id="{EB5D21DA-681F-AEF6-8804-F27384BD74EF}"/>
              </a:ext>
            </a:extLst>
          </p:cNvPr>
          <p:cNvSpPr/>
          <p:nvPr/>
        </p:nvSpPr>
        <p:spPr>
          <a:xfrm>
            <a:off x="0" y="616643"/>
            <a:ext cx="4145332" cy="2574799"/>
          </a:xfrm>
          <a:prstGeom prst="roundRect">
            <a:avLst>
              <a:gd name="adj" fmla="val 625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/>
              <a:t>　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D20129-76C0-46B6-38E9-DE027F4C60C9}"/>
              </a:ext>
            </a:extLst>
          </p:cNvPr>
          <p:cNvSpPr/>
          <p:nvPr/>
        </p:nvSpPr>
        <p:spPr>
          <a:xfrm>
            <a:off x="107504" y="-27384"/>
            <a:ext cx="886119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動詞の目的語にくるものが動名詞か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ja-JP" altLang="en-US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不定詞か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CD20129-76C0-46B6-38E9-DE027F4C60C9}"/>
              </a:ext>
            </a:extLst>
          </p:cNvPr>
          <p:cNvSpPr/>
          <p:nvPr/>
        </p:nvSpPr>
        <p:spPr>
          <a:xfrm>
            <a:off x="251520" y="683583"/>
            <a:ext cx="410445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動名詞がくるもの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CD20129-76C0-46B6-38E9-DE027F4C60C9}"/>
              </a:ext>
            </a:extLst>
          </p:cNvPr>
          <p:cNvSpPr/>
          <p:nvPr/>
        </p:nvSpPr>
        <p:spPr>
          <a:xfrm>
            <a:off x="4283968" y="674877"/>
            <a:ext cx="410445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ja-JP" altLang="en-US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不定詞がくるもの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3828" y="1197881"/>
            <a:ext cx="3240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stop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～を止める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1520" y="1582444"/>
            <a:ext cx="331236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finish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～を終える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51652" y="1901478"/>
            <a:ext cx="32447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enjoy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～を楽しむ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16BA347-FE4D-C8EE-724A-BEB33807B4C1}"/>
              </a:ext>
            </a:extLst>
          </p:cNvPr>
          <p:cNvSpPr/>
          <p:nvPr/>
        </p:nvSpPr>
        <p:spPr>
          <a:xfrm>
            <a:off x="271416" y="2277352"/>
            <a:ext cx="432048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give up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～をあきらめる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820746E-090F-B7AE-ABE7-28B78B1F6C52}"/>
              </a:ext>
            </a:extLst>
          </p:cNvPr>
          <p:cNvSpPr/>
          <p:nvPr/>
        </p:nvSpPr>
        <p:spPr>
          <a:xfrm>
            <a:off x="4283968" y="1253532"/>
            <a:ext cx="418415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want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～したい・を欲する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AE85F24-AC9F-A929-D6B1-12B7C7328E1B}"/>
              </a:ext>
            </a:extLst>
          </p:cNvPr>
          <p:cNvSpPr/>
          <p:nvPr/>
        </p:nvSpPr>
        <p:spPr>
          <a:xfrm>
            <a:off x="4283968" y="1665873"/>
            <a:ext cx="3240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hope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～を望む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6CA30ED-B736-A4F8-D10E-8E729BB92FFA}"/>
              </a:ext>
            </a:extLst>
          </p:cNvPr>
          <p:cNvSpPr/>
          <p:nvPr/>
        </p:nvSpPr>
        <p:spPr>
          <a:xfrm>
            <a:off x="4283968" y="2046519"/>
            <a:ext cx="385016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plan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～を計画する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67DAE8E-F031-6E26-B2A1-B0D6211717A1}"/>
              </a:ext>
            </a:extLst>
          </p:cNvPr>
          <p:cNvSpPr/>
          <p:nvPr/>
        </p:nvSpPr>
        <p:spPr>
          <a:xfrm>
            <a:off x="4283968" y="2454171"/>
            <a:ext cx="36004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decide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～と決める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36B5BCD-2ABD-3CCD-1A2B-3AC8D45E6E8E}"/>
              </a:ext>
            </a:extLst>
          </p:cNvPr>
          <p:cNvSpPr/>
          <p:nvPr/>
        </p:nvSpPr>
        <p:spPr>
          <a:xfrm>
            <a:off x="294498" y="3245350"/>
            <a:ext cx="813690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動名詞も</a:t>
            </a:r>
            <a:r>
              <a:rPr lang="en-US" altLang="ja-JP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ja-JP" altLang="en-US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不定詞のどちらもくるもの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3D69C75-218C-E6DC-149E-B29C26319EFD}"/>
              </a:ext>
            </a:extLst>
          </p:cNvPr>
          <p:cNvSpPr/>
          <p:nvPr/>
        </p:nvSpPr>
        <p:spPr>
          <a:xfrm>
            <a:off x="-76356" y="3822478"/>
            <a:ext cx="435096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どちらでも意味が変わらないもの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CF5C483-139E-A49A-A977-E6C44E3E4FA8}"/>
              </a:ext>
            </a:extLst>
          </p:cNvPr>
          <p:cNvSpPr/>
          <p:nvPr/>
        </p:nvSpPr>
        <p:spPr>
          <a:xfrm>
            <a:off x="3873071" y="3810961"/>
            <a:ext cx="523828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動名詞と</a:t>
            </a:r>
            <a:r>
              <a:rPr lang="en-US" altLang="ja-JP" sz="2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ja-JP" altLang="en-US" sz="2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不定詞で意味が変わるもの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744544C-0501-D4FC-AF44-184E509B90F8}"/>
              </a:ext>
            </a:extLst>
          </p:cNvPr>
          <p:cNvSpPr/>
          <p:nvPr/>
        </p:nvSpPr>
        <p:spPr>
          <a:xfrm>
            <a:off x="51170" y="4272395"/>
            <a:ext cx="3240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like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～が好き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CCCC84D-B567-80F0-B913-3A869E8EA783}"/>
              </a:ext>
            </a:extLst>
          </p:cNvPr>
          <p:cNvSpPr/>
          <p:nvPr/>
        </p:nvSpPr>
        <p:spPr>
          <a:xfrm>
            <a:off x="66163" y="4635799"/>
            <a:ext cx="3240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love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～が好き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EB04AA9-10F6-18A3-4998-A41326D38EAE}"/>
              </a:ext>
            </a:extLst>
          </p:cNvPr>
          <p:cNvSpPr/>
          <p:nvPr/>
        </p:nvSpPr>
        <p:spPr>
          <a:xfrm>
            <a:off x="51170" y="4980375"/>
            <a:ext cx="3240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start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～を始める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CD5CD75-FF89-07BE-FDDD-B6AAD50031E9}"/>
              </a:ext>
            </a:extLst>
          </p:cNvPr>
          <p:cNvSpPr/>
          <p:nvPr/>
        </p:nvSpPr>
        <p:spPr>
          <a:xfrm>
            <a:off x="51170" y="5351061"/>
            <a:ext cx="3240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begin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～を始める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DA00AA0-BC21-0539-EE27-4EAB795ECFBA}"/>
              </a:ext>
            </a:extLst>
          </p:cNvPr>
          <p:cNvSpPr/>
          <p:nvPr/>
        </p:nvSpPr>
        <p:spPr>
          <a:xfrm>
            <a:off x="51170" y="5688355"/>
            <a:ext cx="3240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continue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～を続ける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69E863A-6B13-3B28-EBFF-F69ECE99ED00}"/>
              </a:ext>
            </a:extLst>
          </p:cNvPr>
          <p:cNvSpPr/>
          <p:nvPr/>
        </p:nvSpPr>
        <p:spPr>
          <a:xfrm>
            <a:off x="271416" y="2672815"/>
            <a:ext cx="432048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keep (on)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～を続ける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EFF0223-20F7-DC11-2E33-1A8277F49A85}"/>
              </a:ext>
            </a:extLst>
          </p:cNvPr>
          <p:cNvSpPr/>
          <p:nvPr/>
        </p:nvSpPr>
        <p:spPr>
          <a:xfrm>
            <a:off x="3851920" y="4300053"/>
            <a:ext cx="448909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try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</a:t>
            </a:r>
            <a:r>
              <a:rPr lang="en-US" altLang="ja-JP" sz="2400" b="1" dirty="0" err="1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　～することを試す　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D94C050-5392-780F-4593-6DAFF45AABDB}"/>
              </a:ext>
            </a:extLst>
          </p:cNvPr>
          <p:cNvSpPr/>
          <p:nvPr/>
        </p:nvSpPr>
        <p:spPr>
          <a:xfrm>
            <a:off x="4293118" y="4704277"/>
            <a:ext cx="479795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不定詞　～しようと努力する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A04A9BD-1EC6-FA99-C5D6-B7720357A54A}"/>
              </a:ext>
            </a:extLst>
          </p:cNvPr>
          <p:cNvSpPr/>
          <p:nvPr/>
        </p:nvSpPr>
        <p:spPr>
          <a:xfrm>
            <a:off x="3832408" y="5229200"/>
            <a:ext cx="542011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remember </a:t>
            </a:r>
            <a:r>
              <a:rPr lang="ja-JP" altLang="en-US" sz="2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</a:t>
            </a:r>
            <a:r>
              <a:rPr lang="en-US" altLang="ja-JP" sz="2000" b="1" dirty="0" err="1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2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ja-JP" altLang="en-US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～したことを覚えている</a:t>
            </a:r>
            <a:endParaRPr lang="ja-JP" altLang="en-US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0C01E06-4B5C-4AA4-C1E6-EC73BA55E90E}"/>
              </a:ext>
            </a:extLst>
          </p:cNvPr>
          <p:cNvSpPr/>
          <p:nvPr/>
        </p:nvSpPr>
        <p:spPr>
          <a:xfrm>
            <a:off x="5219706" y="5573628"/>
            <a:ext cx="40324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ja-JP" altLang="en-US" sz="2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不定詞 </a:t>
            </a:r>
            <a:r>
              <a:rPr lang="ja-JP" altLang="en-US" sz="1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</a:t>
            </a:r>
            <a:r>
              <a:rPr lang="ja-JP" altLang="en-US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することを覚えている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A08D1B0C-DE9A-9C75-B534-3DACE283A4C4}"/>
              </a:ext>
            </a:extLst>
          </p:cNvPr>
          <p:cNvSpPr/>
          <p:nvPr/>
        </p:nvSpPr>
        <p:spPr>
          <a:xfrm>
            <a:off x="4283968" y="2780928"/>
            <a:ext cx="36004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learn 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～することを学ぶ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33E2C7E-ED76-7685-B7E9-C1403A630DA8}"/>
              </a:ext>
            </a:extLst>
          </p:cNvPr>
          <p:cNvSpPr/>
          <p:nvPr/>
        </p:nvSpPr>
        <p:spPr>
          <a:xfrm>
            <a:off x="3851920" y="6021288"/>
            <a:ext cx="542011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forget </a:t>
            </a:r>
            <a:r>
              <a:rPr lang="ja-JP" altLang="en-US" sz="2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</a:t>
            </a:r>
            <a:r>
              <a:rPr lang="en-US" altLang="ja-JP" sz="2000" b="1" dirty="0" err="1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2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ja-JP" altLang="en-US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～したことを忘れる</a:t>
            </a:r>
            <a:endParaRPr lang="ja-JP" altLang="en-US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C1F8BC30-D302-659E-61A8-BE19E975E46F}"/>
              </a:ext>
            </a:extLst>
          </p:cNvPr>
          <p:cNvSpPr/>
          <p:nvPr/>
        </p:nvSpPr>
        <p:spPr>
          <a:xfrm>
            <a:off x="4788024" y="6346253"/>
            <a:ext cx="355298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ja-JP" altLang="en-US" sz="2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不定詞 </a:t>
            </a:r>
            <a:r>
              <a:rPr lang="ja-JP" altLang="en-US" sz="1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</a:t>
            </a:r>
            <a:r>
              <a:rPr lang="ja-JP" altLang="en-US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することを忘れる</a:t>
            </a:r>
            <a:endParaRPr lang="ja-JP" altLang="en-US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827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28" grpId="0" animBg="1"/>
      <p:bldP spid="27" grpId="0" animBg="1"/>
      <p:bldP spid="26" grpId="0" animBg="1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71919-79F9-ED12-C4E2-64654ACA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E5780F-F285-8FE5-6AF6-9D4BD4160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>
            <a:normAutofit fontScale="90000"/>
          </a:bodyPr>
          <a:lstStyle/>
          <a:p>
            <a:r>
              <a:rPr kumimoji="1" lang="ja-JP" altLang="en-US" sz="8000" dirty="0"/>
              <a:t>動名詞か不定詞か</a:t>
            </a:r>
          </a:p>
        </p:txBody>
      </p:sp>
      <p:sp>
        <p:nvSpPr>
          <p:cNvPr id="4" name="サブタイトル 3">
            <a:extLst>
              <a:ext uri="{FF2B5EF4-FFF2-40B4-BE49-F238E27FC236}">
                <a16:creationId xmlns:a16="http://schemas.microsoft.com/office/drawing/2014/main" id="{B076FE57-7F95-E080-5530-E265685D3F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8063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1352</TotalTime>
  <Words>1034</Words>
  <Application>Microsoft Office PowerPoint</Application>
  <PresentationFormat>画面に合わせる (4:3)</PresentationFormat>
  <Paragraphs>161</Paragraphs>
  <Slides>23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28" baseType="lpstr">
      <vt:lpstr>ＭＳ ゴシック</vt:lpstr>
      <vt:lpstr>Arial</vt:lpstr>
      <vt:lpstr>Calibri</vt:lpstr>
      <vt:lpstr>Century Schoolbook</vt:lpstr>
      <vt:lpstr>Office テーマ</vt:lpstr>
      <vt:lpstr>動名詞と不定詞</vt:lpstr>
      <vt:lpstr>play baseball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動名詞か不定詞か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動名詞と不定詞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春日秀紀</dc:creator>
  <cp:lastModifiedBy>秀紀 春日</cp:lastModifiedBy>
  <cp:revision>92</cp:revision>
  <dcterms:created xsi:type="dcterms:W3CDTF">2011-09-13T05:28:52Z</dcterms:created>
  <dcterms:modified xsi:type="dcterms:W3CDTF">2025-09-24T17:58:43Z</dcterms:modified>
</cp:coreProperties>
</file>