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6"/>
  </p:notesMasterIdLst>
  <p:sldIdLst>
    <p:sldId id="337" r:id="rId2"/>
    <p:sldId id="351" r:id="rId3"/>
    <p:sldId id="350" r:id="rId4"/>
    <p:sldId id="305" r:id="rId5"/>
    <p:sldId id="308" r:id="rId6"/>
    <p:sldId id="307" r:id="rId7"/>
    <p:sldId id="306" r:id="rId8"/>
    <p:sldId id="317" r:id="rId9"/>
    <p:sldId id="309" r:id="rId10"/>
    <p:sldId id="338" r:id="rId11"/>
    <p:sldId id="339" r:id="rId12"/>
    <p:sldId id="352" r:id="rId13"/>
    <p:sldId id="354" r:id="rId14"/>
    <p:sldId id="348" r:id="rId15"/>
  </p:sldIdLst>
  <p:sldSz cx="9144000" cy="6858000" type="screen4x3"/>
  <p:notesSz cx="9144000" cy="6858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476" autoAdjust="0"/>
    <p:restoredTop sz="92893" autoAdjust="0"/>
  </p:normalViewPr>
  <p:slideViewPr>
    <p:cSldViewPr>
      <p:cViewPr varScale="1">
        <p:scale>
          <a:sx n="102" d="100"/>
          <a:sy n="102" d="100"/>
        </p:scale>
        <p:origin x="1782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E500E0-9C11-42D4-9185-75CB5DE17E81}" type="datetimeFigureOut">
              <a:rPr kumimoji="1" lang="ja-JP" altLang="en-US" smtClean="0"/>
              <a:pPr/>
              <a:t>2026/9/13</a:t>
            </a:fld>
            <a:endParaRPr kumimoji="1" lang="ja-JP" altLang="en-US"/>
          </a:p>
        </p:txBody>
      </p:sp>
      <p:sp>
        <p:nvSpPr>
          <p:cNvPr id="4" name="スライド イメージ プレースホルダ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325275-2DB4-4CE9-A8C8-CC78CC94B27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840163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>
          <a:xfrm>
            <a:off x="3286125" y="515938"/>
            <a:ext cx="3444875" cy="2584450"/>
          </a:xfrm>
        </p:spPr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325275-2DB4-4CE9-A8C8-CC78CC94B279}" type="slidenum">
              <a:rPr kumimoji="1" lang="ja-JP" altLang="en-US" smtClean="0"/>
              <a:pPr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59187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325275-2DB4-4CE9-A8C8-CC78CC94B279}" type="slidenum">
              <a:rPr kumimoji="1" lang="ja-JP" altLang="en-US" smtClean="0"/>
              <a:pPr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194772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A7E01-6AFE-4F6E-89E8-11C9C9D48367}" type="datetimeFigureOut">
              <a:rPr kumimoji="1" lang="ja-JP" altLang="en-US" smtClean="0"/>
              <a:pPr/>
              <a:t>2026/9/13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072AF-68EF-4F0E-A58E-369E12179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A7E01-6AFE-4F6E-89E8-11C9C9D48367}" type="datetimeFigureOut">
              <a:rPr kumimoji="1" lang="ja-JP" altLang="en-US" smtClean="0"/>
              <a:pPr/>
              <a:t>2026/9/13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072AF-68EF-4F0E-A58E-369E12179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A7E01-6AFE-4F6E-89E8-11C9C9D48367}" type="datetimeFigureOut">
              <a:rPr kumimoji="1" lang="ja-JP" altLang="en-US" smtClean="0"/>
              <a:pPr/>
              <a:t>2026/9/13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072AF-68EF-4F0E-A58E-369E12179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A7E01-6AFE-4F6E-89E8-11C9C9D48367}" type="datetimeFigureOut">
              <a:rPr kumimoji="1" lang="ja-JP" altLang="en-US" smtClean="0"/>
              <a:pPr/>
              <a:t>2026/9/13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072AF-68EF-4F0E-A58E-369E12179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A7E01-6AFE-4F6E-89E8-11C9C9D48367}" type="datetimeFigureOut">
              <a:rPr kumimoji="1" lang="ja-JP" altLang="en-US" smtClean="0"/>
              <a:pPr/>
              <a:t>2026/9/13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072AF-68EF-4F0E-A58E-369E12179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A7E01-6AFE-4F6E-89E8-11C9C9D48367}" type="datetimeFigureOut">
              <a:rPr kumimoji="1" lang="ja-JP" altLang="en-US" smtClean="0"/>
              <a:pPr/>
              <a:t>2026/9/13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072AF-68EF-4F0E-A58E-369E12179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A7E01-6AFE-4F6E-89E8-11C9C9D48367}" type="datetimeFigureOut">
              <a:rPr kumimoji="1" lang="ja-JP" altLang="en-US" smtClean="0"/>
              <a:pPr/>
              <a:t>2026/9/13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072AF-68EF-4F0E-A58E-369E12179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A7E01-6AFE-4F6E-89E8-11C9C9D48367}" type="datetimeFigureOut">
              <a:rPr kumimoji="1" lang="ja-JP" altLang="en-US" smtClean="0"/>
              <a:pPr/>
              <a:t>2026/9/13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072AF-68EF-4F0E-A58E-369E12179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A7E01-6AFE-4F6E-89E8-11C9C9D48367}" type="datetimeFigureOut">
              <a:rPr kumimoji="1" lang="ja-JP" altLang="en-US" smtClean="0"/>
              <a:pPr/>
              <a:t>2026/9/13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072AF-68EF-4F0E-A58E-369E12179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A7E01-6AFE-4F6E-89E8-11C9C9D48367}" type="datetimeFigureOut">
              <a:rPr kumimoji="1" lang="ja-JP" altLang="en-US" smtClean="0"/>
              <a:pPr/>
              <a:t>2026/9/13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072AF-68EF-4F0E-A58E-369E12179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A7E01-6AFE-4F6E-89E8-11C9C9D48367}" type="datetimeFigureOut">
              <a:rPr kumimoji="1" lang="ja-JP" altLang="en-US" smtClean="0"/>
              <a:pPr/>
              <a:t>2026/9/13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072AF-68EF-4F0E-A58E-369E12179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FA7E01-6AFE-4F6E-89E8-11C9C9D48367}" type="datetimeFigureOut">
              <a:rPr kumimoji="1" lang="ja-JP" altLang="en-US" smtClean="0"/>
              <a:pPr/>
              <a:t>2026/9/13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9072AF-68EF-4F0E-A58E-369E12179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00AAC3-3EF4-8E48-9F9C-72BC3F7B0E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F5E957B-31F2-F7BA-DA11-7080FC51E2DE}"/>
              </a:ext>
            </a:extLst>
          </p:cNvPr>
          <p:cNvSpPr txBox="1"/>
          <p:nvPr/>
        </p:nvSpPr>
        <p:spPr>
          <a:xfrm>
            <a:off x="0" y="2321004"/>
            <a:ext cx="9144000" cy="28777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dirty="0">
                <a:latin typeface="NCGothic" panose="02000600000000000000" pitchFamily="50" charset="0"/>
                <a:ea typeface="MS Gothic" panose="020B0609070205080204" pitchFamily="49" charset="-128"/>
              </a:rPr>
              <a:t>動名詞</a:t>
            </a:r>
            <a:endParaRPr kumimoji="1" lang="en-US" altLang="ja-JP" sz="11500" dirty="0">
              <a:latin typeface="NCGothic" panose="02000600000000000000" pitchFamily="50" charset="0"/>
              <a:ea typeface="MS Gothic" panose="020B0609070205080204" pitchFamily="49" charset="-128"/>
            </a:endParaRPr>
          </a:p>
          <a:p>
            <a:pPr algn="ctr"/>
            <a:r>
              <a:rPr lang="ja-JP" altLang="en-US" sz="6600" b="1" dirty="0">
                <a:latin typeface="Century Schoolbook" panose="02040604050505020304" pitchFamily="18" charset="0"/>
                <a:ea typeface="MS Gothic" panose="020B0609070205080204" pitchFamily="49" charset="-128"/>
              </a:rPr>
              <a:t>（</a:t>
            </a:r>
            <a:r>
              <a:rPr lang="en-US" altLang="ja-JP" sz="6600" b="1" dirty="0">
                <a:latin typeface="Century Schoolbook" panose="02040604050505020304" pitchFamily="18" charset="0"/>
                <a:ea typeface="MS Gothic" panose="020B0609070205080204" pitchFamily="49" charset="-128"/>
              </a:rPr>
              <a:t>gerund</a:t>
            </a:r>
            <a:r>
              <a:rPr lang="ja-JP" altLang="en-US" sz="6600" b="1" dirty="0">
                <a:latin typeface="Century Schoolbook" panose="02040604050505020304" pitchFamily="18" charset="0"/>
                <a:ea typeface="MS Gothic" panose="020B0609070205080204" pitchFamily="49" charset="-128"/>
              </a:rPr>
              <a:t>）</a:t>
            </a:r>
            <a:endParaRPr kumimoji="1" lang="en-US" altLang="ja-JP" sz="6600" b="1" dirty="0">
              <a:latin typeface="Century Schoolbook" panose="02040604050505020304" pitchFamily="18" charset="0"/>
              <a:ea typeface="MS Gothic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027669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9"/>
          <p:cNvSpPr/>
          <p:nvPr/>
        </p:nvSpPr>
        <p:spPr>
          <a:xfrm>
            <a:off x="3563888" y="3717032"/>
            <a:ext cx="507222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listen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ing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 to music.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1" name="正方形/長方形 10"/>
          <p:cNvSpPr/>
          <p:nvPr/>
        </p:nvSpPr>
        <p:spPr>
          <a:xfrm>
            <a:off x="3635896" y="908720"/>
            <a:ext cx="5504974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私の趣味は、</a:t>
            </a:r>
            <a:endParaRPr lang="en-US" altLang="ja-JP" sz="4000" b="1" dirty="0">
              <a:ln w="10541" cmpd="sng">
                <a:noFill/>
                <a:prstDash val="solid"/>
              </a:ln>
              <a:latin typeface="Century Schoolbook" pitchFamily="18" charset="0"/>
              <a:ea typeface="ＭＳ ゴシック" pitchFamily="49" charset="-128"/>
            </a:endParaRPr>
          </a:p>
          <a:p>
            <a:r>
              <a:rPr lang="ja-JP" altLang="en-US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音楽を聴く</a:t>
            </a:r>
            <a:r>
              <a:rPr lang="ja-JP" altLang="en-US" sz="40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こと</a:t>
            </a:r>
            <a:r>
              <a:rPr lang="ja-JP" altLang="en-US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です。</a:t>
            </a:r>
            <a:endParaRPr lang="en-US" altLang="ja-JP" sz="4000" b="1" dirty="0">
              <a:ln w="10541" cmpd="sng">
                <a:noFill/>
                <a:prstDash val="solid"/>
              </a:ln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3" name="正方形/長方形 12"/>
          <p:cNvSpPr/>
          <p:nvPr/>
        </p:nvSpPr>
        <p:spPr>
          <a:xfrm>
            <a:off x="251520" y="3717032"/>
            <a:ext cx="504056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0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My hobby is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pic>
        <p:nvPicPr>
          <p:cNvPr id="9" name="図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620688"/>
            <a:ext cx="2627610" cy="2348880"/>
          </a:xfrm>
          <a:prstGeom prst="rect">
            <a:avLst/>
          </a:prstGeom>
        </p:spPr>
      </p:pic>
      <p:sp>
        <p:nvSpPr>
          <p:cNvPr id="6" name="正方形/長方形 5"/>
          <p:cNvSpPr/>
          <p:nvPr/>
        </p:nvSpPr>
        <p:spPr>
          <a:xfrm>
            <a:off x="3635896" y="3717032"/>
            <a:ext cx="4968552" cy="792088"/>
          </a:xfrm>
          <a:prstGeom prst="rect">
            <a:avLst/>
          </a:prstGeom>
          <a:solidFill>
            <a:schemeClr val="accent2">
              <a:lumMod val="60000"/>
              <a:lumOff val="4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63628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3" grpId="0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9"/>
          <p:cNvSpPr/>
          <p:nvPr/>
        </p:nvSpPr>
        <p:spPr>
          <a:xfrm>
            <a:off x="4716016" y="4221088"/>
            <a:ext cx="396615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mak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ing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 cakes.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1" name="正方形/長方形 10"/>
          <p:cNvSpPr/>
          <p:nvPr/>
        </p:nvSpPr>
        <p:spPr>
          <a:xfrm>
            <a:off x="3635896" y="908720"/>
            <a:ext cx="5504974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彼の仕事は、</a:t>
            </a:r>
            <a:endParaRPr lang="en-US" altLang="ja-JP" sz="4000" b="1" dirty="0">
              <a:ln w="10541" cmpd="sng">
                <a:noFill/>
                <a:prstDash val="solid"/>
              </a:ln>
              <a:latin typeface="Century Schoolbook" pitchFamily="18" charset="0"/>
              <a:ea typeface="ＭＳ ゴシック" pitchFamily="49" charset="-128"/>
            </a:endParaRPr>
          </a:p>
          <a:p>
            <a:r>
              <a:rPr lang="ja-JP" altLang="en-US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ケーキを作る</a:t>
            </a:r>
            <a:r>
              <a:rPr lang="ja-JP" altLang="en-US" sz="40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こと</a:t>
            </a:r>
            <a:r>
              <a:rPr lang="ja-JP" altLang="en-US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です。</a:t>
            </a:r>
            <a:endParaRPr lang="en-US" altLang="ja-JP" sz="4000" b="1" dirty="0">
              <a:ln w="10541" cmpd="sng">
                <a:noFill/>
                <a:prstDash val="solid"/>
              </a:ln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3" name="正方形/長方形 12"/>
          <p:cNvSpPr/>
          <p:nvPr/>
        </p:nvSpPr>
        <p:spPr>
          <a:xfrm>
            <a:off x="2051720" y="4221088"/>
            <a:ext cx="504056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0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His job is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pic>
        <p:nvPicPr>
          <p:cNvPr id="8" name="図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476672"/>
            <a:ext cx="2661071" cy="2950036"/>
          </a:xfrm>
          <a:prstGeom prst="rect">
            <a:avLst/>
          </a:prstGeom>
        </p:spPr>
      </p:pic>
      <p:sp>
        <p:nvSpPr>
          <p:cNvPr id="6" name="正方形/長方形 5"/>
          <p:cNvSpPr/>
          <p:nvPr/>
        </p:nvSpPr>
        <p:spPr>
          <a:xfrm>
            <a:off x="4644008" y="4149080"/>
            <a:ext cx="3816424" cy="792088"/>
          </a:xfrm>
          <a:prstGeom prst="rect">
            <a:avLst/>
          </a:prstGeom>
          <a:solidFill>
            <a:schemeClr val="accent2">
              <a:lumMod val="60000"/>
              <a:lumOff val="4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89115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3" grpId="0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2C543D8E-FE7E-8962-3C23-655C6622B2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971"/>
            <a:ext cx="9144000" cy="6850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1207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29BB44CB-B3C0-704F-64B2-84BE4D0E76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90"/>
            <a:ext cx="9144000" cy="6854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0567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089ABF-256E-8DD3-ED40-F1A672DD11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B6E1ABC-D011-9DCF-B35E-8C0C4F1BBB71}"/>
              </a:ext>
            </a:extLst>
          </p:cNvPr>
          <p:cNvSpPr txBox="1"/>
          <p:nvPr/>
        </p:nvSpPr>
        <p:spPr>
          <a:xfrm>
            <a:off x="0" y="2321004"/>
            <a:ext cx="9144000" cy="28777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dirty="0">
                <a:latin typeface="NCGothic" panose="02000600000000000000" pitchFamily="50" charset="0"/>
                <a:ea typeface="MS Gothic" panose="020B0609070205080204" pitchFamily="49" charset="-128"/>
              </a:rPr>
              <a:t>動名詞</a:t>
            </a:r>
            <a:endParaRPr kumimoji="1" lang="en-US" altLang="ja-JP" sz="11500" dirty="0">
              <a:latin typeface="NCGothic" panose="02000600000000000000" pitchFamily="50" charset="0"/>
              <a:ea typeface="MS Gothic" panose="020B0609070205080204" pitchFamily="49" charset="-128"/>
            </a:endParaRPr>
          </a:p>
          <a:p>
            <a:pPr algn="ctr"/>
            <a:r>
              <a:rPr lang="ja-JP" altLang="en-US" sz="6600" b="1" dirty="0">
                <a:latin typeface="Century Schoolbook" panose="02040604050505020304" pitchFamily="18" charset="0"/>
                <a:ea typeface="MS Gothic" panose="020B0609070205080204" pitchFamily="49" charset="-128"/>
              </a:rPr>
              <a:t>（</a:t>
            </a:r>
            <a:r>
              <a:rPr lang="en-US" altLang="ja-JP" sz="6600" b="1" dirty="0">
                <a:latin typeface="Century Schoolbook" panose="02040604050505020304" pitchFamily="18" charset="0"/>
                <a:ea typeface="MS Gothic" panose="020B0609070205080204" pitchFamily="49" charset="-128"/>
              </a:rPr>
              <a:t>gerund</a:t>
            </a:r>
            <a:r>
              <a:rPr lang="ja-JP" altLang="en-US" sz="6600" b="1" dirty="0">
                <a:latin typeface="Century Schoolbook" panose="02040604050505020304" pitchFamily="18" charset="0"/>
                <a:ea typeface="MS Gothic" panose="020B0609070205080204" pitchFamily="49" charset="-128"/>
              </a:rPr>
              <a:t>）</a:t>
            </a:r>
            <a:endParaRPr kumimoji="1" lang="en-US" altLang="ja-JP" sz="6600" b="1" dirty="0">
              <a:latin typeface="Century Schoolbook" panose="02040604050505020304" pitchFamily="18" charset="0"/>
              <a:ea typeface="MS Gothic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6208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タイトル 1">
            <a:extLst>
              <a:ext uri="{FF2B5EF4-FFF2-40B4-BE49-F238E27FC236}">
                <a16:creationId xmlns:a16="http://schemas.microsoft.com/office/drawing/2014/main" id="{8E3BFF33-B5D1-4577-8552-A59123DDFF8F}"/>
              </a:ext>
            </a:extLst>
          </p:cNvPr>
          <p:cNvSpPr txBox="1">
            <a:spLocks/>
          </p:cNvSpPr>
          <p:nvPr/>
        </p:nvSpPr>
        <p:spPr>
          <a:xfrm>
            <a:off x="2734749" y="2536911"/>
            <a:ext cx="3740813" cy="499605"/>
          </a:xfrm>
          <a:prstGeom prst="rect">
            <a:avLst/>
          </a:prstGeom>
          <a:solidFill>
            <a:schemeClr val="tx2">
              <a:lumMod val="40000"/>
              <a:lumOff val="60000"/>
              <a:alpha val="50000"/>
            </a:schemeClr>
          </a:solidFill>
          <a:ln>
            <a:solidFill>
              <a:schemeClr val="bg1"/>
            </a:solidFill>
          </a:ln>
        </p:spPr>
        <p:txBody>
          <a:bodyPr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ja-JP" sz="2800" b="1" dirty="0">
                <a:latin typeface="Century Schoolbook" pitchFamily="18" charset="0"/>
              </a:rPr>
              <a:t>play baseball</a:t>
            </a:r>
            <a:endParaRPr lang="ja-JP" altLang="en-US" sz="2800" b="1" dirty="0">
              <a:latin typeface="Century Schoolbook" pitchFamily="18" charset="0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5501B27E-2D22-448A-9C36-B3842F9CF73E}"/>
              </a:ext>
            </a:extLst>
          </p:cNvPr>
          <p:cNvSpPr txBox="1"/>
          <p:nvPr/>
        </p:nvSpPr>
        <p:spPr>
          <a:xfrm>
            <a:off x="6463213" y="948325"/>
            <a:ext cx="29610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800" b="1" dirty="0">
                <a:latin typeface="Century Schoolbook" pitchFamily="18" charset="0"/>
              </a:rPr>
              <a:t>is a lot of fun.</a:t>
            </a:r>
            <a:endParaRPr lang="ja-JP" altLang="en-US" sz="2800" b="1" dirty="0">
              <a:latin typeface="Century Schoolbook" pitchFamily="18" charset="0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7EE23B44-6672-405F-A7E1-AB4F34EE6F98}"/>
              </a:ext>
            </a:extLst>
          </p:cNvPr>
          <p:cNvSpPr txBox="1"/>
          <p:nvPr/>
        </p:nvSpPr>
        <p:spPr>
          <a:xfrm>
            <a:off x="2734749" y="125827"/>
            <a:ext cx="3296416" cy="523220"/>
          </a:xfrm>
          <a:prstGeom prst="rect">
            <a:avLst/>
          </a:prstGeom>
          <a:solidFill>
            <a:srgbClr val="FF00FF">
              <a:alpha val="20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ja-JP" altLang="en-US" sz="2800" b="1" dirty="0"/>
              <a:t>野球をする</a:t>
            </a:r>
            <a:r>
              <a:rPr lang="ja-JP" altLang="en-US" sz="2800" b="1" dirty="0">
                <a:solidFill>
                  <a:srgbClr val="FF0000"/>
                </a:solidFill>
              </a:rPr>
              <a:t>こと</a:t>
            </a:r>
            <a:r>
              <a:rPr lang="ja-JP" altLang="en-US" sz="2800" b="1" dirty="0"/>
              <a:t>は</a:t>
            </a: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74E237FC-C53E-4289-8090-E9FDB7A60381}"/>
              </a:ext>
            </a:extLst>
          </p:cNvPr>
          <p:cNvSpPr txBox="1"/>
          <p:nvPr/>
        </p:nvSpPr>
        <p:spPr>
          <a:xfrm>
            <a:off x="5996769" y="106662"/>
            <a:ext cx="32964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b="1" dirty="0"/>
              <a:t>とても楽しいです。</a:t>
            </a:r>
          </a:p>
        </p:txBody>
      </p:sp>
      <p:pic>
        <p:nvPicPr>
          <p:cNvPr id="28" name="Picture 4">
            <a:extLst>
              <a:ext uri="{FF2B5EF4-FFF2-40B4-BE49-F238E27FC236}">
                <a16:creationId xmlns:a16="http://schemas.microsoft.com/office/drawing/2014/main" id="{493440F3-80BA-4059-9AB0-52C38883F2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13666" y="1078178"/>
            <a:ext cx="1656183" cy="2346549"/>
          </a:xfrm>
          <a:prstGeom prst="rect">
            <a:avLst/>
          </a:prstGeom>
          <a:noFill/>
        </p:spPr>
      </p:pic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A1BC0C5D-1027-416C-9AE7-DDEA0E97E8FF}"/>
              </a:ext>
            </a:extLst>
          </p:cNvPr>
          <p:cNvSpPr txBox="1"/>
          <p:nvPr/>
        </p:nvSpPr>
        <p:spPr>
          <a:xfrm>
            <a:off x="2722400" y="1793216"/>
            <a:ext cx="3740813" cy="523220"/>
          </a:xfrm>
          <a:prstGeom prst="rect">
            <a:avLst/>
          </a:prstGeom>
          <a:solidFill>
            <a:srgbClr val="FF00FF">
              <a:alpha val="20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ja-JP" altLang="en-US" sz="2800" b="1" dirty="0"/>
              <a:t>野球をする</a:t>
            </a:r>
            <a:r>
              <a:rPr lang="ja-JP" altLang="en-US" sz="2800" b="1" dirty="0">
                <a:solidFill>
                  <a:srgbClr val="FF0000"/>
                </a:solidFill>
              </a:rPr>
              <a:t>こと</a:t>
            </a:r>
          </a:p>
        </p:txBody>
      </p:sp>
      <p:sp>
        <p:nvSpPr>
          <p:cNvPr id="30" name="タイトル 1">
            <a:extLst>
              <a:ext uri="{FF2B5EF4-FFF2-40B4-BE49-F238E27FC236}">
                <a16:creationId xmlns:a16="http://schemas.microsoft.com/office/drawing/2014/main" id="{8A988A23-9032-4544-9D0E-1175853D8746}"/>
              </a:ext>
            </a:extLst>
          </p:cNvPr>
          <p:cNvSpPr txBox="1">
            <a:spLocks/>
          </p:cNvSpPr>
          <p:nvPr/>
        </p:nvSpPr>
        <p:spPr>
          <a:xfrm>
            <a:off x="2722400" y="948325"/>
            <a:ext cx="3728464" cy="483152"/>
          </a:xfrm>
          <a:prstGeom prst="rect">
            <a:avLst/>
          </a:prstGeom>
          <a:solidFill>
            <a:srgbClr val="FF00FF">
              <a:alpha val="20000"/>
            </a:srgbClr>
          </a:solidFill>
          <a:ln>
            <a:solidFill>
              <a:schemeClr val="bg1"/>
            </a:solidFill>
          </a:ln>
        </p:spPr>
        <p:txBody>
          <a:bodyPr vert="horz" anchor="b" anchorCtr="0">
            <a:normAutofit lnSpcReduction="10000"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altLang="ja-JP" sz="2800" b="1" dirty="0">
                <a:latin typeface="Century Schoolbook" pitchFamily="18" charset="0"/>
                <a:ea typeface="+mj-ea"/>
                <a:cs typeface="+mj-cs"/>
              </a:rPr>
              <a:t>Play</a:t>
            </a:r>
            <a:r>
              <a:rPr lang="en-US" altLang="ja-JP" sz="2800" b="1" dirty="0">
                <a:solidFill>
                  <a:srgbClr val="FF0000"/>
                </a:solidFill>
                <a:latin typeface="Century Schoolbook" pitchFamily="18" charset="0"/>
                <a:ea typeface="+mj-ea"/>
                <a:cs typeface="+mj-cs"/>
              </a:rPr>
              <a:t>ing</a:t>
            </a:r>
            <a:r>
              <a:rPr lang="en-US" altLang="ja-JP" sz="2800" b="1" dirty="0">
                <a:latin typeface="Century Schoolbook" pitchFamily="18" charset="0"/>
                <a:ea typeface="+mj-ea"/>
                <a:cs typeface="+mj-cs"/>
              </a:rPr>
              <a:t> baseball</a:t>
            </a:r>
            <a:endParaRPr lang="ja-JP" altLang="en-US" sz="2800" b="1" dirty="0">
              <a:latin typeface="Century Schoolbook" pitchFamily="18" charset="0"/>
              <a:ea typeface="+mj-ea"/>
              <a:cs typeface="+mj-cs"/>
            </a:endParaRPr>
          </a:p>
        </p:txBody>
      </p:sp>
      <p:sp>
        <p:nvSpPr>
          <p:cNvPr id="31" name="下矢印 12">
            <a:extLst>
              <a:ext uri="{FF2B5EF4-FFF2-40B4-BE49-F238E27FC236}">
                <a16:creationId xmlns:a16="http://schemas.microsoft.com/office/drawing/2014/main" id="{43860021-B59A-4244-B7DF-503B69B9480A}"/>
              </a:ext>
            </a:extLst>
          </p:cNvPr>
          <p:cNvSpPr/>
          <p:nvPr/>
        </p:nvSpPr>
        <p:spPr>
          <a:xfrm rot="10800000">
            <a:off x="4102902" y="2246654"/>
            <a:ext cx="792088" cy="360040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32" name="下矢印 13">
            <a:extLst>
              <a:ext uri="{FF2B5EF4-FFF2-40B4-BE49-F238E27FC236}">
                <a16:creationId xmlns:a16="http://schemas.microsoft.com/office/drawing/2014/main" id="{65092B09-67AA-4F97-AC6D-C0D4EED9EF7A}"/>
              </a:ext>
            </a:extLst>
          </p:cNvPr>
          <p:cNvSpPr/>
          <p:nvPr/>
        </p:nvSpPr>
        <p:spPr>
          <a:xfrm rot="10800000">
            <a:off x="4102902" y="1407394"/>
            <a:ext cx="792088" cy="360040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8EE5593D-0A43-4DE9-826D-E49C886AD97B}"/>
              </a:ext>
            </a:extLst>
          </p:cNvPr>
          <p:cNvSpPr txBox="1"/>
          <p:nvPr/>
        </p:nvSpPr>
        <p:spPr>
          <a:xfrm>
            <a:off x="2734749" y="3287501"/>
            <a:ext cx="3740813" cy="523220"/>
          </a:xfrm>
          <a:prstGeom prst="rect">
            <a:avLst/>
          </a:prstGeom>
          <a:solidFill>
            <a:schemeClr val="tx2">
              <a:lumMod val="40000"/>
              <a:lumOff val="60000"/>
              <a:alpha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ja-JP" altLang="en-US" sz="2800" b="1" dirty="0"/>
              <a:t>野球をする</a:t>
            </a:r>
            <a:endParaRPr lang="ja-JP" altLang="en-US" sz="2800" b="1" dirty="0">
              <a:solidFill>
                <a:srgbClr val="FF0000"/>
              </a:solidFill>
            </a:endParaRPr>
          </a:p>
        </p:txBody>
      </p:sp>
      <p:sp>
        <p:nvSpPr>
          <p:cNvPr id="34" name="下矢印 20">
            <a:extLst>
              <a:ext uri="{FF2B5EF4-FFF2-40B4-BE49-F238E27FC236}">
                <a16:creationId xmlns:a16="http://schemas.microsoft.com/office/drawing/2014/main" id="{7D90B36E-DFA1-45C9-BCE4-C0C840BED43D}"/>
              </a:ext>
            </a:extLst>
          </p:cNvPr>
          <p:cNvSpPr/>
          <p:nvPr/>
        </p:nvSpPr>
        <p:spPr>
          <a:xfrm rot="10800000">
            <a:off x="4136046" y="2991611"/>
            <a:ext cx="792088" cy="360040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35" name="角丸四角形 15">
            <a:extLst>
              <a:ext uri="{FF2B5EF4-FFF2-40B4-BE49-F238E27FC236}">
                <a16:creationId xmlns:a16="http://schemas.microsoft.com/office/drawing/2014/main" id="{E490A7D0-8F2D-4AC4-B892-168105460C9B}"/>
              </a:ext>
            </a:extLst>
          </p:cNvPr>
          <p:cNvSpPr/>
          <p:nvPr/>
        </p:nvSpPr>
        <p:spPr>
          <a:xfrm>
            <a:off x="7160" y="3917416"/>
            <a:ext cx="9136840" cy="2940584"/>
          </a:xfrm>
          <a:prstGeom prst="roundRect">
            <a:avLst>
              <a:gd name="adj" fmla="val 7306"/>
            </a:avLst>
          </a:prstGeom>
          <a:solidFill>
            <a:srgbClr val="3333CC">
              <a:alpha val="3000"/>
            </a:srgbClr>
          </a:solidFill>
          <a:ln>
            <a:solidFill>
              <a:srgbClr val="33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000" dirty="0"/>
              <a:t>　</a:t>
            </a:r>
          </a:p>
        </p:txBody>
      </p:sp>
      <p:sp>
        <p:nvSpPr>
          <p:cNvPr id="36" name="正方形/長方形 35">
            <a:extLst>
              <a:ext uri="{FF2B5EF4-FFF2-40B4-BE49-F238E27FC236}">
                <a16:creationId xmlns:a16="http://schemas.microsoft.com/office/drawing/2014/main" id="{8C81F11D-CFFB-49D2-98CC-E298391C0E05}"/>
              </a:ext>
            </a:extLst>
          </p:cNvPr>
          <p:cNvSpPr/>
          <p:nvPr/>
        </p:nvSpPr>
        <p:spPr>
          <a:xfrm>
            <a:off x="-180528" y="3861048"/>
            <a:ext cx="165618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Point</a:t>
            </a:r>
            <a:endParaRPr lang="ja-JP" altLang="en-US" sz="3200" b="1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AE83A8C9-E3E9-4DE6-925C-AA30291440B6}"/>
              </a:ext>
            </a:extLst>
          </p:cNvPr>
          <p:cNvSpPr/>
          <p:nvPr/>
        </p:nvSpPr>
        <p:spPr>
          <a:xfrm>
            <a:off x="-72989" y="27465"/>
            <a:ext cx="1734770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ja-JP" altLang="en-US" sz="3600" b="1" dirty="0">
                <a:ln w="17780" cmpd="sng">
                  <a:noFill/>
                  <a:prstDash val="solid"/>
                  <a:miter lim="800000"/>
                </a:ln>
                <a:latin typeface="ＭＳ ゴシック" pitchFamily="49" charset="-128"/>
                <a:ea typeface="ＭＳ ゴシック" pitchFamily="49" charset="-128"/>
              </a:rPr>
              <a:t>動名詞</a:t>
            </a:r>
            <a:endParaRPr lang="en-US" altLang="ja-JP" sz="3600" b="1" dirty="0">
              <a:ln w="17780" cmpd="sng">
                <a:noFill/>
                <a:prstDash val="solid"/>
                <a:miter lim="800000"/>
              </a:ln>
              <a:latin typeface="ＭＳ ゴシック" pitchFamily="49" charset="-128"/>
              <a:ea typeface="ＭＳ ゴシック" pitchFamily="49" charset="-128"/>
            </a:endParaRPr>
          </a:p>
          <a:p>
            <a:pPr algn="ctr"/>
            <a:r>
              <a:rPr lang="en-US" altLang="ja-JP" sz="2000" b="1" dirty="0">
                <a:ln w="17780" cmpd="sng">
                  <a:noFill/>
                  <a:prstDash val="solid"/>
                  <a:miter lim="800000"/>
                </a:ln>
                <a:latin typeface="ＭＳ ゴシック" pitchFamily="49" charset="-128"/>
                <a:ea typeface="ＭＳ ゴシック" pitchFamily="49" charset="-128"/>
              </a:rPr>
              <a:t>(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ＭＳ ゴシック" pitchFamily="49" charset="-128"/>
                <a:ea typeface="ＭＳ ゴシック" pitchFamily="49" charset="-128"/>
              </a:rPr>
              <a:t>主語や補語</a:t>
            </a:r>
            <a:r>
              <a:rPr lang="en-US" altLang="ja-JP" sz="2000" b="1" dirty="0">
                <a:ln w="17780" cmpd="sng">
                  <a:noFill/>
                  <a:prstDash val="solid"/>
                  <a:miter lim="800000"/>
                </a:ln>
                <a:latin typeface="ＭＳ ゴシック" pitchFamily="49" charset="-128"/>
                <a:ea typeface="ＭＳ ゴシック" pitchFamily="49" charset="-128"/>
              </a:rPr>
              <a:t>)</a:t>
            </a:r>
            <a:endParaRPr lang="ja-JP" altLang="en-US" sz="2000" b="1" dirty="0">
              <a:ln w="17780" cmpd="sng">
                <a:noFill/>
                <a:prstDash val="solid"/>
                <a:miter lim="800000"/>
              </a:ln>
              <a:latin typeface="ＭＳ ゴシック" pitchFamily="49" charset="-128"/>
              <a:ea typeface="ＭＳ ゴシック" pitchFamily="49" charset="-128"/>
            </a:endParaRPr>
          </a:p>
        </p:txBody>
      </p:sp>
      <p:sp>
        <p:nvSpPr>
          <p:cNvPr id="38" name="正方形/長方形 37">
            <a:extLst>
              <a:ext uri="{FF2B5EF4-FFF2-40B4-BE49-F238E27FC236}">
                <a16:creationId xmlns:a16="http://schemas.microsoft.com/office/drawing/2014/main" id="{48758467-9A8F-493B-AC44-3D4DE90DA602}"/>
              </a:ext>
            </a:extLst>
          </p:cNvPr>
          <p:cNvSpPr/>
          <p:nvPr/>
        </p:nvSpPr>
        <p:spPr>
          <a:xfrm>
            <a:off x="-75422" y="4324636"/>
            <a:ext cx="913684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l"/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①日本語では「～する」→「～すること」と「こと」をつけるように、英語で</a:t>
            </a:r>
            <a:endParaRPr lang="en-US" altLang="ja-JP" sz="20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  <a:p>
            <a:pPr algn="l"/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　は、「動詞」に </a:t>
            </a:r>
            <a:r>
              <a:rPr lang="en-US" altLang="ja-JP" sz="2000" b="1" dirty="0" err="1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ing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 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をつけて「動詞</a:t>
            </a:r>
            <a:r>
              <a:rPr lang="en-US" altLang="ja-JP" sz="2000" b="1" dirty="0" err="1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ing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」で表します。</a:t>
            </a:r>
            <a:endParaRPr lang="en-US" altLang="ja-JP" sz="20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4C28582B-2E42-4F97-8CCF-45B68FCC5089}"/>
              </a:ext>
            </a:extLst>
          </p:cNvPr>
          <p:cNvSpPr/>
          <p:nvPr/>
        </p:nvSpPr>
        <p:spPr>
          <a:xfrm>
            <a:off x="-44929" y="4960514"/>
            <a:ext cx="9300170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l"/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②動名詞は名前の通り、英文中で名詞として使います。</a:t>
            </a:r>
            <a:endParaRPr lang="en-US" altLang="ja-JP" sz="20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  <a:p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　→目的語（動詞や前置詞の後）、主語や補語（</a:t>
            </a:r>
            <a:r>
              <a:rPr lang="en-US" altLang="ja-JP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be</a:t>
            </a:r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動詞の後など）として使い</a:t>
            </a:r>
            <a:endParaRPr lang="en-US" altLang="ja-JP" sz="20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  <a:p>
            <a:pPr algn="l"/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　　ます。</a:t>
            </a:r>
            <a:endParaRPr lang="en-US" altLang="ja-JP" sz="20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40" name="正方形/長方形 39">
            <a:extLst>
              <a:ext uri="{FF2B5EF4-FFF2-40B4-BE49-F238E27FC236}">
                <a16:creationId xmlns:a16="http://schemas.microsoft.com/office/drawing/2014/main" id="{3B87F36B-ED2E-4C00-ABD3-90D0754374D5}"/>
              </a:ext>
            </a:extLst>
          </p:cNvPr>
          <p:cNvSpPr/>
          <p:nvPr/>
        </p:nvSpPr>
        <p:spPr>
          <a:xfrm>
            <a:off x="-53276" y="5889067"/>
            <a:ext cx="9197276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l"/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③今までにしてきたこと、過去にしたことに基づく、経験的・習慣的な事柄・</a:t>
            </a:r>
            <a:endParaRPr lang="en-US" altLang="ja-JP" sz="20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  <a:p>
            <a:pPr algn="l"/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　想像、一般的・抽象的な概念（あるについての特徴をまとめた考え）を表し</a:t>
            </a:r>
            <a:endParaRPr lang="en-US" altLang="ja-JP" sz="20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  <a:p>
            <a:pPr algn="l"/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　ます。</a:t>
            </a:r>
            <a:endParaRPr lang="en-US" altLang="ja-JP" sz="20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37997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/>
      <p:bldP spid="26" grpId="0" animBg="1"/>
      <p:bldP spid="27" grpId="0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/>
      <p:bldP spid="38" grpId="0"/>
      <p:bldP spid="39" grpId="0"/>
      <p:bldP spid="4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 1">
            <a:extLst>
              <a:ext uri="{FF2B5EF4-FFF2-40B4-BE49-F238E27FC236}">
                <a16:creationId xmlns:a16="http://schemas.microsoft.com/office/drawing/2014/main" id="{DE369543-FB47-BCC7-FD97-6CA511515E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4926547"/>
              </p:ext>
            </p:extLst>
          </p:nvPr>
        </p:nvGraphicFramePr>
        <p:xfrm>
          <a:off x="-8162" y="0"/>
          <a:ext cx="9152162" cy="68580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576081">
                  <a:extLst>
                    <a:ext uri="{9D8B030D-6E8A-4147-A177-3AD203B41FA5}">
                      <a16:colId xmlns:a16="http://schemas.microsoft.com/office/drawing/2014/main" val="2611617929"/>
                    </a:ext>
                  </a:extLst>
                </a:gridCol>
                <a:gridCol w="4576081">
                  <a:extLst>
                    <a:ext uri="{9D8B030D-6E8A-4147-A177-3AD203B41FA5}">
                      <a16:colId xmlns:a16="http://schemas.microsoft.com/office/drawing/2014/main" val="821499240"/>
                    </a:ext>
                  </a:extLst>
                </a:gridCol>
              </a:tblGrid>
              <a:tr h="68580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ja-JP" altLang="en-US" sz="1100" u="none" strike="noStrike">
                          <a:effectLst/>
                        </a:rPr>
                        <a:t>　</a:t>
                      </a:r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4299498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u="none" strike="noStrike">
                          <a:effectLst/>
                        </a:rPr>
                        <a:t>　</a:t>
                      </a:r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u="none" strike="noStrike">
                          <a:effectLst/>
                        </a:rPr>
                        <a:t>　</a:t>
                      </a:r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86134422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u="none" strike="noStrike">
                          <a:effectLst/>
                        </a:rPr>
                        <a:t>　</a:t>
                      </a:r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u="none" strike="noStrike">
                          <a:effectLst/>
                        </a:rPr>
                        <a:t>　</a:t>
                      </a:r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63230986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u="none" strike="noStrike" dirty="0">
                          <a:effectLst/>
                        </a:rPr>
                        <a:t>　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u="none" strike="noStrike">
                          <a:effectLst/>
                        </a:rPr>
                        <a:t>　</a:t>
                      </a:r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85183446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u="none" strike="noStrike">
                          <a:effectLst/>
                        </a:rPr>
                        <a:t>　</a:t>
                      </a:r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u="none" strike="noStrike" dirty="0">
                          <a:effectLst/>
                        </a:rPr>
                        <a:t>　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797602128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u="none" strike="noStrike" dirty="0">
                          <a:effectLst/>
                        </a:rPr>
                        <a:t>　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u="none" strike="noStrike">
                          <a:effectLst/>
                        </a:rPr>
                        <a:t>　</a:t>
                      </a:r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534914744"/>
                  </a:ext>
                </a:extLst>
              </a:tr>
              <a:tr h="68580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ja-JP" altLang="en-US" sz="1100" u="none" strike="noStrike" dirty="0">
                          <a:effectLst/>
                        </a:rPr>
                        <a:t>　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3067354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u="none" strike="noStrike" dirty="0">
                          <a:effectLst/>
                        </a:rPr>
                        <a:t>　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u="none" strike="noStrike">
                          <a:effectLst/>
                        </a:rPr>
                        <a:t>　</a:t>
                      </a:r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0635065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u="none" strike="noStrike">
                          <a:effectLst/>
                        </a:rPr>
                        <a:t>　</a:t>
                      </a:r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u="none" strike="noStrike" dirty="0">
                          <a:effectLst/>
                        </a:rPr>
                        <a:t>　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91509800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u="none" strike="noStrike">
                          <a:effectLst/>
                        </a:rPr>
                        <a:t>　</a:t>
                      </a:r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u="none" strike="noStrike" dirty="0">
                          <a:effectLst/>
                        </a:rPr>
                        <a:t>　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31143837"/>
                  </a:ext>
                </a:extLst>
              </a:tr>
            </a:tbl>
          </a:graphicData>
        </a:graphic>
      </p:graphicFrame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8D068DD-88DE-4752-D34C-C31E4FEE3238}"/>
              </a:ext>
            </a:extLst>
          </p:cNvPr>
          <p:cNvSpPr/>
          <p:nvPr/>
        </p:nvSpPr>
        <p:spPr>
          <a:xfrm>
            <a:off x="8078" y="21828"/>
            <a:ext cx="8278779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36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動名詞が主語となる形容詞</a:t>
            </a:r>
          </a:p>
        </p:txBody>
      </p:sp>
      <p:sp>
        <p:nvSpPr>
          <p:cNvPr id="12" name="正方形/長方形 11"/>
          <p:cNvSpPr/>
          <p:nvPr/>
        </p:nvSpPr>
        <p:spPr>
          <a:xfrm>
            <a:off x="500189" y="747398"/>
            <a:ext cx="331236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solidFill>
                  <a:srgbClr val="00B050"/>
                </a:solidFill>
                <a:latin typeface="Century Schoolbook" pitchFamily="18" charset="0"/>
                <a:ea typeface="ＭＳ ゴシック" pitchFamily="49" charset="-128"/>
              </a:rPr>
              <a:t>important</a:t>
            </a:r>
            <a:endParaRPr lang="ja-JP" altLang="en-US" sz="3200" b="1" cap="none" spc="0" dirty="0">
              <a:ln w="10541" cmpd="sng">
                <a:noFill/>
                <a:prstDash val="solid"/>
              </a:ln>
              <a:solidFill>
                <a:srgbClr val="00B050"/>
              </a:solidFill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8" name="正方形/長方形 7"/>
          <p:cNvSpPr/>
          <p:nvPr/>
        </p:nvSpPr>
        <p:spPr>
          <a:xfrm>
            <a:off x="518097" y="1412373"/>
            <a:ext cx="151216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solidFill>
                  <a:srgbClr val="00B050"/>
                </a:solidFill>
                <a:latin typeface="Century Schoolbook" pitchFamily="18" charset="0"/>
                <a:ea typeface="ＭＳ ゴシック" pitchFamily="49" charset="-128"/>
              </a:rPr>
              <a:t>easy</a:t>
            </a:r>
            <a:endParaRPr lang="ja-JP" altLang="en-US" sz="3200" b="1" cap="none" spc="0" dirty="0">
              <a:ln w="10541" cmpd="sng">
                <a:noFill/>
                <a:prstDash val="solid"/>
              </a:ln>
              <a:solidFill>
                <a:srgbClr val="00B050"/>
              </a:solidFill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4" name="正方形/長方形 13"/>
          <p:cNvSpPr/>
          <p:nvPr/>
        </p:nvSpPr>
        <p:spPr>
          <a:xfrm>
            <a:off x="469365" y="2140204"/>
            <a:ext cx="252028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solidFill>
                  <a:srgbClr val="00B050"/>
                </a:solidFill>
                <a:latin typeface="Century Schoolbook" pitchFamily="18" charset="0"/>
                <a:ea typeface="ＭＳ ゴシック" pitchFamily="49" charset="-128"/>
              </a:rPr>
              <a:t>difficult</a:t>
            </a:r>
            <a:endParaRPr lang="ja-JP" altLang="en-US" sz="3200" b="1" cap="none" spc="0" dirty="0">
              <a:ln w="10541" cmpd="sng">
                <a:noFill/>
                <a:prstDash val="solid"/>
              </a:ln>
              <a:solidFill>
                <a:srgbClr val="00B050"/>
              </a:solidFill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5" name="正方形/長方形 14"/>
          <p:cNvSpPr/>
          <p:nvPr/>
        </p:nvSpPr>
        <p:spPr>
          <a:xfrm>
            <a:off x="469365" y="2844225"/>
            <a:ext cx="309634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solidFill>
                  <a:srgbClr val="00B050"/>
                </a:solidFill>
                <a:latin typeface="Century Schoolbook" pitchFamily="18" charset="0"/>
                <a:ea typeface="ＭＳ ゴシック" pitchFamily="49" charset="-128"/>
              </a:rPr>
              <a:t>dangerous </a:t>
            </a:r>
            <a:endParaRPr lang="ja-JP" altLang="en-US" sz="3200" b="1" cap="none" spc="0" dirty="0">
              <a:ln w="10541" cmpd="sng">
                <a:noFill/>
                <a:prstDash val="solid"/>
              </a:ln>
              <a:solidFill>
                <a:srgbClr val="00B050"/>
              </a:solidFill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7" name="正方形/長方形 6"/>
          <p:cNvSpPr/>
          <p:nvPr/>
        </p:nvSpPr>
        <p:spPr>
          <a:xfrm>
            <a:off x="500912" y="3490459"/>
            <a:ext cx="158417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solidFill>
                  <a:srgbClr val="00B050"/>
                </a:solidFill>
                <a:latin typeface="Century Schoolbook" pitchFamily="18" charset="0"/>
                <a:ea typeface="ＭＳ ゴシック" pitchFamily="49" charset="-128"/>
              </a:rPr>
              <a:t>good</a:t>
            </a:r>
          </a:p>
        </p:txBody>
      </p:sp>
      <p:sp>
        <p:nvSpPr>
          <p:cNvPr id="13" name="正方形/長方形 12"/>
          <p:cNvSpPr/>
          <p:nvPr/>
        </p:nvSpPr>
        <p:spPr>
          <a:xfrm>
            <a:off x="4788024" y="736680"/>
            <a:ext cx="309634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重要な・大切な</a:t>
            </a:r>
            <a:endParaRPr lang="ja-JP" altLang="en-US" sz="3200" b="1" cap="none" spc="0" dirty="0">
              <a:ln w="10541" cmpd="sng">
                <a:noFill/>
                <a:prstDash val="solid"/>
              </a:ln>
              <a:solidFill>
                <a:srgbClr val="FF0000"/>
              </a:solidFill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6" name="正方形/長方形 15"/>
          <p:cNvSpPr/>
          <p:nvPr/>
        </p:nvSpPr>
        <p:spPr>
          <a:xfrm>
            <a:off x="4788023" y="1414900"/>
            <a:ext cx="1512169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簡単な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7" name="正方形/長方形 16"/>
          <p:cNvSpPr/>
          <p:nvPr/>
        </p:nvSpPr>
        <p:spPr>
          <a:xfrm>
            <a:off x="4858211" y="2127532"/>
            <a:ext cx="1441981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難しい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8" name="正方形/長方形 17"/>
          <p:cNvSpPr/>
          <p:nvPr/>
        </p:nvSpPr>
        <p:spPr>
          <a:xfrm>
            <a:off x="4858211" y="2833507"/>
            <a:ext cx="4178285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危険な、危ない</a:t>
            </a:r>
            <a:endParaRPr lang="ja-JP" altLang="en-US" sz="32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20" name="正方形/長方形 19"/>
          <p:cNvSpPr/>
          <p:nvPr/>
        </p:nvSpPr>
        <p:spPr>
          <a:xfrm>
            <a:off x="4858211" y="3490459"/>
            <a:ext cx="115395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良い</a:t>
            </a:r>
            <a:endParaRPr lang="en-US" altLang="ja-JP" sz="3200" b="1" dirty="0">
              <a:ln w="10541" cmpd="sng">
                <a:noFill/>
                <a:prstDash val="solid"/>
              </a:ln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01C3669E-F17D-4DC8-CE9C-A3404F66AF38}"/>
              </a:ext>
            </a:extLst>
          </p:cNvPr>
          <p:cNvSpPr/>
          <p:nvPr/>
        </p:nvSpPr>
        <p:spPr>
          <a:xfrm>
            <a:off x="11804" y="4133022"/>
            <a:ext cx="8278779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36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動名詞が主語や補語になる名詞</a:t>
            </a:r>
          </a:p>
        </p:txBody>
      </p:sp>
      <p:sp>
        <p:nvSpPr>
          <p:cNvPr id="9" name="正方形/長方形 8"/>
          <p:cNvSpPr/>
          <p:nvPr/>
        </p:nvSpPr>
        <p:spPr>
          <a:xfrm>
            <a:off x="342631" y="4884338"/>
            <a:ext cx="115212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fun</a:t>
            </a:r>
          </a:p>
        </p:txBody>
      </p:sp>
      <p:sp>
        <p:nvSpPr>
          <p:cNvPr id="10" name="正方形/長方形 9"/>
          <p:cNvSpPr/>
          <p:nvPr/>
        </p:nvSpPr>
        <p:spPr>
          <a:xfrm>
            <a:off x="342631" y="5544604"/>
            <a:ext cx="187220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hobby</a:t>
            </a:r>
          </a:p>
        </p:txBody>
      </p:sp>
      <p:sp>
        <p:nvSpPr>
          <p:cNvPr id="11" name="正方形/長方形 10"/>
          <p:cNvSpPr/>
          <p:nvPr/>
        </p:nvSpPr>
        <p:spPr>
          <a:xfrm>
            <a:off x="342631" y="6192676"/>
            <a:ext cx="115212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job</a:t>
            </a:r>
          </a:p>
        </p:txBody>
      </p:sp>
      <p:sp>
        <p:nvSpPr>
          <p:cNvPr id="21" name="正方形/長方形 20"/>
          <p:cNvSpPr/>
          <p:nvPr/>
        </p:nvSpPr>
        <p:spPr>
          <a:xfrm>
            <a:off x="4858211" y="4857575"/>
            <a:ext cx="394315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楽しみ・楽しいこと</a:t>
            </a:r>
            <a:endParaRPr lang="en-US" altLang="ja-JP" sz="3200" b="1" dirty="0">
              <a:ln w="10541" cmpd="sng">
                <a:noFill/>
                <a:prstDash val="solid"/>
              </a:ln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22" name="正方形/長方形 21"/>
          <p:cNvSpPr/>
          <p:nvPr/>
        </p:nvSpPr>
        <p:spPr>
          <a:xfrm>
            <a:off x="4858211" y="5505647"/>
            <a:ext cx="288032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趣味</a:t>
            </a:r>
            <a:endParaRPr lang="en-US" altLang="ja-JP" sz="3200" b="1" dirty="0">
              <a:ln w="10541" cmpd="sng">
                <a:noFill/>
                <a:prstDash val="solid"/>
              </a:ln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23" name="正方形/長方形 22"/>
          <p:cNvSpPr/>
          <p:nvPr/>
        </p:nvSpPr>
        <p:spPr>
          <a:xfrm>
            <a:off x="4894215" y="6217273"/>
            <a:ext cx="1441981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32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仕事</a:t>
            </a:r>
            <a:endParaRPr lang="en-US" altLang="ja-JP" sz="3200" b="1" dirty="0">
              <a:ln w="10541" cmpd="sng">
                <a:noFill/>
                <a:prstDash val="solid"/>
              </a:ln>
              <a:latin typeface="Century Schoolbook" pitchFamily="18" charset="0"/>
              <a:ea typeface="ＭＳ ゴシック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79387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2" grpId="0"/>
      <p:bldP spid="8" grpId="0"/>
      <p:bldP spid="14" grpId="0"/>
      <p:bldP spid="15" grpId="0"/>
      <p:bldP spid="7" grpId="0"/>
      <p:bldP spid="13" grpId="0"/>
      <p:bldP spid="16" grpId="0"/>
      <p:bldP spid="17" grpId="0"/>
      <p:bldP spid="18" grpId="0"/>
      <p:bldP spid="20" grpId="0"/>
      <p:bldP spid="4" grpId="0"/>
      <p:bldP spid="9" grpId="0"/>
      <p:bldP spid="10" grpId="0"/>
      <p:bldP spid="11" grpId="0"/>
      <p:bldP spid="21" grpId="0"/>
      <p:bldP spid="22" grpId="0"/>
      <p:bldP spid="2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9"/>
          <p:cNvSpPr/>
          <p:nvPr/>
        </p:nvSpPr>
        <p:spPr>
          <a:xfrm>
            <a:off x="3851920" y="3729226"/>
            <a:ext cx="362310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is important.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1" name="正方形/長方形 10"/>
          <p:cNvSpPr/>
          <p:nvPr/>
        </p:nvSpPr>
        <p:spPr>
          <a:xfrm>
            <a:off x="3635896" y="1340768"/>
            <a:ext cx="619268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眠る</a:t>
            </a:r>
            <a:r>
              <a:rPr lang="ja-JP" altLang="en-US" sz="40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こと</a:t>
            </a:r>
            <a:r>
              <a:rPr lang="ja-JP" altLang="en-US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は重要です。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2" name="正方形/長方形 11"/>
          <p:cNvSpPr/>
          <p:nvPr/>
        </p:nvSpPr>
        <p:spPr>
          <a:xfrm>
            <a:off x="1331640" y="3717032"/>
            <a:ext cx="324036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Sleep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ing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04664"/>
            <a:ext cx="3001159" cy="3001159"/>
          </a:xfrm>
          <a:prstGeom prst="rect">
            <a:avLst/>
          </a:prstGeom>
        </p:spPr>
      </p:pic>
      <p:sp>
        <p:nvSpPr>
          <p:cNvPr id="7" name="正方形/長方形 6"/>
          <p:cNvSpPr/>
          <p:nvPr/>
        </p:nvSpPr>
        <p:spPr>
          <a:xfrm>
            <a:off x="1115616" y="3645024"/>
            <a:ext cx="2664296" cy="792088"/>
          </a:xfrm>
          <a:prstGeom prst="rect">
            <a:avLst/>
          </a:prstGeom>
          <a:solidFill>
            <a:schemeClr val="accent2">
              <a:lumMod val="60000"/>
              <a:lumOff val="4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9"/>
          <p:cNvSpPr/>
          <p:nvPr/>
        </p:nvSpPr>
        <p:spPr>
          <a:xfrm>
            <a:off x="4716016" y="3933056"/>
            <a:ext cx="209704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i</a:t>
            </a:r>
            <a:r>
              <a:rPr lang="en-US" altLang="ja-JP" sz="40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s easy.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1" name="正方形/長方形 10"/>
          <p:cNvSpPr/>
          <p:nvPr/>
        </p:nvSpPr>
        <p:spPr>
          <a:xfrm>
            <a:off x="3419872" y="692696"/>
            <a:ext cx="5472608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料理をする</a:t>
            </a:r>
            <a:r>
              <a:rPr lang="ja-JP" altLang="en-US" sz="40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こと</a:t>
            </a:r>
            <a:r>
              <a:rPr lang="ja-JP" altLang="en-US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は、</a:t>
            </a:r>
            <a:endParaRPr lang="en-US" altLang="ja-JP" sz="4000" b="1" dirty="0">
              <a:ln w="10541" cmpd="sng">
                <a:noFill/>
                <a:prstDash val="solid"/>
              </a:ln>
              <a:latin typeface="Century Schoolbook" pitchFamily="18" charset="0"/>
              <a:ea typeface="ＭＳ ゴシック" pitchFamily="49" charset="-128"/>
            </a:endParaRPr>
          </a:p>
          <a:p>
            <a:pPr algn="r"/>
            <a:r>
              <a:rPr lang="ja-JP" altLang="en-US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簡単です。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3" name="正方形/長方形 12"/>
          <p:cNvSpPr/>
          <p:nvPr/>
        </p:nvSpPr>
        <p:spPr>
          <a:xfrm>
            <a:off x="2411760" y="3933056"/>
            <a:ext cx="259228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Cook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ing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265631"/>
            <a:ext cx="2384371" cy="3501008"/>
          </a:xfrm>
          <a:prstGeom prst="rect">
            <a:avLst/>
          </a:prstGeom>
        </p:spPr>
      </p:pic>
      <p:sp>
        <p:nvSpPr>
          <p:cNvPr id="7" name="正方形/長方形 6"/>
          <p:cNvSpPr/>
          <p:nvPr/>
        </p:nvSpPr>
        <p:spPr>
          <a:xfrm>
            <a:off x="2492585" y="3861048"/>
            <a:ext cx="2304256" cy="792088"/>
          </a:xfrm>
          <a:prstGeom prst="rect">
            <a:avLst/>
          </a:prstGeom>
          <a:solidFill>
            <a:schemeClr val="accent2">
              <a:lumMod val="60000"/>
              <a:lumOff val="4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3" grpId="0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9"/>
          <p:cNvSpPr/>
          <p:nvPr/>
        </p:nvSpPr>
        <p:spPr>
          <a:xfrm>
            <a:off x="4405276" y="4161274"/>
            <a:ext cx="307648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is difficult.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1" name="正方形/長方形 10"/>
          <p:cNvSpPr/>
          <p:nvPr/>
        </p:nvSpPr>
        <p:spPr>
          <a:xfrm>
            <a:off x="3563888" y="1484784"/>
            <a:ext cx="54006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踊る</a:t>
            </a:r>
            <a:r>
              <a:rPr lang="ja-JP" altLang="en-US" sz="40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こと</a:t>
            </a:r>
            <a:r>
              <a:rPr lang="ja-JP" altLang="en-US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は難しいです。</a:t>
            </a:r>
            <a:endParaRPr lang="ja-JP" altLang="en-US" sz="4000" b="1" cap="none" spc="0" dirty="0">
              <a:ln w="10541" cmpd="sng">
                <a:noFill/>
                <a:prstDash val="solid"/>
              </a:ln>
              <a:solidFill>
                <a:srgbClr val="FF0000"/>
              </a:solidFill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3" name="正方形/長方形 12"/>
          <p:cNvSpPr/>
          <p:nvPr/>
        </p:nvSpPr>
        <p:spPr>
          <a:xfrm>
            <a:off x="1979712" y="4161274"/>
            <a:ext cx="2699792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Danc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ing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9" y="548680"/>
            <a:ext cx="3767403" cy="2825552"/>
          </a:xfrm>
          <a:prstGeom prst="rect">
            <a:avLst/>
          </a:prstGeom>
        </p:spPr>
      </p:pic>
      <p:sp>
        <p:nvSpPr>
          <p:cNvPr id="7" name="正方形/長方形 6"/>
          <p:cNvSpPr/>
          <p:nvPr/>
        </p:nvSpPr>
        <p:spPr>
          <a:xfrm>
            <a:off x="1907704" y="4149080"/>
            <a:ext cx="2520280" cy="792088"/>
          </a:xfrm>
          <a:prstGeom prst="rect">
            <a:avLst/>
          </a:prstGeom>
          <a:solidFill>
            <a:schemeClr val="accent2">
              <a:lumMod val="60000"/>
              <a:lumOff val="4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3" grpId="0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9"/>
          <p:cNvSpPr/>
          <p:nvPr/>
        </p:nvSpPr>
        <p:spPr>
          <a:xfrm>
            <a:off x="6444208" y="3717032"/>
            <a:ext cx="182293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i</a:t>
            </a:r>
            <a:r>
              <a:rPr lang="en-US" altLang="ja-JP" sz="40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s fun.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1" name="正方形/長方形 10"/>
          <p:cNvSpPr/>
          <p:nvPr/>
        </p:nvSpPr>
        <p:spPr>
          <a:xfrm>
            <a:off x="3901924" y="1277424"/>
            <a:ext cx="5242076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新聞を読む</a:t>
            </a:r>
            <a:r>
              <a:rPr lang="ja-JP" altLang="en-US" sz="40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こと</a:t>
            </a:r>
            <a:r>
              <a:rPr lang="ja-JP" altLang="en-US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は、</a:t>
            </a:r>
            <a:endParaRPr lang="en-US" altLang="ja-JP" sz="4000" b="1" dirty="0">
              <a:ln w="10541" cmpd="sng">
                <a:noFill/>
                <a:prstDash val="solid"/>
              </a:ln>
              <a:latin typeface="Century Schoolbook" pitchFamily="18" charset="0"/>
              <a:ea typeface="ＭＳ ゴシック" pitchFamily="49" charset="-128"/>
            </a:endParaRPr>
          </a:p>
          <a:p>
            <a:pPr algn="r"/>
            <a:r>
              <a:rPr lang="ja-JP" altLang="en-US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楽しみです。</a:t>
            </a:r>
            <a:endParaRPr lang="en-US" altLang="ja-JP" sz="4000" b="1" dirty="0">
              <a:ln w="10541" cmpd="sng">
                <a:noFill/>
                <a:prstDash val="solid"/>
              </a:ln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3" name="正方形/長方形 12"/>
          <p:cNvSpPr/>
          <p:nvPr/>
        </p:nvSpPr>
        <p:spPr>
          <a:xfrm>
            <a:off x="539552" y="3717032"/>
            <a:ext cx="626469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Read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ing 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a newspaper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60648"/>
            <a:ext cx="3362372" cy="3356992"/>
          </a:xfrm>
          <a:prstGeom prst="rect">
            <a:avLst/>
          </a:prstGeom>
        </p:spPr>
      </p:pic>
      <p:sp>
        <p:nvSpPr>
          <p:cNvPr id="7" name="正方形/長方形 6"/>
          <p:cNvSpPr/>
          <p:nvPr/>
        </p:nvSpPr>
        <p:spPr>
          <a:xfrm>
            <a:off x="467544" y="3717032"/>
            <a:ext cx="5976664" cy="792088"/>
          </a:xfrm>
          <a:prstGeom prst="rect">
            <a:avLst/>
          </a:prstGeom>
          <a:solidFill>
            <a:schemeClr val="accent2">
              <a:lumMod val="60000"/>
              <a:lumOff val="4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3" grpId="0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9"/>
          <p:cNvSpPr/>
          <p:nvPr/>
        </p:nvSpPr>
        <p:spPr>
          <a:xfrm>
            <a:off x="5780442" y="5115213"/>
            <a:ext cx="336823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is dangerous.</a:t>
            </a:r>
            <a:endParaRPr lang="ja-JP" altLang="en-US" sz="36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1" name="正方形/長方形 10"/>
          <p:cNvSpPr/>
          <p:nvPr/>
        </p:nvSpPr>
        <p:spPr>
          <a:xfrm>
            <a:off x="2987824" y="1484784"/>
            <a:ext cx="5976664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36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歩きスマホをする</a:t>
            </a:r>
            <a:r>
              <a:rPr lang="ja-JP" altLang="en-US" sz="36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こと</a:t>
            </a:r>
            <a:r>
              <a:rPr lang="ja-JP" altLang="en-US" sz="36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は、</a:t>
            </a:r>
            <a:endParaRPr lang="en-US" altLang="ja-JP" sz="3600" b="1" dirty="0">
              <a:ln w="10541" cmpd="sng">
                <a:noFill/>
                <a:prstDash val="solid"/>
              </a:ln>
              <a:latin typeface="Century Schoolbook" pitchFamily="18" charset="0"/>
              <a:ea typeface="ＭＳ ゴシック" pitchFamily="49" charset="-128"/>
            </a:endParaRPr>
          </a:p>
          <a:p>
            <a:pPr algn="r"/>
            <a:r>
              <a:rPr lang="ja-JP" altLang="en-US" sz="36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危険です。</a:t>
            </a:r>
            <a:endParaRPr lang="ja-JP" altLang="en-US" sz="3600" b="1" cap="none" spc="0" dirty="0">
              <a:ln w="10541" cmpd="sng">
                <a:noFill/>
                <a:prstDash val="solid"/>
              </a:ln>
              <a:solidFill>
                <a:srgbClr val="FF0000"/>
              </a:solidFill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3" name="正方形/長方形 12"/>
          <p:cNvSpPr/>
          <p:nvPr/>
        </p:nvSpPr>
        <p:spPr>
          <a:xfrm>
            <a:off x="107504" y="4468882"/>
            <a:ext cx="8737839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Us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ing 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a smartphone while walking</a:t>
            </a:r>
            <a:endParaRPr lang="ja-JP" altLang="en-US" sz="36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107504" y="4468881"/>
            <a:ext cx="8424936" cy="689677"/>
          </a:xfrm>
          <a:prstGeom prst="rect">
            <a:avLst/>
          </a:prstGeom>
          <a:solidFill>
            <a:schemeClr val="accent2">
              <a:lumMod val="60000"/>
              <a:lumOff val="4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8" name="図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778" y="216024"/>
            <a:ext cx="2213280" cy="3789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7902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3" grpId="0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9"/>
          <p:cNvSpPr/>
          <p:nvPr/>
        </p:nvSpPr>
        <p:spPr>
          <a:xfrm>
            <a:off x="2627784" y="4437112"/>
            <a:ext cx="205697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i</a:t>
            </a:r>
            <a:r>
              <a:rPr lang="en-US" altLang="ja-JP" sz="40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s good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1" name="正方形/長方形 10"/>
          <p:cNvSpPr/>
          <p:nvPr/>
        </p:nvSpPr>
        <p:spPr>
          <a:xfrm>
            <a:off x="3419872" y="908720"/>
            <a:ext cx="5724128" cy="18158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36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朝食をとる</a:t>
            </a:r>
            <a:r>
              <a:rPr lang="ja-JP" altLang="en-US" sz="36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こと</a:t>
            </a:r>
            <a:r>
              <a:rPr lang="ja-JP" altLang="en-US" sz="36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は</a:t>
            </a:r>
            <a:endParaRPr lang="en-US" altLang="ja-JP" sz="3600" b="1" dirty="0">
              <a:ln w="10541" cmpd="sng">
                <a:noFill/>
                <a:prstDash val="solid"/>
              </a:ln>
              <a:latin typeface="Century Schoolbook" pitchFamily="18" charset="0"/>
              <a:ea typeface="ＭＳ ゴシック" pitchFamily="49" charset="-128"/>
            </a:endParaRPr>
          </a:p>
          <a:p>
            <a:pPr algn="ctr"/>
            <a:r>
              <a:rPr lang="ja-JP" altLang="en-US" sz="36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健康に</a:t>
            </a:r>
            <a:r>
              <a:rPr lang="en-US" altLang="ja-JP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(for your health)</a:t>
            </a:r>
          </a:p>
          <a:p>
            <a:pPr algn="r"/>
            <a:r>
              <a:rPr lang="ja-JP" altLang="en-US" sz="36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良いです。</a:t>
            </a:r>
            <a:endParaRPr lang="en-US" altLang="ja-JP" sz="3600" b="1" dirty="0">
              <a:ln w="10541" cmpd="sng">
                <a:noFill/>
                <a:prstDash val="solid"/>
              </a:ln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13" name="正方形/長方形 12"/>
          <p:cNvSpPr/>
          <p:nvPr/>
        </p:nvSpPr>
        <p:spPr>
          <a:xfrm>
            <a:off x="395536" y="3573016"/>
            <a:ext cx="504056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Hav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itchFamily="18" charset="0"/>
                <a:ea typeface="ＭＳ ゴシック" pitchFamily="49" charset="-128"/>
              </a:rPr>
              <a:t>ing 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itchFamily="18" charset="0"/>
                <a:ea typeface="ＭＳ ゴシック" pitchFamily="49" charset="-128"/>
              </a:rPr>
              <a:t>breakfast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4644008" y="4437112"/>
            <a:ext cx="435247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altLang="ja-JP" sz="4000" b="1" cap="none" spc="0" dirty="0">
                <a:ln w="10541" cmpd="sng">
                  <a:noFill/>
                  <a:prstDash val="solid"/>
                </a:ln>
                <a:effectLst/>
                <a:latin typeface="Century Schoolbook" pitchFamily="18" charset="0"/>
                <a:ea typeface="ＭＳ ゴシック" pitchFamily="49" charset="-128"/>
              </a:rPr>
              <a:t>for your health.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itchFamily="18" charset="0"/>
              <a:ea typeface="ＭＳ ゴシック" pitchFamily="49" charset="-128"/>
            </a:endParaRPr>
          </a:p>
        </p:txBody>
      </p:sp>
      <p:pic>
        <p:nvPicPr>
          <p:cNvPr id="7" name="図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04664"/>
            <a:ext cx="2801580" cy="2844177"/>
          </a:xfrm>
          <a:prstGeom prst="rect">
            <a:avLst/>
          </a:prstGeom>
        </p:spPr>
      </p:pic>
      <p:sp>
        <p:nvSpPr>
          <p:cNvPr id="8" name="正方形/長方形 7"/>
          <p:cNvSpPr/>
          <p:nvPr/>
        </p:nvSpPr>
        <p:spPr>
          <a:xfrm>
            <a:off x="323528" y="3573016"/>
            <a:ext cx="4896544" cy="792088"/>
          </a:xfrm>
          <a:prstGeom prst="rect">
            <a:avLst/>
          </a:prstGeom>
          <a:solidFill>
            <a:schemeClr val="accent2">
              <a:lumMod val="60000"/>
              <a:lumOff val="4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3" grpId="0"/>
      <p:bldP spid="6" grpId="0"/>
      <p:bldP spid="8" grpId="0" animBg="1"/>
    </p:bld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1341</TotalTime>
  <Words>362</Words>
  <Application>Microsoft Office PowerPoint</Application>
  <PresentationFormat>画面に合わせる (4:3)</PresentationFormat>
  <Paragraphs>93</Paragraphs>
  <Slides>14</Slides>
  <Notes>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14</vt:i4>
      </vt:variant>
    </vt:vector>
  </HeadingPairs>
  <TitlesOfParts>
    <vt:vector size="21" baseType="lpstr">
      <vt:lpstr>ＭＳ ゴシック</vt:lpstr>
      <vt:lpstr>游ゴシック</vt:lpstr>
      <vt:lpstr>Arial</vt:lpstr>
      <vt:lpstr>Calibri</vt:lpstr>
      <vt:lpstr>Century Schoolbook</vt:lpstr>
      <vt:lpstr>NCGothic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春日秀紀</dc:creator>
  <cp:lastModifiedBy>春日 秀紀</cp:lastModifiedBy>
  <cp:revision>100</cp:revision>
  <dcterms:created xsi:type="dcterms:W3CDTF">2011-09-13T05:28:52Z</dcterms:created>
  <dcterms:modified xsi:type="dcterms:W3CDTF">2026-09-13T03:54:34Z</dcterms:modified>
</cp:coreProperties>
</file>