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1"/>
  </p:notesMasterIdLst>
  <p:sldIdLst>
    <p:sldId id="337" r:id="rId2"/>
    <p:sldId id="268" r:id="rId3"/>
    <p:sldId id="278" r:id="rId4"/>
    <p:sldId id="280" r:id="rId5"/>
    <p:sldId id="320" r:id="rId6"/>
    <p:sldId id="321" r:id="rId7"/>
    <p:sldId id="287" r:id="rId8"/>
    <p:sldId id="288" r:id="rId9"/>
    <p:sldId id="289" r:id="rId10"/>
    <p:sldId id="291" r:id="rId11"/>
    <p:sldId id="290" r:id="rId12"/>
    <p:sldId id="292" r:id="rId13"/>
    <p:sldId id="293" r:id="rId14"/>
    <p:sldId id="294" r:id="rId15"/>
    <p:sldId id="318" r:id="rId16"/>
    <p:sldId id="295" r:id="rId17"/>
    <p:sldId id="335" r:id="rId18"/>
    <p:sldId id="340" r:id="rId19"/>
    <p:sldId id="341" r:id="rId20"/>
    <p:sldId id="314" r:id="rId21"/>
    <p:sldId id="342" r:id="rId22"/>
    <p:sldId id="316" r:id="rId23"/>
    <p:sldId id="343" r:id="rId24"/>
    <p:sldId id="344" r:id="rId25"/>
    <p:sldId id="345" r:id="rId26"/>
    <p:sldId id="333" r:id="rId27"/>
    <p:sldId id="319" r:id="rId28"/>
    <p:sldId id="349" r:id="rId29"/>
    <p:sldId id="296" r:id="rId30"/>
    <p:sldId id="299" r:id="rId31"/>
    <p:sldId id="300" r:id="rId32"/>
    <p:sldId id="301" r:id="rId33"/>
    <p:sldId id="302" r:id="rId34"/>
    <p:sldId id="315" r:id="rId35"/>
    <p:sldId id="303" r:id="rId36"/>
    <p:sldId id="347" r:id="rId37"/>
    <p:sldId id="346" r:id="rId38"/>
    <p:sldId id="353" r:id="rId39"/>
    <p:sldId id="348" r:id="rId40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76" autoAdjust="0"/>
    <p:restoredTop sz="92893" autoAdjust="0"/>
  </p:normalViewPr>
  <p:slideViewPr>
    <p:cSldViewPr>
      <p:cViewPr varScale="1">
        <p:scale>
          <a:sx n="102" d="100"/>
          <a:sy n="102" d="100"/>
        </p:scale>
        <p:origin x="9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500E0-9C11-42D4-9185-75CB5DE17E81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25275-2DB4-4CE9-A8C8-CC78CC94B27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016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142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886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833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73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6098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3286125" y="515938"/>
            <a:ext cx="3444875" cy="2584450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160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0AAC3-3EF4-8E48-9F9C-72BC3F7B0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5E957B-31F2-F7BA-DA11-7080FC51E2DE}"/>
              </a:ext>
            </a:extLst>
          </p:cNvPr>
          <p:cNvSpPr txBox="1"/>
          <p:nvPr/>
        </p:nvSpPr>
        <p:spPr>
          <a:xfrm>
            <a:off x="0" y="2321004"/>
            <a:ext cx="914400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NCGothic" panose="02000600000000000000" pitchFamily="50" charset="0"/>
                <a:ea typeface="MS Gothic" panose="020B0609070205080204" pitchFamily="49" charset="-128"/>
              </a:rPr>
              <a:t>動名詞</a:t>
            </a:r>
            <a:endParaRPr kumimoji="1" lang="en-US" altLang="ja-JP" sz="11500" dirty="0">
              <a:latin typeface="NCGothic" panose="02000600000000000000" pitchFamily="50" charset="0"/>
              <a:ea typeface="MS Gothic" panose="020B0609070205080204" pitchFamily="49" charset="-128"/>
            </a:endParaRPr>
          </a:p>
          <a:p>
            <a:pPr algn="ctr"/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（</a:t>
            </a:r>
            <a:r>
              <a:rPr lang="en-US" altLang="ja-JP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gerund</a:t>
            </a:r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）</a:t>
            </a:r>
            <a:endParaRPr kumimoji="1" lang="en-US" altLang="ja-JP" sz="6600" b="1" dirty="0">
              <a:latin typeface="Century Schoolbook" panose="02040604050505020304" pitchFamily="18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2766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動名詞に慣れよう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Practice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1484784"/>
            <a:ext cx="3936437" cy="2952328"/>
          </a:xfrm>
          <a:prstGeom prst="rect">
            <a:avLst/>
          </a:prstGeom>
          <a:noFill/>
        </p:spPr>
      </p:pic>
      <p:sp>
        <p:nvSpPr>
          <p:cNvPr id="9" name="正方形/長方形 8"/>
          <p:cNvSpPr/>
          <p:nvPr/>
        </p:nvSpPr>
        <p:spPr>
          <a:xfrm>
            <a:off x="4654350" y="1772816"/>
            <a:ext cx="12137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歌う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644008" y="3225170"/>
            <a:ext cx="129394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644008" y="1772816"/>
            <a:ext cx="345638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歌う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644008" y="3212976"/>
            <a:ext cx="316835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37866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サッカーをする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284984"/>
            <a:ext cx="31806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soccer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44824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サッカーをする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050" name="Picture 2" descr="C:\Users\KASUGA_Hideki\AppData\Local\Microsoft\Windows\Temporary Internet Files\Content.IE5\JE8FKBMK\MC90042912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3024336" cy="3087546"/>
          </a:xfrm>
          <a:prstGeom prst="rect">
            <a:avLst/>
          </a:prstGeom>
          <a:noFill/>
        </p:spPr>
      </p:pic>
      <p:sp>
        <p:nvSpPr>
          <p:cNvPr id="13" name="正方形/長方形 12"/>
          <p:cNvSpPr/>
          <p:nvPr/>
        </p:nvSpPr>
        <p:spPr>
          <a:xfrm>
            <a:off x="3706876" y="3309755"/>
            <a:ext cx="460851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soccer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37866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英語</a:t>
            </a:r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を勉強する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284984"/>
            <a:ext cx="38427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study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English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英語を勉強する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6876" y="3284984"/>
            <a:ext cx="5436096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study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English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2" name="図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1888328"/>
            <a:ext cx="2952328" cy="23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22429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本を読む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081154"/>
            <a:ext cx="3305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read a book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本を読む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7904" y="3075057"/>
            <a:ext cx="5436096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read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book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56"/>
          <a:stretch/>
        </p:blipFill>
        <p:spPr bwMode="auto">
          <a:xfrm>
            <a:off x="539552" y="1229618"/>
            <a:ext cx="2190875" cy="3330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32720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テニスをする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7904" y="3284984"/>
            <a:ext cx="31406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tennis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テニスをする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7904" y="3273339"/>
            <a:ext cx="460851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tennis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2" name="図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7524" y="1484784"/>
            <a:ext cx="27363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902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昼食をとる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140968"/>
            <a:ext cx="31229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have lunch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昼食をとる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7904" y="3140968"/>
            <a:ext cx="5436096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lunch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918234"/>
            <a:ext cx="3495827" cy="2089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F6CDE-A985-50D7-F9C4-41A307FDB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D21B291-51B9-2181-3EFD-6A6ACD253424}"/>
              </a:ext>
            </a:extLst>
          </p:cNvPr>
          <p:cNvSpPr/>
          <p:nvPr/>
        </p:nvSpPr>
        <p:spPr>
          <a:xfrm>
            <a:off x="4282386" y="2204864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水泳</a:t>
            </a:r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をする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2CF0C83-2F99-EC5C-F47A-B1FE3016F0DD}"/>
              </a:ext>
            </a:extLst>
          </p:cNvPr>
          <p:cNvSpPr/>
          <p:nvPr/>
        </p:nvSpPr>
        <p:spPr>
          <a:xfrm>
            <a:off x="4355186" y="2996952"/>
            <a:ext cx="21602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swim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1C11926-CD3B-5124-DDBC-98EBB0382DC8}"/>
              </a:ext>
            </a:extLst>
          </p:cNvPr>
          <p:cNvSpPr/>
          <p:nvPr/>
        </p:nvSpPr>
        <p:spPr>
          <a:xfrm>
            <a:off x="4282386" y="2204864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水泳をする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341C035-DB85-0E82-83EE-76E589F3F183}"/>
              </a:ext>
            </a:extLst>
          </p:cNvPr>
          <p:cNvSpPr/>
          <p:nvPr/>
        </p:nvSpPr>
        <p:spPr>
          <a:xfrm>
            <a:off x="4355186" y="2996952"/>
            <a:ext cx="3275970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swim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ming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Picture 63">
            <a:extLst>
              <a:ext uri="{FF2B5EF4-FFF2-40B4-BE49-F238E27FC236}">
                <a16:creationId xmlns:a16="http://schemas.microsoft.com/office/drawing/2014/main" id="{AF64643E-B6CF-84C0-FFAC-657BDA627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2878" y="2015817"/>
            <a:ext cx="3979082" cy="178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517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4654350" y="1772816"/>
            <a:ext cx="12137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眠る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4644008" y="3225170"/>
            <a:ext cx="15536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sleep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644008" y="1772816"/>
            <a:ext cx="345638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眠る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644008" y="3225170"/>
            <a:ext cx="316835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sleep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3001159" cy="3001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4654350" y="1772816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料理をする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4644008" y="3212976"/>
            <a:ext cx="14366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cook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654350" y="1772816"/>
            <a:ext cx="402210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料理をする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644008" y="3212976"/>
            <a:ext cx="316835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cook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80728"/>
            <a:ext cx="2384371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8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611560" y="2564904"/>
            <a:ext cx="8143932" cy="1357322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自分のことを相手に伝えよう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574230" y="1772816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新聞を読む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3347864" y="3212976"/>
            <a:ext cx="4923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ead a newspaper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563888" y="1772816"/>
            <a:ext cx="38884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新聞を読む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" y="1268760"/>
            <a:ext cx="3362372" cy="3356992"/>
          </a:xfrm>
          <a:prstGeom prst="rect">
            <a:avLst/>
          </a:prstGeom>
        </p:spPr>
      </p:pic>
      <p:sp>
        <p:nvSpPr>
          <p:cNvPr id="13" name="正方形/長方形 12"/>
          <p:cNvSpPr/>
          <p:nvPr/>
        </p:nvSpPr>
        <p:spPr>
          <a:xfrm>
            <a:off x="3347864" y="3212976"/>
            <a:ext cx="5832648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read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newspaper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155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44824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朝食をとる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140968"/>
            <a:ext cx="41376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have breakfast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朝食をとる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635896" y="3140968"/>
            <a:ext cx="432048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3707904" y="3140968"/>
            <a:ext cx="54360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breakfast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2801580" cy="28441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8" grpId="0" animBg="1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4283968" y="1844824"/>
            <a:ext cx="12137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踊る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355976" y="3140968"/>
            <a:ext cx="17700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dance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283968" y="1844824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踊る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355976" y="3140968"/>
            <a:ext cx="2706890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danc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3767403" cy="282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6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32720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ケーキを作る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284984"/>
            <a:ext cx="32656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make cakes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44824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ケーキを作る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7904" y="3284984"/>
            <a:ext cx="460851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mak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cakes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2776"/>
            <a:ext cx="2661071" cy="2950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音楽を聴く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081154"/>
            <a:ext cx="407675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l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isten to music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音楽を聴く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7904" y="3075057"/>
            <a:ext cx="5436096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listen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to music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2627610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347864" y="1700808"/>
            <a:ext cx="430117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歩きスマホをする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（歩きながらスマホを使う）</a:t>
            </a:r>
            <a:endParaRPr lang="en-US" altLang="ja-JP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347864" y="1689195"/>
            <a:ext cx="5616624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歩きスマホをする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en-US" altLang="ja-JP" sz="40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（歩きながらスマホを使う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）</a:t>
            </a:r>
            <a:endParaRPr lang="en-US" altLang="ja-JP" sz="24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78" y="216024"/>
            <a:ext cx="2213280" cy="3789040"/>
          </a:xfrm>
          <a:prstGeom prst="rect">
            <a:avLst/>
          </a:prstGeom>
        </p:spPr>
      </p:pic>
      <p:sp>
        <p:nvSpPr>
          <p:cNvPr id="15" name="正方形/長方形 14"/>
          <p:cNvSpPr/>
          <p:nvPr/>
        </p:nvSpPr>
        <p:spPr>
          <a:xfrm>
            <a:off x="323528" y="4126140"/>
            <a:ext cx="79448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use a smartphone while walking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325433" y="4126140"/>
            <a:ext cx="8771113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us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smartphone while walking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5" grpId="0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E8C1E-93DE-A882-16A7-2BD785928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D1DE19E-EF5F-7478-B363-BE52D2367E82}"/>
              </a:ext>
            </a:extLst>
          </p:cNvPr>
          <p:cNvSpPr txBox="1"/>
          <p:nvPr/>
        </p:nvSpPr>
        <p:spPr>
          <a:xfrm>
            <a:off x="0" y="1990144"/>
            <a:ext cx="914400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NCGothic" panose="02000600000000000000" pitchFamily="50" charset="0"/>
                <a:ea typeface="MS Gothic" panose="020B0609070205080204" pitchFamily="49" charset="-128"/>
              </a:rPr>
              <a:t>動名詞</a:t>
            </a:r>
            <a:endParaRPr kumimoji="1" lang="en-US" altLang="ja-JP" sz="11500" dirty="0">
              <a:latin typeface="NCGothic" panose="02000600000000000000" pitchFamily="50" charset="0"/>
              <a:ea typeface="MS Gothic" panose="020B0609070205080204" pitchFamily="49" charset="-128"/>
            </a:endParaRPr>
          </a:p>
          <a:p>
            <a:pPr algn="ctr"/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（</a:t>
            </a:r>
            <a:r>
              <a:rPr lang="en-US" altLang="ja-JP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gerund</a:t>
            </a:r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）</a:t>
            </a:r>
            <a:endParaRPr kumimoji="1" lang="en-US" altLang="ja-JP" sz="6600" b="1" dirty="0">
              <a:latin typeface="Century Schoolbook" panose="02040604050505020304" pitchFamily="18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7143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動名詞が目的語として一緒に</a:t>
            </a:r>
            <a:br>
              <a:rPr kumimoji="1" lang="en-US" altLang="ja-JP" dirty="0"/>
            </a:br>
            <a:r>
              <a:rPr kumimoji="1" lang="ja-JP" altLang="en-US" dirty="0"/>
              <a:t>よく使われる言葉を覚えよう。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Practice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1996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64442592-9F55-B1BC-5E2E-B7809A7166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825399"/>
              </p:ext>
            </p:extLst>
          </p:nvPr>
        </p:nvGraphicFramePr>
        <p:xfrm>
          <a:off x="0" y="-20850"/>
          <a:ext cx="9144000" cy="690623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3262952807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849492335"/>
                    </a:ext>
                  </a:extLst>
                </a:gridCol>
              </a:tblGrid>
              <a:tr h="762000">
                <a:tc gridSpan="2">
                  <a:txBody>
                    <a:bodyPr/>
                    <a:lstStyle/>
                    <a:p>
                      <a:endParaRPr lang="ja-JP" altLang="en-US" sz="2800" b="1" cap="none" spc="0" dirty="0">
                        <a:ln w="10541" cmpd="sng">
                          <a:noFill/>
                          <a:prstDash val="solid"/>
                        </a:ln>
                        <a:effectLst/>
                        <a:latin typeface="Century Schoolbook" pitchFamily="18" charset="0"/>
                        <a:ea typeface="ＭＳ ゴシック" pitchFamily="49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478985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005315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8134609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430575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5385858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1907635"/>
                  </a:ext>
                </a:extLst>
              </a:tr>
              <a:tr h="762000"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3938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06820227"/>
                  </a:ext>
                </a:extLst>
              </a:tr>
              <a:tr h="81023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1979699"/>
                  </a:ext>
                </a:extLst>
              </a:tr>
            </a:tbl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CD20129-76C0-46B6-38E9-DE027F4C60C9}"/>
              </a:ext>
            </a:extLst>
          </p:cNvPr>
          <p:cNvSpPr/>
          <p:nvPr/>
        </p:nvSpPr>
        <p:spPr>
          <a:xfrm>
            <a:off x="194959" y="72893"/>
            <a:ext cx="82787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動詞の目的語に動名詞がくる動詞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66967" y="798537"/>
            <a:ext cx="113668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like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66967" y="1553318"/>
            <a:ext cx="46085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love 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71319" y="2303379"/>
            <a:ext cx="149236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stop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265861" y="3847579"/>
            <a:ext cx="493204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enjoy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31D1E3F-4808-5C0C-3D84-3BEFDC1F1BB9}"/>
              </a:ext>
            </a:extLst>
          </p:cNvPr>
          <p:cNvSpPr/>
          <p:nvPr/>
        </p:nvSpPr>
        <p:spPr>
          <a:xfrm>
            <a:off x="4777492" y="844866"/>
            <a:ext cx="47525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～が好き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65040DF-668F-83B1-6387-989BC389BFB2}"/>
              </a:ext>
            </a:extLst>
          </p:cNvPr>
          <p:cNvSpPr/>
          <p:nvPr/>
        </p:nvSpPr>
        <p:spPr>
          <a:xfrm>
            <a:off x="4777492" y="1595006"/>
            <a:ext cx="35227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～が大好き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1A49CC-83B3-F5EE-B685-D3DBBB3B5681}"/>
              </a:ext>
            </a:extLst>
          </p:cNvPr>
          <p:cNvSpPr/>
          <p:nvPr/>
        </p:nvSpPr>
        <p:spPr>
          <a:xfrm>
            <a:off x="4777492" y="2305676"/>
            <a:ext cx="42945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～を止める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65861" y="3084984"/>
            <a:ext cx="543609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finish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A764C81-7E7F-17EA-3545-77913A9E9C9F}"/>
              </a:ext>
            </a:extLst>
          </p:cNvPr>
          <p:cNvSpPr/>
          <p:nvPr/>
        </p:nvSpPr>
        <p:spPr>
          <a:xfrm>
            <a:off x="4849500" y="3105834"/>
            <a:ext cx="25308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～を終える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1647B21-D8E9-6382-1945-51C5CCE13389}"/>
              </a:ext>
            </a:extLst>
          </p:cNvPr>
          <p:cNvSpPr/>
          <p:nvPr/>
        </p:nvSpPr>
        <p:spPr>
          <a:xfrm>
            <a:off x="4849500" y="3847579"/>
            <a:ext cx="35024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～を楽しむ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B6C4D85-36E3-5936-A6FA-682516647779}"/>
              </a:ext>
            </a:extLst>
          </p:cNvPr>
          <p:cNvSpPr/>
          <p:nvPr/>
        </p:nvSpPr>
        <p:spPr>
          <a:xfrm>
            <a:off x="194958" y="4636303"/>
            <a:ext cx="82787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前置詞の後に動名詞がくる連語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0A5E12B-67CD-01D1-B19F-51B8D9B2768B}"/>
              </a:ext>
            </a:extLst>
          </p:cNvPr>
          <p:cNvSpPr/>
          <p:nvPr/>
        </p:nvSpPr>
        <p:spPr>
          <a:xfrm>
            <a:off x="210725" y="5361947"/>
            <a:ext cx="42172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look forward to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AD1C9C5-E4AF-FB6C-BE59-A21DDCA309A7}"/>
              </a:ext>
            </a:extLst>
          </p:cNvPr>
          <p:cNvSpPr/>
          <p:nvPr/>
        </p:nvSpPr>
        <p:spPr>
          <a:xfrm>
            <a:off x="4716018" y="5431295"/>
            <a:ext cx="391144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～を楽しみにする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E655036-392E-D7C4-B03E-ADE9B4361DEA}"/>
              </a:ext>
            </a:extLst>
          </p:cNvPr>
          <p:cNvSpPr/>
          <p:nvPr/>
        </p:nvSpPr>
        <p:spPr>
          <a:xfrm>
            <a:off x="237267" y="6167969"/>
            <a:ext cx="33266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be good at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E930AE1-723F-9852-18A9-1B7B131E6BDC}"/>
              </a:ext>
            </a:extLst>
          </p:cNvPr>
          <p:cNvSpPr/>
          <p:nvPr/>
        </p:nvSpPr>
        <p:spPr>
          <a:xfrm>
            <a:off x="4716018" y="6176190"/>
            <a:ext cx="36513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～が得意である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707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8" grpId="0"/>
      <p:bldP spid="14" grpId="0"/>
      <p:bldP spid="19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3" grpId="0"/>
      <p:bldP spid="16" grpId="0"/>
      <p:bldP spid="17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文章の中で使ってみよう</a:t>
            </a:r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Practice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43808" y="2725718"/>
            <a:ext cx="5572164" cy="703282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kumimoji="1" lang="en-US" altLang="ja-JP" b="1" dirty="0">
                <a:solidFill>
                  <a:schemeClr val="tx1"/>
                </a:solidFill>
                <a:latin typeface="Century Schoolbook" pitchFamily="18" charset="0"/>
              </a:rPr>
              <a:t>baseball.</a:t>
            </a:r>
            <a:endParaRPr kumimoji="1" lang="ja-JP" altLang="en-US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115616" y="272571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Century Schoolbook" pitchFamily="18" charset="0"/>
              </a:rPr>
              <a:t>I like</a:t>
            </a:r>
            <a:endParaRPr kumimoji="1" lang="ja-JP" altLang="en-US" sz="4000" b="1" dirty="0">
              <a:latin typeface="Century Schoolbook" pitchFamily="18" charset="0"/>
            </a:endParaRPr>
          </a:p>
        </p:txBody>
      </p:sp>
      <p:pic>
        <p:nvPicPr>
          <p:cNvPr id="1029" name="Picture 5" descr="C:\Users\KASUGA_Hideki\AppData\Local\Microsoft\Windows\Temporary Internet Files\Content.IE5\Y6VT09JX\MC90042874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1331366" cy="17071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8230" y="494674"/>
            <a:ext cx="3528392" cy="2646294"/>
          </a:xfrm>
          <a:prstGeom prst="rect">
            <a:avLst/>
          </a:prstGeom>
          <a:noFill/>
        </p:spPr>
      </p:pic>
      <p:sp>
        <p:nvSpPr>
          <p:cNvPr id="10" name="正方形/長方形 9"/>
          <p:cNvSpPr/>
          <p:nvPr/>
        </p:nvSpPr>
        <p:spPr>
          <a:xfrm>
            <a:off x="2627784" y="3717032"/>
            <a:ext cx="15664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like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951312" y="1700808"/>
            <a:ext cx="61926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私は歌う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が好きです。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139952" y="3717032"/>
            <a:ext cx="316835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067944" y="3717032"/>
            <a:ext cx="2232248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1168554" y="3789040"/>
            <a:ext cx="24673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love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483768" y="1052736"/>
            <a:ext cx="66602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あなたはサッカーをする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が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大好きです。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050" name="Picture 2" descr="C:\Users\KASUGA_Hideki\AppData\Local\Microsoft\Windows\Temporary Internet Files\Content.IE5\JE8FKBMK\MC90042912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2267744" cy="2315141"/>
          </a:xfrm>
          <a:prstGeom prst="rect">
            <a:avLst/>
          </a:prstGeom>
          <a:noFill/>
        </p:spPr>
      </p:pic>
      <p:sp>
        <p:nvSpPr>
          <p:cNvPr id="13" name="正方形/長方形 12"/>
          <p:cNvSpPr/>
          <p:nvPr/>
        </p:nvSpPr>
        <p:spPr>
          <a:xfrm>
            <a:off x="3491880" y="3801234"/>
            <a:ext cx="460851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soccer.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563888" y="3789040"/>
            <a:ext cx="4104456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899592" y="4233282"/>
            <a:ext cx="27334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finished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995936" y="1628800"/>
            <a:ext cx="48245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私は英語の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勉強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を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やり終えました。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528392" y="4221088"/>
            <a:ext cx="54360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study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English.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2" y="1168248"/>
            <a:ext cx="2952328" cy="23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F615455-2733-D0CB-4FD8-14BA9B7DEF1D}"/>
              </a:ext>
            </a:extLst>
          </p:cNvPr>
          <p:cNvSpPr/>
          <p:nvPr/>
        </p:nvSpPr>
        <p:spPr>
          <a:xfrm>
            <a:off x="3612830" y="4161274"/>
            <a:ext cx="4487561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1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755576" y="3573016"/>
            <a:ext cx="31790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He stopped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311860" y="1061446"/>
            <a:ext cx="56526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彼は本を読む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を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止めました。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851920" y="3585210"/>
            <a:ext cx="468052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read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book.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21"/>
          <a:stretch/>
        </p:blipFill>
        <p:spPr bwMode="auto">
          <a:xfrm>
            <a:off x="179512" y="-126685"/>
            <a:ext cx="2664296" cy="3771709"/>
          </a:xfrm>
          <a:prstGeom prst="rect">
            <a:avLst/>
          </a:prstGeom>
          <a:noFill/>
        </p:spPr>
      </p:pic>
      <p:sp>
        <p:nvSpPr>
          <p:cNvPr id="6" name="正方形/長方形 5"/>
          <p:cNvSpPr/>
          <p:nvPr/>
        </p:nvSpPr>
        <p:spPr>
          <a:xfrm>
            <a:off x="3851920" y="3645024"/>
            <a:ext cx="4104456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827584" y="3717032"/>
            <a:ext cx="34083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She enjoyed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973016" y="1340475"/>
            <a:ext cx="619268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彼女はテニスをする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を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楽しんだ。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139952" y="3717032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tennis.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362563"/>
            <a:ext cx="27363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正方形/長方形 6"/>
          <p:cNvSpPr/>
          <p:nvPr/>
        </p:nvSpPr>
        <p:spPr>
          <a:xfrm>
            <a:off x="4139952" y="3717032"/>
            <a:ext cx="4104456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398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323528" y="3209149"/>
            <a:ext cx="76642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They are looking forward to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419872" y="908720"/>
            <a:ext cx="57241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彼らは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昼食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を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楽しみにしています。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860032" y="4005064"/>
            <a:ext cx="39604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lunch.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413745"/>
            <a:ext cx="2520280" cy="2205038"/>
          </a:xfrm>
          <a:prstGeom prst="rect">
            <a:avLst/>
          </a:prstGeom>
          <a:noFill/>
        </p:spPr>
      </p:pic>
      <p:sp>
        <p:nvSpPr>
          <p:cNvPr id="6" name="正方形/長方形 5"/>
          <p:cNvSpPr/>
          <p:nvPr/>
        </p:nvSpPr>
        <p:spPr>
          <a:xfrm>
            <a:off x="4860032" y="4005064"/>
            <a:ext cx="3600400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1187624" y="3933056"/>
            <a:ext cx="3623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He is good at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419872" y="908720"/>
            <a:ext cx="572412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彼は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泳ぐこと（水泳）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が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得意です。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785616" y="3919230"/>
            <a:ext cx="39604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swim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ming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810732" y="3919230"/>
            <a:ext cx="3600400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Picture 63">
            <a:extLst>
              <a:ext uri="{FF2B5EF4-FFF2-40B4-BE49-F238E27FC236}">
                <a16:creationId xmlns:a16="http://schemas.microsoft.com/office/drawing/2014/main" id="{AF64643E-B6CF-84C0-FFAC-657BDA627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277" y="1032071"/>
            <a:ext cx="3321587" cy="148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751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580354D-18F4-9EB5-23EB-EEB0CDA60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2" y="0"/>
            <a:ext cx="91206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835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EBAA72A-629F-832D-C37E-063654533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" y="0"/>
            <a:ext cx="9127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167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89ABF-256E-8DD3-ED40-F1A672DD1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B6E1ABC-D011-9DCF-B35E-8C0C4F1BBB71}"/>
              </a:ext>
            </a:extLst>
          </p:cNvPr>
          <p:cNvSpPr txBox="1"/>
          <p:nvPr/>
        </p:nvSpPr>
        <p:spPr>
          <a:xfrm>
            <a:off x="0" y="2321004"/>
            <a:ext cx="914400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NCGothic" panose="02000600000000000000" pitchFamily="50" charset="0"/>
                <a:ea typeface="MS Gothic" panose="020B0609070205080204" pitchFamily="49" charset="-128"/>
              </a:rPr>
              <a:t>動名詞</a:t>
            </a:r>
            <a:endParaRPr kumimoji="1" lang="en-US" altLang="ja-JP" sz="11500" dirty="0">
              <a:latin typeface="NCGothic" panose="02000600000000000000" pitchFamily="50" charset="0"/>
              <a:ea typeface="MS Gothic" panose="020B0609070205080204" pitchFamily="49" charset="-128"/>
            </a:endParaRPr>
          </a:p>
          <a:p>
            <a:pPr algn="ctr"/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（</a:t>
            </a:r>
            <a:r>
              <a:rPr lang="en-US" altLang="ja-JP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gerund</a:t>
            </a:r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）</a:t>
            </a:r>
            <a:endParaRPr kumimoji="1" lang="en-US" altLang="ja-JP" sz="6600" b="1" dirty="0">
              <a:latin typeface="Century Schoolbook" panose="02040604050505020304" pitchFamily="18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20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611560" y="2564904"/>
            <a:ext cx="8143932" cy="1357322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8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より具体的に</a:t>
            </a:r>
            <a:endParaRPr kumimoji="1" lang="ja-JP" altLang="en-US" sz="4800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11560" y="329717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Century Schoolbook" pitchFamily="18" charset="0"/>
              </a:rPr>
              <a:t>I like</a:t>
            </a:r>
            <a:endParaRPr kumimoji="1" lang="ja-JP" altLang="en-US" sz="4000" b="1" dirty="0">
              <a:latin typeface="Century Schoolbook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5698" y="120852"/>
            <a:ext cx="1820078" cy="2578764"/>
          </a:xfrm>
          <a:prstGeom prst="rect">
            <a:avLst/>
          </a:prstGeom>
          <a:noFill/>
        </p:spPr>
      </p:pic>
      <p:sp>
        <p:nvSpPr>
          <p:cNvPr id="11" name="タイトル 1"/>
          <p:cNvSpPr txBox="1">
            <a:spLocks/>
          </p:cNvSpPr>
          <p:nvPr/>
        </p:nvSpPr>
        <p:spPr>
          <a:xfrm>
            <a:off x="2195736" y="3212976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baseball.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704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11560" y="4015517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Century Schoolbook" pitchFamily="18" charset="0"/>
              </a:rPr>
              <a:t>I like</a:t>
            </a:r>
            <a:endParaRPr kumimoji="1" lang="ja-JP" altLang="en-US" sz="4000" b="1" dirty="0">
              <a:latin typeface="Century Schoolbook" pitchFamily="18" charset="0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2195736" y="3931315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watch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baseball.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pic>
        <p:nvPicPr>
          <p:cNvPr id="19" name="Picture 33" descr="MCj043251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836712"/>
            <a:ext cx="235021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5" descr="MCj02808480000[1]"/>
          <p:cNvPicPr>
            <a:picLocks noChangeAspect="1" noChangeArrowheads="1"/>
          </p:cNvPicPr>
          <p:nvPr/>
        </p:nvPicPr>
        <p:blipFill>
          <a:blip r:embed="rId4" cstate="print"/>
          <a:srcRect b="32674"/>
          <a:stretch>
            <a:fillRect/>
          </a:stretch>
        </p:blipFill>
        <p:spPr bwMode="auto">
          <a:xfrm>
            <a:off x="1331640" y="980728"/>
            <a:ext cx="1152128" cy="1243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284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5904656" cy="703282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latin typeface="Century Schoolbook" pitchFamily="18" charset="0"/>
              </a:rPr>
              <a:t>p</a:t>
            </a:r>
            <a:r>
              <a:rPr kumimoji="1" lang="en-US" altLang="ja-JP" b="1" dirty="0">
                <a:solidFill>
                  <a:schemeClr val="tx1"/>
                </a:solidFill>
                <a:latin typeface="Century Schoolbook" pitchFamily="18" charset="0"/>
              </a:rPr>
              <a:t>lay baseball</a:t>
            </a:r>
            <a:endParaRPr kumimoji="1" lang="ja-JP" altLang="en-US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11560" y="581745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Century Schoolbook" pitchFamily="18" charset="0"/>
              </a:rPr>
              <a:t>I like</a:t>
            </a:r>
            <a:endParaRPr kumimoji="1" lang="ja-JP" altLang="en-US" sz="4000" b="1" dirty="0">
              <a:latin typeface="Century Schoolbook" pitchFamily="18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7544" y="188640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をする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r>
              <a:rPr kumimoji="1" lang="ja-JP" altLang="en-US" sz="3600" b="1" dirty="0"/>
              <a:t>が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429356" y="188640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好き</a:t>
            </a:r>
            <a:r>
              <a:rPr kumimoji="1" lang="ja-JP" altLang="en-US" sz="3600" b="1" dirty="0"/>
              <a:t>です。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54146" y="1052736"/>
            <a:ext cx="1479916" cy="2096808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539552" y="1196752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をする</a:t>
            </a:r>
            <a:endParaRPr kumimoji="1" lang="ja-JP" altLang="en-US" sz="3600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86862" y="3070701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をする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611560" y="4005064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2195736" y="5733256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baseball.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12" name="下矢印 11"/>
          <p:cNvSpPr/>
          <p:nvPr/>
        </p:nvSpPr>
        <p:spPr>
          <a:xfrm>
            <a:off x="3059832" y="1772816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下矢印 13"/>
          <p:cNvSpPr/>
          <p:nvPr/>
        </p:nvSpPr>
        <p:spPr>
          <a:xfrm>
            <a:off x="3059832" y="3717032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下矢印 14"/>
          <p:cNvSpPr/>
          <p:nvPr/>
        </p:nvSpPr>
        <p:spPr>
          <a:xfrm>
            <a:off x="3059832" y="836712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39552" y="5014917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をする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r>
              <a:rPr kumimoji="1" lang="ja-JP" altLang="en-US" sz="3600" b="1" dirty="0"/>
              <a:t>が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501364" y="5014917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好き</a:t>
            </a:r>
            <a:r>
              <a:rPr kumimoji="1" lang="ja-JP" altLang="en-US" sz="3600" b="1" dirty="0"/>
              <a:t>です。</a:t>
            </a:r>
          </a:p>
        </p:txBody>
      </p:sp>
      <p:sp>
        <p:nvSpPr>
          <p:cNvPr id="18" name="下矢印 17"/>
          <p:cNvSpPr/>
          <p:nvPr/>
        </p:nvSpPr>
        <p:spPr>
          <a:xfrm>
            <a:off x="4175956" y="5566782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5904656" cy="703282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latin typeface="Century Schoolbook" pitchFamily="18" charset="0"/>
              </a:rPr>
              <a:t>watch</a:t>
            </a:r>
            <a:r>
              <a:rPr kumimoji="1" lang="en-US" altLang="ja-JP" b="1" dirty="0">
                <a:solidFill>
                  <a:schemeClr val="tx1"/>
                </a:solidFill>
                <a:latin typeface="Century Schoolbook" pitchFamily="18" charset="0"/>
              </a:rPr>
              <a:t> baseball</a:t>
            </a:r>
            <a:endParaRPr kumimoji="1" lang="ja-JP" altLang="en-US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11560" y="581745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Century Schoolbook" pitchFamily="18" charset="0"/>
              </a:rPr>
              <a:t>I like</a:t>
            </a:r>
            <a:endParaRPr kumimoji="1" lang="ja-JP" altLang="en-US" sz="4000" b="1" dirty="0">
              <a:latin typeface="Century Schoolbook" pitchFamily="18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7544" y="188640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を見る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r>
              <a:rPr lang="ja-JP" altLang="en-US" sz="3600" b="1" dirty="0"/>
              <a:t>が</a:t>
            </a:r>
            <a:endParaRPr kumimoji="1" lang="ja-JP" altLang="en-US" sz="3600" b="1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429356" y="188640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好き</a:t>
            </a:r>
            <a:r>
              <a:rPr kumimoji="1" lang="ja-JP" altLang="en-US" sz="3600" b="1" dirty="0"/>
              <a:t>です。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39552" y="1196752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を見る</a:t>
            </a:r>
            <a:endParaRPr kumimoji="1" lang="ja-JP" altLang="en-US" sz="3600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86862" y="3070701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を見る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611560" y="4005064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200" b="1" dirty="0">
                <a:latin typeface="Century Schoolbook" pitchFamily="18" charset="0"/>
                <a:ea typeface="+mj-ea"/>
                <a:cs typeface="+mj-cs"/>
              </a:rPr>
              <a:t>watch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2195736" y="5733256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watch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baseball.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12" name="下矢印 11"/>
          <p:cNvSpPr/>
          <p:nvPr/>
        </p:nvSpPr>
        <p:spPr>
          <a:xfrm>
            <a:off x="3059832" y="1772816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下矢印 13"/>
          <p:cNvSpPr/>
          <p:nvPr/>
        </p:nvSpPr>
        <p:spPr>
          <a:xfrm>
            <a:off x="3059832" y="3717032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下矢印 14"/>
          <p:cNvSpPr/>
          <p:nvPr/>
        </p:nvSpPr>
        <p:spPr>
          <a:xfrm>
            <a:off x="3059832" y="836712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39552" y="5014917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を見る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r>
              <a:rPr kumimoji="1" lang="ja-JP" altLang="en-US" sz="3600" b="1" dirty="0"/>
              <a:t>が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501364" y="5014917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好き</a:t>
            </a:r>
            <a:r>
              <a:rPr kumimoji="1" lang="ja-JP" altLang="en-US" sz="3600" b="1" dirty="0"/>
              <a:t>です。</a:t>
            </a:r>
          </a:p>
        </p:txBody>
      </p:sp>
      <p:sp>
        <p:nvSpPr>
          <p:cNvPr id="18" name="下矢印 17"/>
          <p:cNvSpPr/>
          <p:nvPr/>
        </p:nvSpPr>
        <p:spPr>
          <a:xfrm>
            <a:off x="3830636" y="5553236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" name="Picture 33" descr="MCj043251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052736"/>
            <a:ext cx="235021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5" descr="MCj02808480000[1]"/>
          <p:cNvPicPr>
            <a:picLocks noChangeAspect="1" noChangeArrowheads="1"/>
          </p:cNvPicPr>
          <p:nvPr/>
        </p:nvPicPr>
        <p:blipFill>
          <a:blip r:embed="rId4" cstate="print"/>
          <a:srcRect b="32674"/>
          <a:stretch>
            <a:fillRect/>
          </a:stretch>
        </p:blipFill>
        <p:spPr bwMode="auto">
          <a:xfrm>
            <a:off x="7308304" y="1196752"/>
            <a:ext cx="1152128" cy="1243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タイトル 1">
            <a:extLst>
              <a:ext uri="{FF2B5EF4-FFF2-40B4-BE49-F238E27FC236}">
                <a16:creationId xmlns:a16="http://schemas.microsoft.com/office/drawing/2014/main" id="{8E3BFF33-B5D1-4577-8552-A59123DDFF8F}"/>
              </a:ext>
            </a:extLst>
          </p:cNvPr>
          <p:cNvSpPr txBox="1">
            <a:spLocks/>
          </p:cNvSpPr>
          <p:nvPr/>
        </p:nvSpPr>
        <p:spPr>
          <a:xfrm>
            <a:off x="3712872" y="2515230"/>
            <a:ext cx="3740813" cy="49960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800" b="1" dirty="0">
                <a:latin typeface="Century Schoolbook" pitchFamily="18" charset="0"/>
              </a:rPr>
              <a:t>play baseball</a:t>
            </a:r>
            <a:endParaRPr lang="ja-JP" altLang="en-US" sz="2800" b="1" dirty="0">
              <a:latin typeface="Century Schoolbook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501B27E-2D22-448A-9C36-B3842F9CF73E}"/>
              </a:ext>
            </a:extLst>
          </p:cNvPr>
          <p:cNvSpPr txBox="1"/>
          <p:nvPr/>
        </p:nvSpPr>
        <p:spPr>
          <a:xfrm>
            <a:off x="2588874" y="862493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itchFamily="18" charset="0"/>
              </a:rPr>
              <a:t>I like</a:t>
            </a:r>
            <a:endParaRPr lang="ja-JP" altLang="en-US" sz="2800" b="1" dirty="0">
              <a:latin typeface="Century Schoolbook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EE23B44-6672-405F-A7E1-AB4F34EE6F98}"/>
              </a:ext>
            </a:extLst>
          </p:cNvPr>
          <p:cNvSpPr txBox="1"/>
          <p:nvPr/>
        </p:nvSpPr>
        <p:spPr>
          <a:xfrm>
            <a:off x="3712872" y="104146"/>
            <a:ext cx="3296416" cy="523220"/>
          </a:xfrm>
          <a:prstGeom prst="rect">
            <a:avLst/>
          </a:prstGeom>
          <a:solidFill>
            <a:srgbClr val="FF00FF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r>
              <a:rPr lang="ja-JP" altLang="en-US" sz="2800" b="1" dirty="0">
                <a:solidFill>
                  <a:srgbClr val="FF0000"/>
                </a:solidFill>
              </a:rPr>
              <a:t>こと</a:t>
            </a:r>
            <a:r>
              <a:rPr lang="ja-JP" altLang="en-US" sz="2800" b="1" dirty="0"/>
              <a:t>が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4E237FC-C53E-4289-8090-E9FDB7A60381}"/>
              </a:ext>
            </a:extLst>
          </p:cNvPr>
          <p:cNvSpPr txBox="1"/>
          <p:nvPr/>
        </p:nvSpPr>
        <p:spPr>
          <a:xfrm>
            <a:off x="6974892" y="84981"/>
            <a:ext cx="2161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/>
              <a:t>好きです。</a:t>
            </a:r>
          </a:p>
        </p:txBody>
      </p:sp>
      <p:pic>
        <p:nvPicPr>
          <p:cNvPr id="28" name="Picture 4">
            <a:extLst>
              <a:ext uri="{FF2B5EF4-FFF2-40B4-BE49-F238E27FC236}">
                <a16:creationId xmlns:a16="http://schemas.microsoft.com/office/drawing/2014/main" id="{493440F3-80BA-4059-9AB0-52C38883F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3768" y="1102069"/>
            <a:ext cx="1656183" cy="2647534"/>
          </a:xfrm>
          <a:prstGeom prst="rect">
            <a:avLst/>
          </a:prstGeom>
          <a:noFill/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1BC0C5D-1027-416C-9AE7-DDEA0E97E8FF}"/>
              </a:ext>
            </a:extLst>
          </p:cNvPr>
          <p:cNvSpPr txBox="1"/>
          <p:nvPr/>
        </p:nvSpPr>
        <p:spPr>
          <a:xfrm>
            <a:off x="3700523" y="1771535"/>
            <a:ext cx="3740813" cy="523220"/>
          </a:xfrm>
          <a:prstGeom prst="rect">
            <a:avLst/>
          </a:prstGeom>
          <a:solidFill>
            <a:srgbClr val="FF00FF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r>
              <a:rPr lang="ja-JP" altLang="en-US" sz="2800" b="1" dirty="0">
                <a:solidFill>
                  <a:srgbClr val="FF0000"/>
                </a:solidFill>
              </a:rPr>
              <a:t>こと</a:t>
            </a:r>
          </a:p>
        </p:txBody>
      </p:sp>
      <p:sp>
        <p:nvSpPr>
          <p:cNvPr id="30" name="タイトル 1">
            <a:extLst>
              <a:ext uri="{FF2B5EF4-FFF2-40B4-BE49-F238E27FC236}">
                <a16:creationId xmlns:a16="http://schemas.microsoft.com/office/drawing/2014/main" id="{8A988A23-9032-4544-9D0E-1175853D8746}"/>
              </a:ext>
            </a:extLst>
          </p:cNvPr>
          <p:cNvSpPr txBox="1">
            <a:spLocks/>
          </p:cNvSpPr>
          <p:nvPr/>
        </p:nvSpPr>
        <p:spPr>
          <a:xfrm>
            <a:off x="3712872" y="926643"/>
            <a:ext cx="3728464" cy="483152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solidFill>
              <a:schemeClr val="bg1"/>
            </a:solidFill>
          </a:ln>
        </p:spPr>
        <p:txBody>
          <a:bodyPr vert="horz" anchor="b" anchorCtr="0">
            <a:normAutofit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ja-JP" sz="2800" b="1" dirty="0"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lang="en-US" altLang="ja-JP" sz="2800" b="1" dirty="0">
                <a:latin typeface="Century Schoolbook" pitchFamily="18" charset="0"/>
                <a:ea typeface="+mj-ea"/>
                <a:cs typeface="+mj-cs"/>
              </a:rPr>
              <a:t> baseball.</a:t>
            </a:r>
            <a:endParaRPr lang="ja-JP" altLang="en-US" sz="2800" b="1" dirty="0"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31" name="下矢印 12">
            <a:extLst>
              <a:ext uri="{FF2B5EF4-FFF2-40B4-BE49-F238E27FC236}">
                <a16:creationId xmlns:a16="http://schemas.microsoft.com/office/drawing/2014/main" id="{43860021-B59A-4244-B7DF-503B69B9480A}"/>
              </a:ext>
            </a:extLst>
          </p:cNvPr>
          <p:cNvSpPr/>
          <p:nvPr/>
        </p:nvSpPr>
        <p:spPr>
          <a:xfrm rot="10800000">
            <a:off x="5081025" y="2224973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2" name="下矢印 13">
            <a:extLst>
              <a:ext uri="{FF2B5EF4-FFF2-40B4-BE49-F238E27FC236}">
                <a16:creationId xmlns:a16="http://schemas.microsoft.com/office/drawing/2014/main" id="{65092B09-67AA-4F97-AC6D-C0D4EED9EF7A}"/>
              </a:ext>
            </a:extLst>
          </p:cNvPr>
          <p:cNvSpPr/>
          <p:nvPr/>
        </p:nvSpPr>
        <p:spPr>
          <a:xfrm rot="10800000">
            <a:off x="5081025" y="1385713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EE5593D-0A43-4DE9-826D-E49C886AD97B}"/>
              </a:ext>
            </a:extLst>
          </p:cNvPr>
          <p:cNvSpPr txBox="1"/>
          <p:nvPr/>
        </p:nvSpPr>
        <p:spPr>
          <a:xfrm>
            <a:off x="3712872" y="3265820"/>
            <a:ext cx="3740813" cy="523220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endParaRPr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34" name="下矢印 20">
            <a:extLst>
              <a:ext uri="{FF2B5EF4-FFF2-40B4-BE49-F238E27FC236}">
                <a16:creationId xmlns:a16="http://schemas.microsoft.com/office/drawing/2014/main" id="{7D90B36E-DFA1-45C9-BCE4-C0C840BED43D}"/>
              </a:ext>
            </a:extLst>
          </p:cNvPr>
          <p:cNvSpPr/>
          <p:nvPr/>
        </p:nvSpPr>
        <p:spPr>
          <a:xfrm rot="10800000">
            <a:off x="5114169" y="2969930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5" name="角丸四角形 15">
            <a:extLst>
              <a:ext uri="{FF2B5EF4-FFF2-40B4-BE49-F238E27FC236}">
                <a16:creationId xmlns:a16="http://schemas.microsoft.com/office/drawing/2014/main" id="{E490A7D0-8F2D-4AC4-B892-168105460C9B}"/>
              </a:ext>
            </a:extLst>
          </p:cNvPr>
          <p:cNvSpPr/>
          <p:nvPr/>
        </p:nvSpPr>
        <p:spPr>
          <a:xfrm>
            <a:off x="7160" y="3917416"/>
            <a:ext cx="9136840" cy="2940584"/>
          </a:xfrm>
          <a:prstGeom prst="roundRect">
            <a:avLst>
              <a:gd name="adj" fmla="val 7306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/>
              <a:t>　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8C81F11D-CFFB-49D2-98CC-E298391C0E05}"/>
              </a:ext>
            </a:extLst>
          </p:cNvPr>
          <p:cNvSpPr/>
          <p:nvPr/>
        </p:nvSpPr>
        <p:spPr>
          <a:xfrm>
            <a:off x="-180528" y="3861048"/>
            <a:ext cx="16561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E83A8C9-E3E9-4DE6-925C-AA30291440B6}"/>
              </a:ext>
            </a:extLst>
          </p:cNvPr>
          <p:cNvSpPr/>
          <p:nvPr/>
        </p:nvSpPr>
        <p:spPr>
          <a:xfrm>
            <a:off x="7160" y="27465"/>
            <a:ext cx="15744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6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動名詞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48758467-9A8F-493B-AC44-3D4DE90DA602}"/>
              </a:ext>
            </a:extLst>
          </p:cNvPr>
          <p:cNvSpPr/>
          <p:nvPr/>
        </p:nvSpPr>
        <p:spPr>
          <a:xfrm>
            <a:off x="-75422" y="4324636"/>
            <a:ext cx="91368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①日本語では「～する」→「～すること」と「こと」をつけるように、英語で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は、「動詞」に 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をつけて「動詞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」で表します。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C28582B-2E42-4F97-8CCF-45B68FCC5089}"/>
              </a:ext>
            </a:extLst>
          </p:cNvPr>
          <p:cNvSpPr/>
          <p:nvPr/>
        </p:nvSpPr>
        <p:spPr>
          <a:xfrm>
            <a:off x="-44929" y="4960514"/>
            <a:ext cx="93001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②動名詞は名前の通り、英文中で名詞として使います。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→目的語（動詞や前置詞の後）、主語や補語（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be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動詞の後など）として使い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　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B87F36B-ED2E-4C00-ABD3-90D0754374D5}"/>
              </a:ext>
            </a:extLst>
          </p:cNvPr>
          <p:cNvSpPr/>
          <p:nvPr/>
        </p:nvSpPr>
        <p:spPr>
          <a:xfrm>
            <a:off x="-53276" y="5889067"/>
            <a:ext cx="91972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③今までにしてきたこと、過去にしたことに基づく、経験的・習慣的な事柄・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想像、一般的・抽象的な概念（あるについての特徴をまとめた考え）を表し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 animBg="1"/>
      <p:bldP spid="27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/>
      <p:bldP spid="38" grpId="0"/>
      <p:bldP spid="39" grpId="0"/>
      <p:bldP spid="40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1342</TotalTime>
  <Words>622</Words>
  <Application>Microsoft Office PowerPoint</Application>
  <PresentationFormat>画面に合わせる (4:3)</PresentationFormat>
  <Paragraphs>169</Paragraphs>
  <Slides>39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39</vt:i4>
      </vt:variant>
    </vt:vector>
  </HeadingPairs>
  <TitlesOfParts>
    <vt:vector size="46" baseType="lpstr">
      <vt:lpstr>ＭＳ ゴシック</vt:lpstr>
      <vt:lpstr>游ゴシック</vt:lpstr>
      <vt:lpstr>Arial</vt:lpstr>
      <vt:lpstr>Calibri</vt:lpstr>
      <vt:lpstr>Century Schoolbook</vt:lpstr>
      <vt:lpstr>NCGothic</vt:lpstr>
      <vt:lpstr>Office テーマ</vt:lpstr>
      <vt:lpstr>PowerPoint プレゼンテーション</vt:lpstr>
      <vt:lpstr>PowerPoint プレゼンテーション</vt:lpstr>
      <vt:lpstr>baseball.</vt:lpstr>
      <vt:lpstr>PowerPoint プレゼンテーション</vt:lpstr>
      <vt:lpstr>PowerPoint プレゼンテーション</vt:lpstr>
      <vt:lpstr>PowerPoint プレゼンテーション</vt:lpstr>
      <vt:lpstr>play baseball</vt:lpstr>
      <vt:lpstr>watch baseball</vt:lpstr>
      <vt:lpstr>PowerPoint プレゼンテーション</vt:lpstr>
      <vt:lpstr>動名詞に慣れよう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動名詞が目的語として一緒に よく使われる言葉を覚えよう。</vt:lpstr>
      <vt:lpstr>PowerPoint プレゼンテーション</vt:lpstr>
      <vt:lpstr>文章の中で使ってみよう1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春日秀紀</dc:creator>
  <cp:lastModifiedBy>春日 秀紀</cp:lastModifiedBy>
  <cp:revision>101</cp:revision>
  <dcterms:created xsi:type="dcterms:W3CDTF">2011-09-13T05:28:52Z</dcterms:created>
  <dcterms:modified xsi:type="dcterms:W3CDTF">2026-09-14T04:37:50Z</dcterms:modified>
</cp:coreProperties>
</file>