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3" r:id="rId2"/>
    <p:sldId id="256" r:id="rId3"/>
    <p:sldId id="325" r:id="rId4"/>
    <p:sldId id="327" r:id="rId5"/>
    <p:sldId id="328" r:id="rId6"/>
    <p:sldId id="282" r:id="rId7"/>
    <p:sldId id="257" r:id="rId8"/>
    <p:sldId id="336" r:id="rId9"/>
    <p:sldId id="334" r:id="rId10"/>
    <p:sldId id="333" r:id="rId11"/>
    <p:sldId id="337" r:id="rId12"/>
    <p:sldId id="335" r:id="rId13"/>
    <p:sldId id="331" r:id="rId14"/>
    <p:sldId id="338" r:id="rId15"/>
    <p:sldId id="340" r:id="rId16"/>
    <p:sldId id="341" r:id="rId17"/>
    <p:sldId id="342" r:id="rId18"/>
  </p:sldIdLst>
  <p:sldSz cx="9144000" cy="6858000" type="screen4x3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21" autoAdjust="0"/>
  </p:normalViewPr>
  <p:slideViewPr>
    <p:cSldViewPr>
      <p:cViewPr varScale="1">
        <p:scale>
          <a:sx n="84" d="100"/>
          <a:sy n="84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DCE8DF8-EFCF-4FF1-B76A-59644137D71C}" type="datetimeFigureOut">
              <a:rPr kumimoji="1" lang="ja-JP" altLang="en-US" smtClean="0"/>
              <a:t>2026/5/4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102E8E5-5A7F-4BEF-9DA4-6ECD1BDC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90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AA8D7F7-E7AA-4562-AE46-6194B8D67BF5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CBB04EF-41ED-4ABA-BAC7-0260BEBCD1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1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彼は明日野球をするだろう。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171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主語が「</a:t>
            </a:r>
            <a:r>
              <a:rPr kumimoji="1" lang="en-US" altLang="ja-JP" dirty="0"/>
              <a:t>I</a:t>
            </a:r>
            <a:r>
              <a:rPr kumimoji="1" lang="ja-JP" altLang="en-US" dirty="0"/>
              <a:t>」ですが、動詞は動作動詞ではないので、意志にはなりません。</a:t>
            </a:r>
            <a:endParaRPr kumimoji="1" lang="en-US" altLang="ja-JP" dirty="0"/>
          </a:p>
          <a:p>
            <a:r>
              <a:rPr kumimoji="1" lang="en-US" altLang="ja-JP" dirty="0"/>
              <a:t>be busy</a:t>
            </a:r>
            <a:r>
              <a:rPr kumimoji="1" lang="ja-JP" altLang="en-US" dirty="0"/>
              <a:t>は状態のなので、推量の意味の～だろうになります。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905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天気予報で使われる表現です。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74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3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主語が「</a:t>
            </a:r>
            <a:r>
              <a:rPr kumimoji="1" lang="en-US" altLang="ja-JP" dirty="0"/>
              <a:t>I</a:t>
            </a:r>
            <a:r>
              <a:rPr kumimoji="1" lang="ja-JP" altLang="en-US" dirty="0"/>
              <a:t>」で、動詞は主に動作動詞・意志動詞の場合は意志、主に状態動詞・無意志動詞なら推量</a:t>
            </a:r>
            <a:endParaRPr kumimoji="1" lang="en-US" altLang="ja-JP" dirty="0"/>
          </a:p>
          <a:p>
            <a:r>
              <a:rPr kumimoji="1" lang="ja-JP" altLang="en-US" dirty="0"/>
              <a:t>主語が「</a:t>
            </a:r>
            <a:r>
              <a:rPr kumimoji="1" lang="en-US" altLang="ja-JP" dirty="0"/>
              <a:t>I</a:t>
            </a:r>
            <a:r>
              <a:rPr kumimoji="1" lang="ja-JP" altLang="en-US" dirty="0"/>
              <a:t>」以外なら基本的に推量</a:t>
            </a:r>
            <a:br>
              <a:rPr kumimoji="1" lang="en-US" altLang="ja-JP" dirty="0"/>
            </a:br>
            <a:r>
              <a:rPr kumimoji="1" lang="en-US" altLang="ja-JP" dirty="0"/>
              <a:t>will</a:t>
            </a:r>
            <a:r>
              <a:rPr kumimoji="1" lang="ja-JP" altLang="en-US" dirty="0"/>
              <a:t>自体は現在形です。今そう思っている。</a:t>
            </a:r>
            <a:endParaRPr kumimoji="1"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70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46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92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3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77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78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29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02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35E-BA14-4955-BBB0-A9D6DB9B3717}" type="datetimeFigureOut">
              <a:rPr kumimoji="1" lang="ja-JP" altLang="en-US" smtClean="0"/>
              <a:pPr/>
              <a:t>2026/5/4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467519" y="2693987"/>
            <a:ext cx="8208962" cy="1470025"/>
          </a:xfrm>
        </p:spPr>
        <p:txBody>
          <a:bodyPr>
            <a:normAutofit/>
          </a:bodyPr>
          <a:lstStyle/>
          <a:p>
            <a:r>
              <a:rPr lang="ja-JP" altLang="en-US" sz="8800" dirty="0"/>
              <a:t>助動詞 </a:t>
            </a:r>
            <a:r>
              <a:rPr lang="en-US" altLang="ja-JP" sz="8800" dirty="0"/>
              <a:t>will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18289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3" y="3944721"/>
            <a:ext cx="1296144" cy="1469177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67544" y="5661248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024336" cy="2204864"/>
          </a:xfrm>
          <a:prstGeom prst="cloudCallout">
            <a:avLst>
              <a:gd name="adj1" fmla="val -94306"/>
              <a:gd name="adj2" fmla="val -5569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0225"/>
              <a:gd name="adj2" fmla="val -1094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          )(            ) English 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300192" y="3573016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59" y="1923022"/>
            <a:ext cx="1738145" cy="1433969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study English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5613047"/>
            <a:ext cx="85324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Kenta (        )(            ) English </a:t>
            </a:r>
          </a:p>
          <a:p>
            <a:pPr algn="r"/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69979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499992" y="4293096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study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444208" y="4869160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en-US" altLang="ja-JP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492152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995936" y="5662989"/>
            <a:ext cx="18722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study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516216" y="6183565"/>
            <a:ext cx="201622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tonight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484784"/>
            <a:ext cx="1640040" cy="1799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83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3" grpId="0"/>
      <p:bldP spid="25" grpId="0" animBg="1"/>
      <p:bldP spid="27" grpId="0"/>
      <p:bldP spid="28" grpId="0"/>
      <p:bldP spid="32" grpId="0"/>
      <p:bldP spid="33" grpId="0"/>
      <p:bldP spid="34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69"/>
          <a:stretch/>
        </p:blipFill>
        <p:spPr bwMode="auto">
          <a:xfrm flipH="1">
            <a:off x="107500" y="3861048"/>
            <a:ext cx="1102397" cy="1930152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67544" y="5661248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024336" cy="2204864"/>
          </a:xfrm>
          <a:prstGeom prst="cloudCallout">
            <a:avLst>
              <a:gd name="adj1" fmla="val -94306"/>
              <a:gd name="adj2" fmla="val -5569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4437"/>
              <a:gd name="adj2" fmla="val -101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          )(            ) the room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          )(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211960" y="3573016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omorrow morning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3279" y="1923022"/>
            <a:ext cx="1535105" cy="1433969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c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lean the room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5613047"/>
            <a:ext cx="85324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She (        )(           ) the room </a:t>
            </a:r>
          </a:p>
          <a:p>
            <a:pPr algn="r"/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(                  )( 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69979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499992" y="4293096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clean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347864" y="4869160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en-US" altLang="ja-JP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907704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419872" y="5661248"/>
            <a:ext cx="18722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clean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203848" y="6165304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592031"/>
            <a:ext cx="1640040" cy="1585110"/>
          </a:xfrm>
          <a:prstGeom prst="rect">
            <a:avLst/>
          </a:prstGeom>
          <a:noFill/>
        </p:spPr>
      </p:pic>
      <p:sp>
        <p:nvSpPr>
          <p:cNvPr id="37" name="正方形/長方形 36"/>
          <p:cNvSpPr/>
          <p:nvPr/>
        </p:nvSpPr>
        <p:spPr>
          <a:xfrm>
            <a:off x="6228184" y="4869160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morning</a:t>
            </a:r>
            <a:endParaRPr lang="en-US" altLang="ja-JP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228184" y="6165304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morning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3" grpId="0"/>
      <p:bldP spid="25" grpId="0" animBg="1"/>
      <p:bldP spid="27" grpId="0"/>
      <p:bldP spid="28" grpId="0"/>
      <p:bldP spid="32" grpId="0"/>
      <p:bldP spid="33" grpId="0"/>
      <p:bldP spid="34" grpId="0"/>
      <p:bldP spid="38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96552" y="4005064"/>
            <a:ext cx="2500401" cy="1875299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57448" y="5686896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40768"/>
            <a:ext cx="3600400" cy="2204864"/>
          </a:xfrm>
          <a:prstGeom prst="cloudCallout">
            <a:avLst>
              <a:gd name="adj1" fmla="val -83388"/>
              <a:gd name="adj2" fmla="val -245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0225"/>
              <a:gd name="adj2" fmla="val -1094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We (          )(      ) to America 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)(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30879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 month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815" y="1700809"/>
            <a:ext cx="1308846" cy="1704166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g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o to America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203848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932040" y="4293096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go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220072" y="4869160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364088" y="1556792"/>
            <a:ext cx="3115197" cy="1802081"/>
            <a:chOff x="5364088" y="1556792"/>
            <a:chExt cx="3115197" cy="180208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84168" y="1556792"/>
              <a:ext cx="2395117" cy="1665400"/>
            </a:xfrm>
            <a:prstGeom prst="rect">
              <a:avLst/>
            </a:prstGeom>
            <a:noFill/>
          </p:spPr>
        </p:pic>
        <p:pic>
          <p:nvPicPr>
            <p:cNvPr id="39" name="Picture 3" descr="C:\Users\KASUGA_Hideki\AppData\Local\Microsoft\Windows\Temporary Internet Files\Content.IE5\NVS1ATHJ\MC900320992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114378">
              <a:off x="5364088" y="2420888"/>
              <a:ext cx="1368152" cy="937985"/>
            </a:xfrm>
            <a:prstGeom prst="rect">
              <a:avLst/>
            </a:prstGeom>
            <a:noFill/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844824"/>
              <a:ext cx="792088" cy="1031327"/>
            </a:xfrm>
            <a:prstGeom prst="rect">
              <a:avLst/>
            </a:prstGeom>
          </p:spPr>
        </p:pic>
      </p:grpSp>
      <p:sp>
        <p:nvSpPr>
          <p:cNvPr id="40" name="正方形/長方形 39"/>
          <p:cNvSpPr/>
          <p:nvPr/>
        </p:nvSpPr>
        <p:spPr>
          <a:xfrm>
            <a:off x="6804248" y="4870901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month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1368152" y="5659507"/>
            <a:ext cx="752432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You (          )(      ) to America 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)(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780184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499992" y="5661248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go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076056" y="6239053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6660232" y="6211669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222187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5" grpId="0" animBg="1"/>
      <p:bldP spid="27" grpId="0"/>
      <p:bldP spid="28" grpId="0"/>
      <p:bldP spid="32" grpId="0"/>
      <p:bldP spid="40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10637" r="7333" b="26429"/>
          <a:stretch/>
        </p:blipFill>
        <p:spPr bwMode="auto">
          <a:xfrm flipH="1">
            <a:off x="0" y="3787299"/>
            <a:ext cx="1444948" cy="1861433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67544" y="5661248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40768"/>
            <a:ext cx="3024336" cy="2204864"/>
          </a:xfrm>
          <a:prstGeom prst="cloudCallout">
            <a:avLst>
              <a:gd name="adj1" fmla="val -83388"/>
              <a:gd name="adj2" fmla="val -245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0225"/>
              <a:gd name="adj2" fmla="val -1094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We(          )(           ) soccer 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 )(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148064" y="3573016"/>
            <a:ext cx="39520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 Saturday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484784"/>
            <a:ext cx="2444556" cy="1728192"/>
          </a:xfrm>
          <a:prstGeom prst="rect">
            <a:avLst/>
          </a:prstGeom>
          <a:noFill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556792"/>
            <a:ext cx="2669523" cy="1887233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29375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soccer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5613047"/>
            <a:ext cx="85324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They(        )(            )soccer </a:t>
            </a:r>
          </a:p>
          <a:p>
            <a:pPr algn="r"/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(           )(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059832" y="4291355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860032" y="4291355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427984" y="4869160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156176" y="4867419"/>
            <a:ext cx="2943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Saturday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051720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851920" y="5661248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499992" y="6167045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next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308576" y="6165304"/>
            <a:ext cx="2943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Saturday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3" grpId="0"/>
      <p:bldP spid="25" grpId="0" animBg="1"/>
      <p:bldP spid="27" grpId="0"/>
      <p:bldP spid="28" grpId="0"/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4" y="3861048"/>
            <a:ext cx="1505739" cy="1771722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67544" y="5661248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024336" cy="2204864"/>
          </a:xfrm>
          <a:prstGeom prst="cloudCallout">
            <a:avLst>
              <a:gd name="adj1" fmla="val -94306"/>
              <a:gd name="adj2" fmla="val -5569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4437"/>
              <a:gd name="adj2" fmla="val -101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          )(      ) busy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 )(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292080" y="3573016"/>
            <a:ext cx="33843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 evening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844824"/>
            <a:ext cx="1146418" cy="1433969"/>
          </a:xfrm>
          <a:prstGeom prst="rect">
            <a:avLst/>
          </a:prstGeom>
          <a:noFill/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b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e busy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5613047"/>
            <a:ext cx="85324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He (        )(      ) busy</a:t>
            </a:r>
          </a:p>
          <a:p>
            <a:pPr algn="r"/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(         )(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69979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355976" y="4293096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be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572000" y="4869160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</a:t>
            </a:r>
            <a:endParaRPr lang="en-US" altLang="ja-JP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691680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203848" y="5661248"/>
            <a:ext cx="18722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be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788024" y="6165304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this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372200" y="4869160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evening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6444208" y="6165304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evening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0" name="Picture 3" descr="C:\Users\KASUGA_Hideki\AppData\Local\Microsoft\Windows\Temporary Internet Files\Content.IE5\QJDTX5DV\MC90007870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1217239" cy="149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3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3" grpId="0"/>
      <p:bldP spid="25" grpId="0" animBg="1"/>
      <p:bldP spid="27" grpId="0"/>
      <p:bldP spid="28" grpId="0"/>
      <p:bldP spid="32" grpId="0"/>
      <p:bldP spid="33" grpId="0"/>
      <p:bldP spid="34" grpId="0"/>
      <p:bldP spid="38" grpId="0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吹き出し 25"/>
          <p:cNvSpPr/>
          <p:nvPr/>
        </p:nvSpPr>
        <p:spPr>
          <a:xfrm>
            <a:off x="144016" y="4797152"/>
            <a:ext cx="8820472" cy="1198488"/>
          </a:xfrm>
          <a:prstGeom prst="wedgeRoundRectCallout">
            <a:avLst>
              <a:gd name="adj1" fmla="val -10955"/>
              <a:gd name="adj2" fmla="val -18615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b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e sunny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51520" y="5085184"/>
            <a:ext cx="8496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It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(        )(      ) sunny</a:t>
            </a:r>
            <a:r>
              <a:rPr lang="ja-JP" altLang="en-US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(  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043608" y="5085184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 flipH="1">
            <a:off x="2555776" y="5085184"/>
            <a:ext cx="100811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be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508104" y="5085184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68152"/>
            <a:ext cx="3024336" cy="2204864"/>
          </a:xfrm>
          <a:prstGeom prst="cloudCallout">
            <a:avLst>
              <a:gd name="adj1" fmla="val -77089"/>
              <a:gd name="adj2" fmla="val -2113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340768"/>
            <a:ext cx="2088232" cy="2088232"/>
          </a:xfrm>
          <a:prstGeom prst="rect">
            <a:avLst/>
          </a:prstGeom>
          <a:noFill/>
        </p:spPr>
      </p:pic>
      <p:grpSp>
        <p:nvGrpSpPr>
          <p:cNvPr id="5" name="グループ化 4"/>
          <p:cNvGrpSpPr/>
          <p:nvPr/>
        </p:nvGrpSpPr>
        <p:grpSpPr>
          <a:xfrm>
            <a:off x="2123728" y="1787375"/>
            <a:ext cx="2207568" cy="1536347"/>
            <a:chOff x="2123728" y="1787375"/>
            <a:chExt cx="2207568" cy="1536347"/>
          </a:xfrm>
        </p:grpSpPr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3728" y="1787375"/>
              <a:ext cx="2207568" cy="1536347"/>
            </a:xfrm>
            <a:prstGeom prst="rect">
              <a:avLst/>
            </a:prstGeom>
            <a:noFill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203848" y="1988840"/>
              <a:ext cx="1031586" cy="940981"/>
            </a:xfrm>
            <a:prstGeom prst="rect">
              <a:avLst/>
            </a:prstGeom>
            <a:noFill/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2132856"/>
              <a:ext cx="1043608" cy="751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4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41" grpId="0"/>
      <p:bldP spid="22" grpId="0"/>
      <p:bldP spid="23" grpId="0"/>
      <p:bldP spid="33" grpId="0"/>
      <p:bldP spid="34" grpId="0"/>
      <p:bldP spid="3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B7A7C0-A12C-D288-C6F9-714770A0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" y="0"/>
            <a:ext cx="9133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2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467519" y="2693987"/>
            <a:ext cx="8208962" cy="1470025"/>
          </a:xfrm>
        </p:spPr>
        <p:txBody>
          <a:bodyPr>
            <a:normAutofit/>
          </a:bodyPr>
          <a:lstStyle/>
          <a:p>
            <a:r>
              <a:rPr lang="ja-JP" altLang="en-US" sz="8800" dirty="0"/>
              <a:t>助動詞 </a:t>
            </a:r>
            <a:r>
              <a:rPr lang="en-US" altLang="ja-JP" sz="8800" dirty="0"/>
              <a:t>will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405591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467519" y="2693987"/>
            <a:ext cx="8208962" cy="1470025"/>
          </a:xfrm>
        </p:spPr>
        <p:txBody>
          <a:bodyPr/>
          <a:lstStyle/>
          <a:p>
            <a:r>
              <a:rPr lang="ja-JP" altLang="en-US" dirty="0"/>
              <a:t>これからすることを表現してみよう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3203848" y="692696"/>
            <a:ext cx="5760640" cy="3384376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052736"/>
            <a:ext cx="2736304" cy="2664297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924944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908720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908720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-27384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300192" y="-171400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35152" y="-99392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52736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932040" y="980728"/>
            <a:ext cx="4032448" cy="2996952"/>
          </a:xfrm>
          <a:prstGeom prst="cloudCallout">
            <a:avLst>
              <a:gd name="adj1" fmla="val -73193"/>
              <a:gd name="adj2" fmla="val -17028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864096" cy="980767"/>
          </a:xfrm>
          <a:prstGeom prst="rect">
            <a:avLst/>
          </a:prstGeom>
        </p:spPr>
      </p:pic>
      <p:pic>
        <p:nvPicPr>
          <p:cNvPr id="25" name="Picture 14" descr="C:\Users\秀紀\AppData\Local\Microsoft\Windows\INetCache\IE\5FT45V8T\MC9004168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1509674" cy="1589227"/>
          </a:xfrm>
          <a:prstGeom prst="rect">
            <a:avLst/>
          </a:prstGeom>
          <a:noFill/>
        </p:spPr>
      </p:pic>
      <p:pic>
        <p:nvPicPr>
          <p:cNvPr id="28" name="Picture 2" descr="C:\Users\KASUGA_Hideki\AppData\Local\Microsoft\Windows\Temporary Internet Files\Content.IE5\DHLN04EU\MC9004166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2160240" cy="2230207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107504" y="4941168"/>
            <a:ext cx="9002750" cy="1409340"/>
          </a:xfrm>
          <a:prstGeom prst="wedgeRoundRectCallout">
            <a:avLst>
              <a:gd name="adj1" fmla="val -16219"/>
              <a:gd name="adj2" fmla="val -1883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756258" y="5421541"/>
            <a:ext cx="792088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796136" y="3933056"/>
            <a:ext cx="279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4509120"/>
            <a:ext cx="1226210" cy="1909267"/>
          </a:xfrm>
          <a:prstGeom prst="rect">
            <a:avLst/>
          </a:prstGeom>
          <a:noFill/>
        </p:spPr>
      </p:pic>
      <p:sp>
        <p:nvSpPr>
          <p:cNvPr id="3" name="右矢印 2"/>
          <p:cNvSpPr/>
          <p:nvPr/>
        </p:nvSpPr>
        <p:spPr>
          <a:xfrm>
            <a:off x="3203848" y="692696"/>
            <a:ext cx="5760640" cy="3384376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052736"/>
            <a:ext cx="2736304" cy="2664297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924944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908720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908720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-27384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300192" y="-171400"/>
            <a:ext cx="22653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35152" y="-99392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52736"/>
            <a:ext cx="72008" cy="285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4932040" y="980728"/>
            <a:ext cx="4032448" cy="2996952"/>
          </a:xfrm>
          <a:prstGeom prst="cloudCallout">
            <a:avLst>
              <a:gd name="adj1" fmla="val -73193"/>
              <a:gd name="adj2" fmla="val -17028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864096" cy="980767"/>
          </a:xfrm>
          <a:prstGeom prst="rect">
            <a:avLst/>
          </a:prstGeom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991" y="1484784"/>
            <a:ext cx="1397195" cy="1589227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340768"/>
            <a:ext cx="1456603" cy="2230207"/>
          </a:xfrm>
          <a:prstGeom prst="rect">
            <a:avLst/>
          </a:prstGeom>
          <a:noFill/>
        </p:spPr>
      </p:pic>
      <p:sp>
        <p:nvSpPr>
          <p:cNvPr id="35" name="角丸四角形吹き出し 34"/>
          <p:cNvSpPr/>
          <p:nvPr/>
        </p:nvSpPr>
        <p:spPr>
          <a:xfrm>
            <a:off x="1115616" y="5013176"/>
            <a:ext cx="7922630" cy="1409340"/>
          </a:xfrm>
          <a:prstGeom prst="wedgeRoundRectCallout">
            <a:avLst>
              <a:gd name="adj1" fmla="val -53755"/>
              <a:gd name="adj2" fmla="val -210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060167" y="5373216"/>
            <a:ext cx="80648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He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baseball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796136" y="3933056"/>
            <a:ext cx="27999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上矢印 3"/>
          <p:cNvSpPr/>
          <p:nvPr/>
        </p:nvSpPr>
        <p:spPr>
          <a:xfrm rot="3069722">
            <a:off x="1730094" y="3177557"/>
            <a:ext cx="504056" cy="1944216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9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角丸四角形 62"/>
          <p:cNvSpPr/>
          <p:nvPr/>
        </p:nvSpPr>
        <p:spPr>
          <a:xfrm>
            <a:off x="35496" y="4051514"/>
            <a:ext cx="9108504" cy="2833870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61" name="角丸四角形吹き出し 60"/>
          <p:cNvSpPr/>
          <p:nvPr/>
        </p:nvSpPr>
        <p:spPr>
          <a:xfrm>
            <a:off x="251520" y="3270716"/>
            <a:ext cx="8784976" cy="648072"/>
          </a:xfrm>
          <a:prstGeom prst="wedgeRoundRectCallout">
            <a:avLst>
              <a:gd name="adj1" fmla="val -47854"/>
              <a:gd name="adj2" fmla="val -785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2592787" y="3707828"/>
            <a:ext cx="1150113" cy="7200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6" name="角丸四角形吹き出し 55"/>
          <p:cNvSpPr/>
          <p:nvPr/>
        </p:nvSpPr>
        <p:spPr>
          <a:xfrm>
            <a:off x="1007096" y="2564905"/>
            <a:ext cx="8029400" cy="648072"/>
          </a:xfrm>
          <a:prstGeom prst="wedgeRoundRectCallout">
            <a:avLst>
              <a:gd name="adj1" fmla="val -23659"/>
              <a:gd name="adj2" fmla="val -129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2557791" y="3001059"/>
            <a:ext cx="1150113" cy="7200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47696" y="4714265"/>
            <a:ext cx="792088" cy="396600"/>
          </a:xfrm>
          <a:prstGeom prst="rect">
            <a:avLst/>
          </a:prstGeom>
          <a:solidFill>
            <a:srgbClr val="FF006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-48151" y="3931093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" y="4324661"/>
            <a:ext cx="91085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①これからのことを思いついたり・考えたりした「意志」を伝え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るときに、動詞の原形の前に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496" y="-27409"/>
            <a:ext cx="52100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未来のことを表す表現－助動詞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67634" y="5032932"/>
            <a:ext cx="88924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→「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で表します。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※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動詞に「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」など付かない。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113730" y="5483124"/>
            <a:ext cx="182972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0" y="5510920"/>
            <a:ext cx="91085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②主語が「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」のときには、基本的に自分の「意志」なので、「～しま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す」となります。「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」以外の主語の時には、その主語の「意志」は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基本的にはわからないので「～でしょう。～だろう」としましょう。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3131840" y="1054477"/>
            <a:ext cx="2571714" cy="1270143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539552" y="1198493"/>
            <a:ext cx="2592288" cy="999900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467544" y="1642433"/>
            <a:ext cx="7560840" cy="20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187624" y="910461"/>
            <a:ext cx="72008" cy="152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131840" y="910461"/>
            <a:ext cx="45719" cy="152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55576" y="334397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1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5652120" y="262389"/>
            <a:ext cx="1872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12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2483768" y="262389"/>
            <a:ext cx="13167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2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444208" y="982469"/>
            <a:ext cx="45719" cy="1430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雲形吹き出し 37"/>
          <p:cNvSpPr/>
          <p:nvPr/>
        </p:nvSpPr>
        <p:spPr>
          <a:xfrm>
            <a:off x="5508104" y="982469"/>
            <a:ext cx="1800200" cy="1368152"/>
          </a:xfrm>
          <a:prstGeom prst="cloudCallout">
            <a:avLst>
              <a:gd name="adj1" fmla="val -152206"/>
              <a:gd name="adj2" fmla="val 153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8413"/>
            <a:ext cx="697862" cy="792088"/>
          </a:xfrm>
          <a:prstGeom prst="rect">
            <a:avLst/>
          </a:prstGeom>
        </p:spPr>
      </p:pic>
      <p:pic>
        <p:nvPicPr>
          <p:cNvPr id="43" name="Picture 14" descr="C:\Users\秀紀\AppData\Local\Microsoft\Windows\INetCache\IE\5FT45V8T\MC9004168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126485"/>
            <a:ext cx="1080120" cy="1137039"/>
          </a:xfrm>
          <a:prstGeom prst="rect">
            <a:avLst/>
          </a:prstGeom>
          <a:noFill/>
        </p:spPr>
      </p:pic>
      <p:pic>
        <p:nvPicPr>
          <p:cNvPr id="50" name="Picture 2" descr="C:\Users\KASUGA_Hideki\AppData\Local\Microsoft\Windows\Temporary Internet Files\Content.IE5\DHLN04EU\MC90041665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138969"/>
            <a:ext cx="1103891" cy="1139644"/>
          </a:xfrm>
          <a:prstGeom prst="rect">
            <a:avLst/>
          </a:prstGeom>
          <a:noFill/>
        </p:spPr>
      </p:pic>
      <p:sp>
        <p:nvSpPr>
          <p:cNvPr id="57" name="正方形/長方形 56"/>
          <p:cNvSpPr/>
          <p:nvPr/>
        </p:nvSpPr>
        <p:spPr>
          <a:xfrm>
            <a:off x="1079104" y="2492896"/>
            <a:ext cx="8496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939655" y="2016173"/>
            <a:ext cx="165618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2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2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59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8151" y="2174386"/>
            <a:ext cx="713160" cy="1110423"/>
          </a:xfrm>
          <a:prstGeom prst="rect">
            <a:avLst/>
          </a:prstGeom>
          <a:noFill/>
        </p:spPr>
      </p:pic>
      <p:sp>
        <p:nvSpPr>
          <p:cNvPr id="60" name="上矢印 59"/>
          <p:cNvSpPr/>
          <p:nvPr/>
        </p:nvSpPr>
        <p:spPr>
          <a:xfrm rot="4478054" flipH="1">
            <a:off x="1510787" y="1386649"/>
            <a:ext cx="366252" cy="1852678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395536" y="3211235"/>
            <a:ext cx="869640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She</a:t>
            </a:r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 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the piano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1405663" y="2642332"/>
            <a:ext cx="1150113" cy="426627"/>
          </a:xfrm>
          <a:prstGeom prst="rect">
            <a:avLst/>
          </a:prstGeom>
          <a:solidFill>
            <a:srgbClr val="FF006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1405663" y="3305705"/>
            <a:ext cx="1150113" cy="504056"/>
          </a:xfrm>
          <a:prstGeom prst="rect">
            <a:avLst/>
          </a:prstGeom>
          <a:solidFill>
            <a:srgbClr val="FF006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DD21BC7-1F3E-4770-9069-71A0E338AB55}"/>
              </a:ext>
            </a:extLst>
          </p:cNvPr>
          <p:cNvSpPr/>
          <p:nvPr/>
        </p:nvSpPr>
        <p:spPr>
          <a:xfrm>
            <a:off x="-36512" y="6475983"/>
            <a:ext cx="910850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③主語が代名詞のとき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は、「代名詞＋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’ll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」となることが多いです。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8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1" grpId="0" animBg="1"/>
      <p:bldP spid="64" grpId="0" animBg="1"/>
      <p:bldP spid="56" grpId="0" animBg="1"/>
      <p:bldP spid="51" grpId="0" animBg="1"/>
      <p:bldP spid="5" grpId="0" animBg="1"/>
      <p:bldP spid="3" grpId="0"/>
      <p:bldP spid="4" grpId="0"/>
      <p:bldP spid="25" grpId="0"/>
      <p:bldP spid="53" grpId="0" animBg="1"/>
      <p:bldP spid="55" grpId="0"/>
      <p:bldP spid="28" grpId="0" animBg="1"/>
      <p:bldP spid="29" grpId="0" animBg="1"/>
      <p:bldP spid="33" grpId="0"/>
      <p:bldP spid="34" grpId="0"/>
      <p:bldP spid="36" grpId="0"/>
      <p:bldP spid="38" grpId="0" animBg="1"/>
      <p:bldP spid="57" grpId="0"/>
      <p:bldP spid="58" grpId="0"/>
      <p:bldP spid="60" grpId="0" animBg="1"/>
      <p:bldP spid="62" grpId="0"/>
      <p:bldP spid="65" grpId="0" animBg="1"/>
      <p:bldP spid="66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1835696" y="1048812"/>
            <a:ext cx="43204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248344" y="1028052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the piano.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218057" y="307103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619671" y="5374957"/>
            <a:ext cx="10801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He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411760" y="5345918"/>
            <a:ext cx="187220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s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332894" y="4654877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923928" y="5374957"/>
            <a:ext cx="59046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the piano.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411760" y="5360437"/>
            <a:ext cx="190541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右矢印 38"/>
          <p:cNvSpPr/>
          <p:nvPr/>
        </p:nvSpPr>
        <p:spPr>
          <a:xfrm rot="16200000">
            <a:off x="4538413" y="5892522"/>
            <a:ext cx="432048" cy="57606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115616" y="3043403"/>
            <a:ext cx="115212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You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339752" y="3041663"/>
            <a:ext cx="59046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the piano.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332894" y="2309096"/>
            <a:ext cx="123099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Picture 2" descr="C:\Users\KASUGA_Hideki\AppData\Local\Microsoft\Windows\Temporary Internet Files\Content.IE5\DHLN04EU\MC900416656[1].wmf">
            <a:extLst>
              <a:ext uri="{FF2B5EF4-FFF2-40B4-BE49-F238E27FC236}">
                <a16:creationId xmlns:a16="http://schemas.microsoft.com/office/drawing/2014/main" id="{A7538601-6FA6-9C15-7056-934D26EF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6890"/>
            <a:ext cx="1103891" cy="1139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12066 -7.40741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5.55556E-7 0.10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2604 7.40741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4.16667E-6 0.1048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11823 -3.7037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11823 -3.7037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10243 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0.1048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7" grpId="0"/>
      <p:bldP spid="27" grpId="1"/>
      <p:bldP spid="30" grpId="0"/>
      <p:bldP spid="31" grpId="0"/>
      <p:bldP spid="31" grpId="1"/>
      <p:bldP spid="31" grpId="2"/>
      <p:bldP spid="32" grpId="0"/>
      <p:bldP spid="32" grpId="1"/>
      <p:bldP spid="35" grpId="0"/>
      <p:bldP spid="35" grpId="1"/>
      <p:bldP spid="36" grpId="0"/>
      <p:bldP spid="36" grpId="1"/>
      <p:bldP spid="39" grpId="0" animBg="1"/>
      <p:bldP spid="40" grpId="0"/>
      <p:bldP spid="41" grpId="0"/>
      <p:bldP spid="41" grpId="1"/>
      <p:bldP spid="42" grpId="0"/>
      <p:bldP spid="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Century Schoolbook" panose="02040604050505020304" pitchFamily="18" charset="0"/>
              </a:rPr>
              <a:t>Practice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>
                <a:latin typeface="Century Schoolbook" panose="02040604050505020304" pitchFamily="18" charset="0"/>
              </a:rPr>
              <a:t>w</a:t>
            </a:r>
            <a:r>
              <a:rPr kumimoji="1" lang="en-US" altLang="ja-JP" b="1" dirty="0">
                <a:latin typeface="Century Schoolbook" panose="02040604050505020304" pitchFamily="18" charset="0"/>
              </a:rPr>
              <a:t>ill</a:t>
            </a:r>
            <a:r>
              <a:rPr kumimoji="1" lang="ja-JP" altLang="en-US" b="1" dirty="0">
                <a:latin typeface="Century Schoolbook" panose="02040604050505020304" pitchFamily="18" charset="0"/>
              </a:rPr>
              <a:t>～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40768"/>
            <a:ext cx="3024336" cy="2204864"/>
          </a:xfrm>
          <a:prstGeom prst="cloudCallout">
            <a:avLst>
              <a:gd name="adj1" fmla="val -83388"/>
              <a:gd name="adj2" fmla="val -245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216024" y="4221088"/>
            <a:ext cx="8892480" cy="1224136"/>
          </a:xfrm>
          <a:prstGeom prst="wedgeRoundRectCallout">
            <a:avLst>
              <a:gd name="adj1" fmla="val -16943"/>
              <a:gd name="adj2" fmla="val -939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323528" y="4291355"/>
            <a:ext cx="871296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          )(          ) video games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30879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4283968" y="0"/>
            <a:ext cx="482453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play video games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05199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771800" y="4293096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012160" y="4867419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en-US" altLang="ja-JP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3" name="Picture 10" descr="C:\Users\秀紀\AppData\Local\Microsoft\Windows\INetCache\IE\5FT45V8T\MC900355145[1].wmf"/>
          <p:cNvPicPr>
            <a:picLocks noChangeAspect="1" noChangeArrowheads="1"/>
          </p:cNvPicPr>
          <p:nvPr/>
        </p:nvPicPr>
        <p:blipFill rotWithShape="1">
          <a:blip r:embed="rId4" cstate="print"/>
          <a:srcRect b="43638"/>
          <a:stretch/>
        </p:blipFill>
        <p:spPr bwMode="auto">
          <a:xfrm>
            <a:off x="2123728" y="1916832"/>
            <a:ext cx="1787942" cy="1344959"/>
          </a:xfrm>
          <a:prstGeom prst="rect">
            <a:avLst/>
          </a:prstGeom>
          <a:noFill/>
        </p:spPr>
      </p:pic>
      <p:pic>
        <p:nvPicPr>
          <p:cNvPr id="25" name="Picture 15" descr="C:\Users\秀紀\AppData\Local\Microsoft\Windows\INetCache\IE\1PGST37S\MC90035884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844824"/>
            <a:ext cx="2232248" cy="1306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1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7" grpId="0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32784" y="3787299"/>
            <a:ext cx="1179381" cy="1861433"/>
          </a:xfrm>
          <a:prstGeom prst="rect">
            <a:avLst/>
          </a:prstGeom>
          <a:noFill/>
        </p:spPr>
      </p:pic>
      <p:sp>
        <p:nvSpPr>
          <p:cNvPr id="26" name="角丸四角形吹き出し 25"/>
          <p:cNvSpPr/>
          <p:nvPr/>
        </p:nvSpPr>
        <p:spPr>
          <a:xfrm>
            <a:off x="467544" y="5661248"/>
            <a:ext cx="8654752" cy="1198488"/>
          </a:xfrm>
          <a:prstGeom prst="wedgeRoundRectCallout">
            <a:avLst>
              <a:gd name="adj1" fmla="val -44383"/>
              <a:gd name="adj2" fmla="val -63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3203848" y="1484784"/>
            <a:ext cx="5760640" cy="2088232"/>
          </a:xfrm>
          <a:prstGeom prst="rightArrow">
            <a:avLst>
              <a:gd name="adj1" fmla="val 79261"/>
              <a:gd name="adj2" fmla="val 44389"/>
            </a:avLst>
          </a:prstGeom>
          <a:solidFill>
            <a:srgbClr val="FFFF00">
              <a:alpha val="4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67544" y="1700807"/>
            <a:ext cx="2736304" cy="1656185"/>
          </a:xfrm>
          <a:prstGeom prst="roundRect">
            <a:avLst>
              <a:gd name="adj" fmla="val 563"/>
            </a:avLst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467544" y="2276872"/>
            <a:ext cx="8568952" cy="36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87624" y="1484783"/>
            <a:ext cx="7200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1484783"/>
            <a:ext cx="7200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1128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p</a:t>
            </a:r>
            <a:r>
              <a:rPr lang="en-US" altLang="ja-JP" sz="28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ast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（過去）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096318" y="404664"/>
            <a:ext cx="2097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future</a:t>
            </a:r>
          </a:p>
          <a:p>
            <a:pPr algn="ctr"/>
            <a:r>
              <a:rPr lang="ja-JP" altLang="en-US" sz="2000" b="1" cap="none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（未来）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406405"/>
            <a:ext cx="1532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anose="02040604050505020304" pitchFamily="18" charset="0"/>
              </a:rPr>
              <a:t>now</a:t>
            </a:r>
            <a:endParaRPr lang="ja-JP" altLang="en-US" sz="4400" b="1" cap="none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280" y="1079656"/>
            <a:ext cx="72008" cy="256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5076056" y="1340768"/>
            <a:ext cx="3024336" cy="2204864"/>
          </a:xfrm>
          <a:prstGeom prst="cloudCallout">
            <a:avLst>
              <a:gd name="adj1" fmla="val -83388"/>
              <a:gd name="adj2" fmla="val -2457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1907704" y="4291355"/>
            <a:ext cx="7236296" cy="1224136"/>
          </a:xfrm>
          <a:prstGeom prst="wedgeRoundRectCallout">
            <a:avLst>
              <a:gd name="adj1" fmla="val -30225"/>
              <a:gd name="adj2" fmla="val -1094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979712" y="4291355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I (          )(           ) volleyball </a:t>
            </a:r>
          </a:p>
          <a:p>
            <a:pPr algn="r"/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012160" y="3573016"/>
            <a:ext cx="30879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1556792"/>
            <a:ext cx="1252371" cy="1728192"/>
          </a:xfrm>
          <a:prstGeom prst="rect">
            <a:avLst/>
          </a:prstGeom>
          <a:noFill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700809"/>
            <a:ext cx="1526956" cy="1704166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64096" cy="98076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707904" y="0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 volleyball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5613047"/>
            <a:ext cx="85324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You (        )(            ) volleyball</a:t>
            </a:r>
          </a:p>
          <a:p>
            <a:pPr algn="r"/>
            <a:r>
              <a:rPr lang="en-US" altLang="ja-JP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(                  ).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上矢印 24"/>
          <p:cNvSpPr/>
          <p:nvPr/>
        </p:nvSpPr>
        <p:spPr>
          <a:xfrm rot="3737267">
            <a:off x="1577789" y="3217613"/>
            <a:ext cx="504056" cy="1348703"/>
          </a:xfrm>
          <a:prstGeom prst="upArrow">
            <a:avLst/>
          </a:prstGeom>
          <a:solidFill>
            <a:srgbClr val="FF0000">
              <a:alpha val="41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699792" y="4293096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572000" y="4293096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084168" y="4867419"/>
            <a:ext cx="2943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</a:t>
            </a:r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omorrow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1988096" y="5661248"/>
            <a:ext cx="1143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will</a:t>
            </a:r>
            <a:endParaRPr lang="ja-JP" altLang="en-US" sz="36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635896" y="5661248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6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228184" y="6165304"/>
            <a:ext cx="29439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6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tomorrow</a:t>
            </a:r>
            <a:endParaRPr lang="ja-JP" altLang="en-US" sz="36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7" grpId="0"/>
      <p:bldP spid="9" grpId="0"/>
      <p:bldP spid="8" grpId="0"/>
      <p:bldP spid="10" grpId="0" animBg="1"/>
      <p:bldP spid="35" grpId="0" animBg="1"/>
      <p:bldP spid="36" grpId="0"/>
      <p:bldP spid="41" grpId="0"/>
      <p:bldP spid="22" grpId="0"/>
      <p:bldP spid="23" grpId="0"/>
      <p:bldP spid="25" grpId="0" animBg="1"/>
      <p:bldP spid="27" grpId="0"/>
      <p:bldP spid="28" grpId="0"/>
      <p:bldP spid="32" grpId="0"/>
      <p:bldP spid="33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617</Words>
  <Application>Microsoft Office PowerPoint</Application>
  <PresentationFormat>画面に合わせる (4:3)</PresentationFormat>
  <Paragraphs>199</Paragraphs>
  <Slides>17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Schoolbook</vt:lpstr>
      <vt:lpstr>Office テーマ</vt:lpstr>
      <vt:lpstr>助動詞 will</vt:lpstr>
      <vt:lpstr>これからすることを表現してみよう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Practice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助動詞 will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73</cp:revision>
  <cp:lastPrinted>2015-06-20T02:31:17Z</cp:lastPrinted>
  <dcterms:created xsi:type="dcterms:W3CDTF">2012-12-30T13:44:25Z</dcterms:created>
  <dcterms:modified xsi:type="dcterms:W3CDTF">2026-05-04T13:10:13Z</dcterms:modified>
</cp:coreProperties>
</file>