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43" r:id="rId2"/>
    <p:sldId id="256" r:id="rId3"/>
    <p:sldId id="309" r:id="rId4"/>
    <p:sldId id="310" r:id="rId5"/>
    <p:sldId id="323" r:id="rId6"/>
    <p:sldId id="270" r:id="rId7"/>
    <p:sldId id="282" r:id="rId8"/>
    <p:sldId id="261" r:id="rId9"/>
    <p:sldId id="315" r:id="rId10"/>
    <p:sldId id="316" r:id="rId11"/>
    <p:sldId id="312" r:id="rId12"/>
    <p:sldId id="313" r:id="rId13"/>
    <p:sldId id="318" r:id="rId14"/>
    <p:sldId id="317" r:id="rId15"/>
    <p:sldId id="314" r:id="rId16"/>
    <p:sldId id="319" r:id="rId17"/>
    <p:sldId id="320" r:id="rId18"/>
    <p:sldId id="321" r:id="rId19"/>
    <p:sldId id="327" r:id="rId20"/>
    <p:sldId id="329" r:id="rId21"/>
    <p:sldId id="344" r:id="rId22"/>
  </p:sldIdLst>
  <p:sldSz cx="9144000" cy="6858000" type="screen4x3"/>
  <p:notesSz cx="10017125"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042" autoAdjust="0"/>
  </p:normalViewPr>
  <p:slideViewPr>
    <p:cSldViewPr>
      <p:cViewPr varScale="1">
        <p:scale>
          <a:sx n="90" d="100"/>
          <a:sy n="90" d="100"/>
        </p:scale>
        <p:origin x="22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0754" cy="345604"/>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053" y="1"/>
            <a:ext cx="4340754" cy="345604"/>
          </a:xfrm>
          <a:prstGeom prst="rect">
            <a:avLst/>
          </a:prstGeom>
        </p:spPr>
        <p:txBody>
          <a:bodyPr vert="horz" lIns="96616" tIns="48308" rIns="96616" bIns="48308" rtlCol="0"/>
          <a:lstStyle>
            <a:lvl1pPr algn="r">
              <a:defRPr sz="1300"/>
            </a:lvl1pPr>
          </a:lstStyle>
          <a:p>
            <a:fld id="{FBED6422-E3DE-4DB9-B654-F86FDBC637E0}" type="datetimeFigureOut">
              <a:rPr kumimoji="1" lang="ja-JP" altLang="en-US" smtClean="0"/>
              <a:t>2026/5/4</a:t>
            </a:fld>
            <a:endParaRPr kumimoji="1" lang="ja-JP" altLang="en-US"/>
          </a:p>
        </p:txBody>
      </p:sp>
      <p:sp>
        <p:nvSpPr>
          <p:cNvPr id="4" name="フッター プレースホルダー 3"/>
          <p:cNvSpPr>
            <a:spLocks noGrp="1"/>
          </p:cNvSpPr>
          <p:nvPr>
            <p:ph type="ftr" sz="quarter" idx="2"/>
          </p:nvPr>
        </p:nvSpPr>
        <p:spPr>
          <a:xfrm>
            <a:off x="0" y="6542561"/>
            <a:ext cx="4340754" cy="345603"/>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053" y="6542561"/>
            <a:ext cx="4340754" cy="345603"/>
          </a:xfrm>
          <a:prstGeom prst="rect">
            <a:avLst/>
          </a:prstGeom>
        </p:spPr>
        <p:txBody>
          <a:bodyPr vert="horz" lIns="96616" tIns="48308" rIns="96616" bIns="48308" rtlCol="0" anchor="b"/>
          <a:lstStyle>
            <a:lvl1pPr algn="r">
              <a:defRPr sz="1300"/>
            </a:lvl1pPr>
          </a:lstStyle>
          <a:p>
            <a:fld id="{43714613-B1EC-444B-B278-CF68AEB49621}" type="slidenum">
              <a:rPr kumimoji="1" lang="ja-JP" altLang="en-US" smtClean="0"/>
              <a:t>‹#›</a:t>
            </a:fld>
            <a:endParaRPr kumimoji="1" lang="ja-JP" altLang="en-US"/>
          </a:p>
        </p:txBody>
      </p:sp>
    </p:spTree>
    <p:extLst>
      <p:ext uri="{BB962C8B-B14F-4D97-AF65-F5344CB8AC3E}">
        <p14:creationId xmlns:p14="http://schemas.microsoft.com/office/powerpoint/2010/main" val="370827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0754" cy="344408"/>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 2"/>
          <p:cNvSpPr>
            <a:spLocks noGrp="1"/>
          </p:cNvSpPr>
          <p:nvPr>
            <p:ph type="dt" idx="1"/>
          </p:nvPr>
        </p:nvSpPr>
        <p:spPr>
          <a:xfrm>
            <a:off x="5674053" y="0"/>
            <a:ext cx="4340754" cy="344408"/>
          </a:xfrm>
          <a:prstGeom prst="rect">
            <a:avLst/>
          </a:prstGeom>
        </p:spPr>
        <p:txBody>
          <a:bodyPr vert="horz" lIns="96616" tIns="48308" rIns="96616" bIns="48308" rtlCol="0"/>
          <a:lstStyle>
            <a:lvl1pPr algn="r">
              <a:defRPr sz="1300"/>
            </a:lvl1pPr>
          </a:lstStyle>
          <a:p>
            <a:fld id="{BAA8D7F7-E7AA-4562-AE46-6194B8D67BF5}" type="datetimeFigureOut">
              <a:rPr kumimoji="1" lang="ja-JP" altLang="en-US" smtClean="0"/>
              <a:pPr/>
              <a:t>2026/5/4</a:t>
            </a:fld>
            <a:endParaRPr kumimoji="1" lang="ja-JP" altLang="en-US"/>
          </a:p>
        </p:txBody>
      </p:sp>
      <p:sp>
        <p:nvSpPr>
          <p:cNvPr id="4" name="スライド イメージ プレースホルダ 3"/>
          <p:cNvSpPr>
            <a:spLocks noGrp="1" noRot="1" noChangeAspect="1"/>
          </p:cNvSpPr>
          <p:nvPr>
            <p:ph type="sldImg" idx="2"/>
          </p:nvPr>
        </p:nvSpPr>
        <p:spPr>
          <a:xfrm>
            <a:off x="3286125" y="515938"/>
            <a:ext cx="3446463" cy="2584450"/>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 4"/>
          <p:cNvSpPr>
            <a:spLocks noGrp="1"/>
          </p:cNvSpPr>
          <p:nvPr>
            <p:ph type="body" sz="quarter" idx="3"/>
          </p:nvPr>
        </p:nvSpPr>
        <p:spPr>
          <a:xfrm>
            <a:off x="1001713" y="3271879"/>
            <a:ext cx="8013700" cy="3099673"/>
          </a:xfrm>
          <a:prstGeom prst="rect">
            <a:avLst/>
          </a:prstGeom>
        </p:spPr>
        <p:txBody>
          <a:bodyPr vert="horz" lIns="96616" tIns="48308" rIns="96616" bIns="4830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42560"/>
            <a:ext cx="4340754" cy="344408"/>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053" y="6542560"/>
            <a:ext cx="4340754" cy="344408"/>
          </a:xfrm>
          <a:prstGeom prst="rect">
            <a:avLst/>
          </a:prstGeom>
        </p:spPr>
        <p:txBody>
          <a:bodyPr vert="horz" lIns="96616" tIns="48308" rIns="96616" bIns="48308" rtlCol="0" anchor="b"/>
          <a:lstStyle>
            <a:lvl1pPr algn="r">
              <a:defRPr sz="1300"/>
            </a:lvl1pPr>
          </a:lstStyle>
          <a:p>
            <a:fld id="{5CBB04EF-41ED-4ABA-BAC7-0260BEBCD167}" type="slidenum">
              <a:rPr kumimoji="1" lang="ja-JP" altLang="en-US" smtClean="0"/>
              <a:pPr/>
              <a:t>‹#›</a:t>
            </a:fld>
            <a:endParaRPr kumimoji="1" lang="ja-JP" altLang="en-US"/>
          </a:p>
        </p:txBody>
      </p:sp>
    </p:spTree>
    <p:extLst>
      <p:ext uri="{BB962C8B-B14F-4D97-AF65-F5344CB8AC3E}">
        <p14:creationId xmlns:p14="http://schemas.microsoft.com/office/powerpoint/2010/main" val="24109673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a:t>
            </a:r>
            <a:r>
              <a:rPr kumimoji="1" lang="en-US" altLang="ja-JP" dirty="0"/>
              <a:t>will</a:t>
            </a:r>
            <a:r>
              <a:rPr kumimoji="1" lang="ja-JP" altLang="en-US" dirty="0"/>
              <a:t>の比較であらかじめ決めた後に言う表現だと言うことを示しています。</a:t>
            </a:r>
            <a:endParaRPr kumimoji="1" lang="en-US" altLang="ja-JP" dirty="0"/>
          </a:p>
          <a:p>
            <a:r>
              <a:rPr kumimoji="1" lang="ja-JP" altLang="en-US" dirty="0"/>
              <a:t>また、そのことに向かって行っている。→進んでいる→</a:t>
            </a:r>
            <a:r>
              <a:rPr kumimoji="1" lang="en-US" altLang="ja-JP" dirty="0"/>
              <a:t>go</a:t>
            </a:r>
            <a:r>
              <a:rPr kumimoji="1" lang="ja-JP" altLang="en-US" dirty="0"/>
              <a:t>の進行形を使うことを直感的に示しています。</a:t>
            </a:r>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3</a:t>
            </a:fld>
            <a:endParaRPr kumimoji="1" lang="ja-JP" altLang="en-US"/>
          </a:p>
        </p:txBody>
      </p:sp>
    </p:spTree>
    <p:extLst>
      <p:ext uri="{BB962C8B-B14F-4D97-AF65-F5344CB8AC3E}">
        <p14:creationId xmlns:p14="http://schemas.microsoft.com/office/powerpoint/2010/main" val="256532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自分のこと以外は、相手から予定が伝わらないと分からないので、左下向きの赤い矢印を入れてあります。</a:t>
            </a:r>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4</a:t>
            </a:fld>
            <a:endParaRPr kumimoji="1" lang="ja-JP" altLang="en-US"/>
          </a:p>
        </p:txBody>
      </p:sp>
    </p:spTree>
    <p:extLst>
      <p:ext uri="{BB962C8B-B14F-4D97-AF65-F5344CB8AC3E}">
        <p14:creationId xmlns:p14="http://schemas.microsoft.com/office/powerpoint/2010/main" val="66778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そのことにむかってる。→進んでいる→</a:t>
            </a:r>
            <a:r>
              <a:rPr kumimoji="1" lang="en-US" altLang="ja-JP" dirty="0"/>
              <a:t>go</a:t>
            </a:r>
            <a:r>
              <a:rPr kumimoji="1" lang="ja-JP" altLang="en-US" dirty="0"/>
              <a:t>の進行形を使うことを直感的に示しています。</a:t>
            </a:r>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5</a:t>
            </a:fld>
            <a:endParaRPr kumimoji="1" lang="ja-JP" altLang="en-US"/>
          </a:p>
        </p:txBody>
      </p:sp>
    </p:spTree>
    <p:extLst>
      <p:ext uri="{BB962C8B-B14F-4D97-AF65-F5344CB8AC3E}">
        <p14:creationId xmlns:p14="http://schemas.microsoft.com/office/powerpoint/2010/main" val="163496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Be</a:t>
            </a:r>
            <a:r>
              <a:rPr kumimoji="1" lang="ja-JP" altLang="en-US" dirty="0"/>
              <a:t>動詞の復習</a:t>
            </a:r>
          </a:p>
        </p:txBody>
      </p:sp>
      <p:sp>
        <p:nvSpPr>
          <p:cNvPr id="4" name="スライド番号プレースホルダ 3"/>
          <p:cNvSpPr>
            <a:spLocks noGrp="1"/>
          </p:cNvSpPr>
          <p:nvPr>
            <p:ph type="sldNum" sz="quarter" idx="10"/>
          </p:nvPr>
        </p:nvSpPr>
        <p:spPr/>
        <p:txBody>
          <a:bodyPr/>
          <a:lstStyle/>
          <a:p>
            <a:fld id="{5CBB04EF-41ED-4ABA-BAC7-0260BEBCD167}" type="slidenum">
              <a:rPr kumimoji="1" lang="ja-JP" altLang="en-US" smtClean="0"/>
              <a:pPr/>
              <a:t>6</a:t>
            </a:fld>
            <a:endParaRPr kumimoji="1" lang="ja-JP" altLang="en-US"/>
          </a:p>
        </p:txBody>
      </p:sp>
    </p:spTree>
    <p:extLst>
      <p:ext uri="{BB962C8B-B14F-4D97-AF65-F5344CB8AC3E}">
        <p14:creationId xmlns:p14="http://schemas.microsoft.com/office/powerpoint/2010/main" val="102299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13</a:t>
            </a:fld>
            <a:endParaRPr kumimoji="1" lang="ja-JP" altLang="en-US"/>
          </a:p>
        </p:txBody>
      </p:sp>
    </p:spTree>
    <p:extLst>
      <p:ext uri="{BB962C8B-B14F-4D97-AF65-F5344CB8AC3E}">
        <p14:creationId xmlns:p14="http://schemas.microsoft.com/office/powerpoint/2010/main" val="303386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天気の場合は、何らかの雨になる兆候がはっきりしていて、雨に向かって進んでいるというところからこの表現を使用します。</a:t>
            </a:r>
            <a:endParaRPr kumimoji="1" lang="en-US" altLang="ja-JP" dirty="0"/>
          </a:p>
          <a:p>
            <a:r>
              <a:rPr kumimoji="1" lang="ja-JP" altLang="en-US" dirty="0"/>
              <a:t>単に、推測の場合は</a:t>
            </a:r>
            <a:r>
              <a:rPr kumimoji="1" lang="en-US" altLang="ja-JP" dirty="0"/>
              <a:t>will</a:t>
            </a:r>
            <a:r>
              <a:rPr kumimoji="1" lang="ja-JP" altLang="en-US"/>
              <a:t>です。</a:t>
            </a:r>
            <a:endParaRPr kumimoji="1" lang="ja-JP" altLang="en-US" dirty="0"/>
          </a:p>
        </p:txBody>
      </p:sp>
      <p:sp>
        <p:nvSpPr>
          <p:cNvPr id="4" name="スライド番号プレースホルダー 3"/>
          <p:cNvSpPr>
            <a:spLocks noGrp="1"/>
          </p:cNvSpPr>
          <p:nvPr>
            <p:ph type="sldNum" sz="quarter" idx="10"/>
          </p:nvPr>
        </p:nvSpPr>
        <p:spPr/>
        <p:txBody>
          <a:bodyPr/>
          <a:lstStyle/>
          <a:p>
            <a:fld id="{5CBB04EF-41ED-4ABA-BAC7-0260BEBCD167}" type="slidenum">
              <a:rPr kumimoji="1" lang="ja-JP" altLang="en-US" smtClean="0"/>
              <a:pPr/>
              <a:t>18</a:t>
            </a:fld>
            <a:endParaRPr kumimoji="1" lang="ja-JP" altLang="en-US"/>
          </a:p>
        </p:txBody>
      </p:sp>
    </p:spTree>
    <p:extLst>
      <p:ext uri="{BB962C8B-B14F-4D97-AF65-F5344CB8AC3E}">
        <p14:creationId xmlns:p14="http://schemas.microsoft.com/office/powerpoint/2010/main" val="189337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Will</a:t>
            </a:r>
            <a:r>
              <a:rPr kumimoji="1" lang="ja-JP" altLang="en-US" dirty="0"/>
              <a:t>を先に導入した場合は、次のスライドを使用してください。</a:t>
            </a:r>
          </a:p>
        </p:txBody>
      </p:sp>
      <p:sp>
        <p:nvSpPr>
          <p:cNvPr id="4" name="スライド番号プレースホルダー 3"/>
          <p:cNvSpPr>
            <a:spLocks noGrp="1"/>
          </p:cNvSpPr>
          <p:nvPr>
            <p:ph type="sldNum" sz="quarter" idx="5"/>
          </p:nvPr>
        </p:nvSpPr>
        <p:spPr/>
        <p:txBody>
          <a:bodyPr/>
          <a:lstStyle/>
          <a:p>
            <a:fld id="{5CBB04EF-41ED-4ABA-BAC7-0260BEBCD167}" type="slidenum">
              <a:rPr kumimoji="1" lang="ja-JP" altLang="en-US" smtClean="0"/>
              <a:pPr/>
              <a:t>19</a:t>
            </a:fld>
            <a:endParaRPr kumimoji="1" lang="ja-JP" altLang="en-US"/>
          </a:p>
        </p:txBody>
      </p:sp>
    </p:spTree>
    <p:extLst>
      <p:ext uri="{BB962C8B-B14F-4D97-AF65-F5344CB8AC3E}">
        <p14:creationId xmlns:p14="http://schemas.microsoft.com/office/powerpoint/2010/main" val="6136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11A435E-BA14-4955-BBB0-A9D6DB9B3717}" type="datetimeFigureOut">
              <a:rPr kumimoji="1" lang="ja-JP" altLang="en-US" smtClean="0"/>
              <a:pPr/>
              <a:t>2026/5/4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898331-42F0-4A8F-883E-60AF27DF057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35E-BA14-4955-BBB0-A9D6DB9B3717}" type="datetimeFigureOut">
              <a:rPr kumimoji="1" lang="ja-JP" altLang="en-US" smtClean="0"/>
              <a:pPr/>
              <a:t>2026/5/4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8331-42F0-4A8F-883E-60AF27DF057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467519" y="2693987"/>
            <a:ext cx="8208962" cy="1470025"/>
          </a:xfrm>
        </p:spPr>
        <p:txBody>
          <a:bodyPr>
            <a:noAutofit/>
          </a:bodyPr>
          <a:lstStyle/>
          <a:p>
            <a:r>
              <a:rPr lang="en-US" altLang="ja-JP" sz="5400" b="1" dirty="0">
                <a:latin typeface="Century Schoolbook" panose="02040604050505020304" pitchFamily="18" charset="0"/>
              </a:rPr>
              <a:t>be going to </a:t>
            </a:r>
            <a:r>
              <a:rPr lang="ja-JP" altLang="en-US" sz="5400" b="1" dirty="0">
                <a:latin typeface="Century Schoolbook" panose="02040604050505020304" pitchFamily="18" charset="0"/>
              </a:rPr>
              <a:t>動詞の原形</a:t>
            </a:r>
            <a:endParaRPr kumimoji="1" lang="ja-JP" altLang="en-US" sz="5400" b="1" dirty="0">
              <a:latin typeface="Century Schoolbook" panose="02040604050505020304" pitchFamily="18" charset="0"/>
            </a:endParaRPr>
          </a:p>
        </p:txBody>
      </p:sp>
    </p:spTree>
    <p:extLst>
      <p:ext uri="{BB962C8B-B14F-4D97-AF65-F5344CB8AC3E}">
        <p14:creationId xmlns:p14="http://schemas.microsoft.com/office/powerpoint/2010/main" val="318289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548680"/>
            <a:ext cx="1722414" cy="1452819"/>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9148"/>
            <a:ext cx="1008112" cy="1060667"/>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5656" y="669149"/>
            <a:ext cx="1008112" cy="106066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28" name="角丸四角形吹き出し 27"/>
          <p:cNvSpPr/>
          <p:nvPr/>
        </p:nvSpPr>
        <p:spPr>
          <a:xfrm>
            <a:off x="107504" y="4509120"/>
            <a:ext cx="9002750" cy="1409340"/>
          </a:xfrm>
          <a:prstGeom prst="wedgeRoundRectCallout">
            <a:avLst>
              <a:gd name="adj1" fmla="val -6600"/>
              <a:gd name="adj2" fmla="val -1474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79512" y="4653136"/>
            <a:ext cx="878497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I ( </a:t>
            </a:r>
            <a:r>
              <a:rPr lang="en-US" altLang="ja-JP" sz="3600" b="1" spc="50" dirty="0">
                <a:ln w="11430">
                  <a:noFill/>
                </a:ln>
                <a:solidFill>
                  <a:schemeClr val="bg1"/>
                </a:solidFill>
                <a:latin typeface="Century Schoolbook" panose="02040604050505020304" pitchFamily="18" charset="0"/>
              </a:rPr>
              <a:t>am</a:t>
            </a:r>
            <a:r>
              <a:rPr lang="en-US" altLang="ja-JP" sz="3600" b="1" spc="50" dirty="0">
                <a:ln w="11430">
                  <a:noFill/>
                </a:ln>
                <a:latin typeface="Century Schoolbook" panose="02040604050505020304" pitchFamily="18" charset="0"/>
              </a:rPr>
              <a:t> )(</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play</a:t>
            </a:r>
            <a:r>
              <a:rPr lang="en-US" altLang="ja-JP" sz="3600" b="1" cap="none" spc="50" dirty="0">
                <a:ln w="11430">
                  <a:noFill/>
                </a:ln>
                <a:latin typeface="Century Schoolbook" panose="02040604050505020304" pitchFamily="18" charset="0"/>
              </a:rPr>
              <a:t>    ) </a:t>
            </a:r>
            <a:endParaRPr lang="en-US" altLang="ja-JP" sz="3600" b="1" spc="50" dirty="0">
              <a:ln w="11430">
                <a:noFill/>
              </a:ln>
              <a:latin typeface="Century Schoolbook" panose="02040604050505020304" pitchFamily="18" charset="0"/>
            </a:endParaRPr>
          </a:p>
          <a:p>
            <a:pPr algn="r"/>
            <a:r>
              <a:rPr lang="en-US" altLang="ja-JP" sz="3600" b="1" spc="50" dirty="0">
                <a:ln w="11430">
                  <a:noFill/>
                </a:ln>
                <a:latin typeface="Century Schoolbook" panose="02040604050505020304" pitchFamily="18" charset="0"/>
              </a:rPr>
              <a:t>(           )(  </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5004048" y="3284984"/>
            <a:ext cx="388004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n</a:t>
            </a:r>
            <a:r>
              <a:rPr lang="en-US" altLang="ja-JP" sz="3600" b="1" cap="none" spc="50" dirty="0">
                <a:ln w="11430">
                  <a:noFill/>
                </a:ln>
                <a:solidFill>
                  <a:srgbClr val="00B050"/>
                </a:solidFill>
                <a:latin typeface="Century Schoolbook" panose="02040604050505020304" pitchFamily="18" charset="0"/>
              </a:rPr>
              <a:t>ext Saturday</a:t>
            </a:r>
            <a:endParaRPr lang="ja-JP" altLang="en-US" sz="3600" b="1" cap="none" spc="50" dirty="0">
              <a:ln w="11430">
                <a:noFill/>
              </a:ln>
              <a:solidFill>
                <a:srgbClr val="00B050"/>
              </a:solidFill>
              <a:latin typeface="Century Schoolbook" panose="02040604050505020304" pitchFamily="18" charset="0"/>
            </a:endParaRPr>
          </a:p>
        </p:txBody>
      </p:sp>
      <p:sp>
        <p:nvSpPr>
          <p:cNvPr id="26" name="正方形/長方形 25"/>
          <p:cNvSpPr/>
          <p:nvPr/>
        </p:nvSpPr>
        <p:spPr>
          <a:xfrm>
            <a:off x="827584" y="4653136"/>
            <a:ext cx="9277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195736" y="4653136"/>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36" name="正方形/長方形 35"/>
          <p:cNvSpPr/>
          <p:nvPr/>
        </p:nvSpPr>
        <p:spPr>
          <a:xfrm>
            <a:off x="4211960" y="4654877"/>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38" name="正方形/長方形 37"/>
          <p:cNvSpPr/>
          <p:nvPr/>
        </p:nvSpPr>
        <p:spPr>
          <a:xfrm>
            <a:off x="5436096" y="4653136"/>
            <a:ext cx="201622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swim</a:t>
            </a:r>
            <a:endParaRPr lang="ja-JP" altLang="en-US" sz="3600" b="1" cap="none" spc="50" dirty="0">
              <a:ln w="11430">
                <a:noFill/>
              </a:ln>
              <a:latin typeface="Century Schoolbook" panose="02040604050505020304" pitchFamily="18" charset="0"/>
            </a:endParaRPr>
          </a:p>
        </p:txBody>
      </p:sp>
      <p:sp>
        <p:nvSpPr>
          <p:cNvPr id="39" name="正方形/長方形 38"/>
          <p:cNvSpPr/>
          <p:nvPr/>
        </p:nvSpPr>
        <p:spPr>
          <a:xfrm>
            <a:off x="4283968" y="5218809"/>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next</a:t>
            </a:r>
            <a:endParaRPr lang="ja-JP" altLang="en-US" sz="3600" b="1" cap="none" spc="50" dirty="0">
              <a:ln w="11430">
                <a:noFill/>
              </a:ln>
              <a:solidFill>
                <a:srgbClr val="00B050"/>
              </a:solidFill>
              <a:latin typeface="Century Schoolbook" panose="02040604050505020304" pitchFamily="18" charset="0"/>
            </a:endParaRPr>
          </a:p>
        </p:txBody>
      </p:sp>
      <p:sp>
        <p:nvSpPr>
          <p:cNvPr id="25" name="正方形/長方形 24"/>
          <p:cNvSpPr/>
          <p:nvPr/>
        </p:nvSpPr>
        <p:spPr>
          <a:xfrm>
            <a:off x="6156176" y="5229200"/>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Saturday</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9315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77778E-7 0 L 0.14965 0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3.05556E-6 0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1" grpId="0"/>
      <p:bldP spid="26" grpId="0"/>
      <p:bldP spid="35" grpId="0"/>
      <p:bldP spid="36" grpId="0"/>
      <p:bldP spid="38" grpId="0"/>
      <p:bldP spid="3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48680"/>
            <a:ext cx="1844394" cy="1383294"/>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48195" y="764704"/>
            <a:ext cx="1358078" cy="1008112"/>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1331640" y="764704"/>
            <a:ext cx="1358078" cy="1008111"/>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28" name="角丸四角形吹き出し 27"/>
          <p:cNvSpPr/>
          <p:nvPr/>
        </p:nvSpPr>
        <p:spPr>
          <a:xfrm>
            <a:off x="107504" y="4509120"/>
            <a:ext cx="9002750" cy="1409340"/>
          </a:xfrm>
          <a:prstGeom prst="wedgeRoundRectCallout">
            <a:avLst>
              <a:gd name="adj1" fmla="val -7478"/>
              <a:gd name="adj2" fmla="val -1490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79512" y="4653136"/>
            <a:ext cx="878497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We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play</a:t>
            </a:r>
            <a:r>
              <a:rPr lang="en-US" altLang="ja-JP" sz="3600" b="1" cap="none" spc="50" dirty="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soccer</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solidFill>
                  <a:schemeClr val="bg1"/>
                </a:solidFill>
                <a:latin typeface="Century Schoolbook" panose="02040604050505020304" pitchFamily="18" charset="0"/>
              </a:rPr>
              <a:t>tomorrow</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5508104" y="3284984"/>
            <a:ext cx="33759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26" name="正方形/長方形 25"/>
          <p:cNvSpPr/>
          <p:nvPr/>
        </p:nvSpPr>
        <p:spPr>
          <a:xfrm>
            <a:off x="1259632" y="4654877"/>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555776" y="4653136"/>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36" name="正方形/長方形 35"/>
          <p:cNvSpPr/>
          <p:nvPr/>
        </p:nvSpPr>
        <p:spPr>
          <a:xfrm>
            <a:off x="4572000" y="4654877"/>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38" name="正方形/長方形 37"/>
          <p:cNvSpPr/>
          <p:nvPr/>
        </p:nvSpPr>
        <p:spPr>
          <a:xfrm>
            <a:off x="5724128" y="4653136"/>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play</a:t>
            </a:r>
            <a:endParaRPr lang="ja-JP" altLang="en-US" sz="3600" b="1" cap="none" spc="50" dirty="0">
              <a:ln w="11430">
                <a:noFill/>
              </a:ln>
              <a:latin typeface="Century Schoolbook" panose="02040604050505020304" pitchFamily="18" charset="0"/>
            </a:endParaRPr>
          </a:p>
        </p:txBody>
      </p:sp>
      <p:sp>
        <p:nvSpPr>
          <p:cNvPr id="39" name="正方形/長方形 38"/>
          <p:cNvSpPr/>
          <p:nvPr/>
        </p:nvSpPr>
        <p:spPr>
          <a:xfrm>
            <a:off x="5868144" y="5230941"/>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154509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3.61111E-6 -3.7037E-6 L 0.14966 -3.7037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1.66667E-6 -3.7037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1" grpId="0"/>
      <p:bldP spid="26" grpId="0"/>
      <p:bldP spid="35" grpId="0"/>
      <p:bldP spid="36"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descr="C:\Users\KASUGA_Hideki\AppData\Local\Microsoft\Windows\Temporary Internet Files\Content.IE5\EMY6FASI\MC900359665[1].wmf"/>
          <p:cNvPicPr>
            <a:picLocks noChangeAspect="1" noChangeArrowheads="1"/>
          </p:cNvPicPr>
          <p:nvPr/>
        </p:nvPicPr>
        <p:blipFill>
          <a:blip r:embed="rId2" cstate="print"/>
          <a:srcRect/>
          <a:stretch>
            <a:fillRect/>
          </a:stretch>
        </p:blipFill>
        <p:spPr bwMode="auto">
          <a:xfrm>
            <a:off x="-108520" y="4221088"/>
            <a:ext cx="1247242" cy="1980590"/>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39576"/>
            <a:ext cx="795536" cy="885751"/>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845806"/>
            <a:ext cx="792088" cy="881912"/>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descr="C:\Users\KASUGA_Hideki\AppData\Local\Microsoft\Windows\Temporary Internet Files\Content.IE5\O41FERA0\MC900441832[1].wmf"/>
          <p:cNvPicPr>
            <a:picLocks noChangeAspect="1" noChangeArrowheads="1"/>
          </p:cNvPicPr>
          <p:nvPr/>
        </p:nvPicPr>
        <p:blipFill>
          <a:blip r:embed="rId6" cstate="print"/>
          <a:srcRect/>
          <a:stretch>
            <a:fillRect/>
          </a:stretch>
        </p:blipFill>
        <p:spPr bwMode="auto">
          <a:xfrm>
            <a:off x="6804248" y="548680"/>
            <a:ext cx="1656184" cy="1742444"/>
          </a:xfrm>
          <a:prstGeom prst="rect">
            <a:avLst/>
          </a:prstGeom>
          <a:noFill/>
        </p:spPr>
      </p:pic>
      <p:sp>
        <p:nvSpPr>
          <p:cNvPr id="35" name="角丸四角形吹き出し 34"/>
          <p:cNvSpPr/>
          <p:nvPr/>
        </p:nvSpPr>
        <p:spPr>
          <a:xfrm>
            <a:off x="1115616"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You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play</a:t>
            </a:r>
            <a:r>
              <a:rPr lang="en-US" altLang="ja-JP" sz="3600" b="1" cap="none" spc="50" dirty="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sushi</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6084168" y="3284984"/>
            <a:ext cx="279992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tonight</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483768"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851920" y="4366845"/>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868144"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7164288" y="4365104"/>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eat</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6430061" y="4941168"/>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tonight</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1661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3.05556E-6 2.96296E-6 L 0.14965 2.96296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5E-6 2.77556E-17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p:cNvPicPr>
            <a:picLocks noChangeAspect="1" noChangeArrowheads="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bwMode="auto">
          <a:xfrm>
            <a:off x="-108520" y="4292557"/>
            <a:ext cx="1247242" cy="1837651"/>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4"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35496" y="591502"/>
            <a:ext cx="1251173" cy="105726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5"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1374144" y="598415"/>
            <a:ext cx="1253640" cy="1059345"/>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7"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bwMode="auto">
          <a:xfrm>
            <a:off x="7028122" y="548680"/>
            <a:ext cx="1208436" cy="1742444"/>
          </a:xfrm>
          <a:prstGeom prst="rect">
            <a:avLst/>
          </a:prstGeom>
          <a:noFill/>
        </p:spPr>
      </p:pic>
      <p:sp>
        <p:nvSpPr>
          <p:cNvPr id="35" name="角丸四角形吹き出し 34"/>
          <p:cNvSpPr/>
          <p:nvPr/>
        </p:nvSpPr>
        <p:spPr>
          <a:xfrm>
            <a:off x="1043608"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err="1">
                <a:ln w="11430">
                  <a:noFill/>
                </a:ln>
                <a:latin typeface="Century Schoolbook" panose="02040604050505020304" pitchFamily="18" charset="0"/>
              </a:rPr>
              <a:t>Yumi</a:t>
            </a:r>
            <a:r>
              <a:rPr lang="en-US" altLang="ja-JP" sz="3600" b="1" spc="50" dirty="0">
                <a:ln w="11430">
                  <a:noFill/>
                </a:ln>
                <a:latin typeface="Century Schoolbook" panose="02040604050505020304" pitchFamily="18" charset="0"/>
              </a:rPr>
              <a:t>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play</a:t>
            </a:r>
            <a:r>
              <a:rPr lang="en-US" altLang="ja-JP" sz="3600" b="1" cap="none" spc="50" dirty="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the guitar (         )(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220072" y="3284984"/>
            <a:ext cx="366402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this</a:t>
            </a:r>
            <a:r>
              <a:rPr lang="en-US" altLang="ja-JP" sz="3600" b="1" cap="none" spc="50" dirty="0">
                <a:ln w="11430">
                  <a:noFill/>
                </a:ln>
                <a:solidFill>
                  <a:srgbClr val="00B050"/>
                </a:solidFill>
                <a:latin typeface="Century Schoolbook" panose="02040604050505020304" pitchFamily="18" charset="0"/>
              </a:rPr>
              <a:t> afternoon</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915816"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995936"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6012160"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7236296" y="4365104"/>
            <a:ext cx="180020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play</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4572000" y="4941168"/>
            <a:ext cx="122413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this</a:t>
            </a:r>
            <a:endParaRPr lang="ja-JP" altLang="en-US" sz="3600" b="1" cap="none" spc="50" dirty="0">
              <a:ln w="11430">
                <a:noFill/>
              </a:ln>
              <a:solidFill>
                <a:srgbClr val="00B050"/>
              </a:solidFill>
              <a:latin typeface="Century Schoolbook" panose="02040604050505020304" pitchFamily="18" charset="0"/>
            </a:endParaRPr>
          </a:p>
        </p:txBody>
      </p:sp>
      <p:sp>
        <p:nvSpPr>
          <p:cNvPr id="27" name="正方形/長方形 26"/>
          <p:cNvSpPr/>
          <p:nvPr/>
        </p:nvSpPr>
        <p:spPr>
          <a:xfrm>
            <a:off x="6084168" y="4942909"/>
            <a:ext cx="266429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afternoon</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3630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07407E-6 L 0.14966 4.07407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536" y="4149080"/>
            <a:ext cx="1800200" cy="1800200"/>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7" y="476672"/>
            <a:ext cx="1100267" cy="128692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746" y="483359"/>
            <a:ext cx="1102436" cy="128945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60232" y="620688"/>
            <a:ext cx="1920552" cy="1441202"/>
          </a:xfrm>
          <a:prstGeom prst="rect">
            <a:avLst/>
          </a:prstGeom>
          <a:noFill/>
        </p:spPr>
      </p:pic>
      <p:sp>
        <p:nvSpPr>
          <p:cNvPr id="35" name="角丸四角形吹き出し 34"/>
          <p:cNvSpPr/>
          <p:nvPr/>
        </p:nvSpPr>
        <p:spPr>
          <a:xfrm>
            <a:off x="1473906" y="4149080"/>
            <a:ext cx="7634598" cy="1769380"/>
          </a:xfrm>
          <a:prstGeom prst="wedgeRoundRectCallout">
            <a:avLst>
              <a:gd name="adj1" fmla="val -56604"/>
              <a:gd name="adj2" fmla="val 12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473906" y="4365104"/>
            <a:ext cx="7670094"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She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           </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 up</a:t>
            </a:r>
          </a:p>
          <a:p>
            <a:pPr algn="r"/>
            <a:r>
              <a:rPr lang="en-US" altLang="ja-JP" sz="3600" b="1" cap="none" spc="50" dirty="0">
                <a:ln w="11430">
                  <a:noFill/>
                </a:ln>
                <a:latin typeface="Century Schoolbook" panose="02040604050505020304" pitchFamily="18" charset="0"/>
              </a:rPr>
              <a:t>at six </a:t>
            </a:r>
            <a:r>
              <a:rPr lang="en-US" altLang="ja-JP" sz="3600" b="1" spc="50" dirty="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436096" y="3284984"/>
            <a:ext cx="344800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a:t>
            </a:r>
            <a:r>
              <a:rPr lang="en-US" altLang="ja-JP" sz="3600" b="1" cap="none" spc="50" dirty="0">
                <a:ln w="11430">
                  <a:noFill/>
                </a:ln>
                <a:solidFill>
                  <a:srgbClr val="00B050"/>
                </a:solidFill>
                <a:latin typeface="Century Schoolbook" panose="02040604050505020304" pitchFamily="18" charset="0"/>
              </a:rPr>
              <a:t>omorrow</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842058"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850170"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794386"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6876256" y="4365104"/>
            <a:ext cx="100811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get</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6084168" y="4942909"/>
            <a:ext cx="266254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548680"/>
            <a:ext cx="1604219" cy="1203823"/>
          </a:xfrm>
          <a:prstGeom prst="rect">
            <a:avLst/>
          </a:prstGeom>
        </p:spPr>
      </p:pic>
    </p:spTree>
    <p:extLst>
      <p:ext uri="{BB962C8B-B14F-4D97-AF65-F5344CB8AC3E}">
        <p14:creationId xmlns:p14="http://schemas.microsoft.com/office/powerpoint/2010/main" val="240924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1.94444E-6 -4.44444E-6 L 0.14965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right)">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descr="C:\Users\KASUGA_Hideki\AppData\Local\Microsoft\Windows\Temporary Internet Files\Content.IE5\EMY6FASI\MC900359665[1].wmf"/>
          <p:cNvPicPr>
            <a:picLocks noChangeAspect="1" noChangeArrowheads="1"/>
          </p:cNvPicPr>
          <p:nvPr/>
        </p:nvPicPr>
        <p:blipFill>
          <a:blip r:embed="rId2" cstate="print"/>
          <a:srcRect/>
          <a:stretch>
            <a:fillRect/>
          </a:stretch>
        </p:blipFill>
        <p:spPr bwMode="auto">
          <a:xfrm>
            <a:off x="-108520" y="4437112"/>
            <a:ext cx="1247242" cy="1980590"/>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35496" y="476672"/>
            <a:ext cx="1251173" cy="128692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4"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a:xfrm>
            <a:off x="1374144" y="483359"/>
            <a:ext cx="1253640" cy="128945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6" cstate="print">
            <a:clrChange>
              <a:clrFrom>
                <a:srgbClr val="ED1C24"/>
              </a:clrFrom>
              <a:clrTo>
                <a:srgbClr val="ED1C24">
                  <a:alpha val="0"/>
                </a:srgbClr>
              </a:clrTo>
            </a:clrChange>
            <a:extLst>
              <a:ext uri="{28A0092B-C50C-407E-A947-70E740481C1C}">
                <a14:useLocalDpi xmlns:a14="http://schemas.microsoft.com/office/drawing/2010/main" val="0"/>
              </a:ext>
            </a:extLst>
          </a:blip>
          <a:stretch>
            <a:fillRect/>
          </a:stretch>
        </p:blipFill>
        <p:spPr bwMode="auto">
          <a:xfrm>
            <a:off x="6827912" y="548680"/>
            <a:ext cx="1608856" cy="1742444"/>
          </a:xfrm>
          <a:prstGeom prst="rect">
            <a:avLst/>
          </a:prstGeom>
          <a:noFill/>
        </p:spPr>
      </p:pic>
      <p:sp>
        <p:nvSpPr>
          <p:cNvPr id="35" name="角丸四角形吹き出し 34"/>
          <p:cNvSpPr/>
          <p:nvPr/>
        </p:nvSpPr>
        <p:spPr>
          <a:xfrm>
            <a:off x="1115616"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He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play</a:t>
            </a:r>
            <a:r>
              <a:rPr lang="en-US" altLang="ja-JP" sz="3600" b="1" cap="none" spc="50" dirty="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math (                   )(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4716016" y="3284984"/>
            <a:ext cx="4168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a:t>
            </a:r>
            <a:r>
              <a:rPr lang="en-US" altLang="ja-JP" sz="3600" b="1" cap="none" spc="50" dirty="0">
                <a:ln w="11430">
                  <a:noFill/>
                </a:ln>
                <a:solidFill>
                  <a:srgbClr val="00B050"/>
                </a:solidFill>
                <a:latin typeface="Century Schoolbook" panose="02040604050505020304" pitchFamily="18" charset="0"/>
              </a:rPr>
              <a:t>omorrow night</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267744"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419872"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436096"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6588224" y="4365104"/>
            <a:ext cx="180020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study</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4139952" y="4941168"/>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27" name="正方形/長方形 26"/>
          <p:cNvSpPr/>
          <p:nvPr/>
        </p:nvSpPr>
        <p:spPr>
          <a:xfrm>
            <a:off x="7092280" y="4942909"/>
            <a:ext cx="17281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night</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13148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44444E-6 L 0.14966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4437112"/>
            <a:ext cx="1247242" cy="1497285"/>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87" y="476672"/>
            <a:ext cx="988390" cy="128692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795" y="483359"/>
            <a:ext cx="990338" cy="128945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09292" y="692697"/>
            <a:ext cx="2526569" cy="1296144"/>
          </a:xfrm>
          <a:prstGeom prst="rect">
            <a:avLst/>
          </a:prstGeom>
          <a:noFill/>
        </p:spPr>
      </p:pic>
      <p:sp>
        <p:nvSpPr>
          <p:cNvPr id="35" name="角丸四角形吹き出し 34"/>
          <p:cNvSpPr/>
          <p:nvPr/>
        </p:nvSpPr>
        <p:spPr>
          <a:xfrm>
            <a:off x="1115616" y="4149080"/>
            <a:ext cx="7994638" cy="1769380"/>
          </a:xfrm>
          <a:prstGeom prst="wedgeRoundRectCallout">
            <a:avLst>
              <a:gd name="adj1" fmla="val -51977"/>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20880"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They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y</a:t>
            </a:r>
            <a:r>
              <a:rPr lang="en-US" altLang="ja-JP" sz="3600" b="1" cap="none" spc="50" dirty="0">
                <a:ln w="11430">
                  <a:noFill/>
                </a:ln>
                <a:latin typeface="Century Schoolbook" panose="02040604050505020304" pitchFamily="18" charset="0"/>
              </a:rPr>
              <a:t> ) </a:t>
            </a:r>
          </a:p>
          <a:p>
            <a:pPr algn="r"/>
            <a:r>
              <a:rPr lang="en-US" altLang="ja-JP" sz="3600" b="1" spc="50" dirty="0">
                <a:ln w="11430">
                  <a:noFill/>
                </a:ln>
                <a:latin typeface="Century Schoolbook" panose="02040604050505020304" pitchFamily="18" charset="0"/>
              </a:rPr>
              <a:t>to America (         )(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796136" y="3284984"/>
            <a:ext cx="308796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next week</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699792"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4283968"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6228184"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7343800" y="4365104"/>
            <a:ext cx="7565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go</a:t>
            </a:r>
            <a:endParaRPr lang="ja-JP" altLang="en-US" sz="3600" b="1" cap="none" spc="50" dirty="0">
              <a:ln w="11430">
                <a:noFill/>
              </a:ln>
              <a:latin typeface="Century Schoolbook" panose="02040604050505020304" pitchFamily="18" charset="0"/>
            </a:endParaRPr>
          </a:p>
        </p:txBody>
      </p:sp>
      <p:sp>
        <p:nvSpPr>
          <p:cNvPr id="44" name="正方形/長方形 43"/>
          <p:cNvSpPr/>
          <p:nvPr/>
        </p:nvSpPr>
        <p:spPr>
          <a:xfrm>
            <a:off x="5508104" y="4941168"/>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next</a:t>
            </a:r>
            <a:endParaRPr lang="ja-JP" altLang="en-US" sz="3600" b="1" cap="none" spc="50" dirty="0">
              <a:ln w="11430">
                <a:noFill/>
              </a:ln>
              <a:solidFill>
                <a:srgbClr val="00B050"/>
              </a:solidFill>
              <a:latin typeface="Century Schoolbook" panose="02040604050505020304" pitchFamily="18" charset="0"/>
            </a:endParaRPr>
          </a:p>
        </p:txBody>
      </p:sp>
      <p:sp>
        <p:nvSpPr>
          <p:cNvPr id="27" name="正方形/長方形 26"/>
          <p:cNvSpPr/>
          <p:nvPr/>
        </p:nvSpPr>
        <p:spPr>
          <a:xfrm>
            <a:off x="7092280" y="4942909"/>
            <a:ext cx="17281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week</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37602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44444E-6 L 0.14966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77556E-17 -1.85185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0" grpId="0" animBg="1"/>
      <p:bldP spid="35" grpId="0" animBg="1"/>
      <p:bldP spid="36" grpId="0"/>
      <p:bldP spid="38" grpId="0"/>
      <p:bldP spid="39" grpId="0"/>
      <p:bldP spid="41" grpId="0"/>
      <p:bldP spid="42" grpId="0"/>
      <p:bldP spid="43" grpId="0"/>
      <p:bldP spid="4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94545"/>
            <a:ext cx="1251173" cy="1251173"/>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144" y="501267"/>
            <a:ext cx="1253640" cy="1253640"/>
          </a:xfrm>
          <a:prstGeom prst="rect">
            <a:avLst/>
          </a:prstGeom>
        </p:spPr>
      </p:pic>
      <p:sp>
        <p:nvSpPr>
          <p:cNvPr id="35" name="角丸四角形吹き出し 34"/>
          <p:cNvSpPr/>
          <p:nvPr/>
        </p:nvSpPr>
        <p:spPr>
          <a:xfrm>
            <a:off x="0" y="4221088"/>
            <a:ext cx="8966238" cy="1656184"/>
          </a:xfrm>
          <a:prstGeom prst="wedgeRoundRectCallout">
            <a:avLst>
              <a:gd name="adj1" fmla="val -3906"/>
              <a:gd name="adj2" fmla="val -10978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79512" y="4365104"/>
            <a:ext cx="8856984"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I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p</a:t>
            </a:r>
            <a:r>
              <a:rPr lang="en-US" altLang="ja-JP" sz="3600" b="1" cap="none" spc="50" dirty="0">
                <a:ln w="11430">
                  <a:noFill/>
                </a:ln>
                <a:latin typeface="Century Schoolbook" panose="02040604050505020304" pitchFamily="18" charset="0"/>
              </a:rPr>
              <a:t>) busy </a:t>
            </a:r>
          </a:p>
          <a:p>
            <a:pPr algn="r"/>
            <a:r>
              <a:rPr lang="en-US" altLang="ja-JP" sz="3600" b="1" spc="50" dirty="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796136" y="3284984"/>
            <a:ext cx="308796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to</a:t>
            </a:r>
            <a:r>
              <a:rPr lang="en-US" altLang="ja-JP" sz="3600" b="1" cap="none" spc="50" dirty="0">
                <a:ln w="11430">
                  <a:noFill/>
                </a:ln>
                <a:solidFill>
                  <a:srgbClr val="00B050"/>
                </a:solidFill>
                <a:latin typeface="Century Schoolbook" panose="02040604050505020304" pitchFamily="18" charset="0"/>
              </a:rPr>
              <a:t>night</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755576"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1979712"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3995936"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4932040" y="4365104"/>
            <a:ext cx="79208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be</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6660232" y="4942909"/>
            <a:ext cx="216024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tonight</a:t>
            </a:r>
            <a:endParaRPr lang="ja-JP" altLang="en-US" sz="3600" b="1" cap="none" spc="50" dirty="0">
              <a:ln w="11430">
                <a:noFill/>
              </a:ln>
              <a:solidFill>
                <a:srgbClr val="00B050"/>
              </a:solidFill>
              <a:latin typeface="Century Schoolbook" panose="02040604050505020304" pitchFamily="18" charset="0"/>
            </a:endParaRPr>
          </a:p>
        </p:txBody>
      </p:sp>
      <p:pic>
        <p:nvPicPr>
          <p:cNvPr id="29" name="Picture 3" descr="C:\Users\KASUGA_Hideki\AppData\Local\Microsoft\Windows\Temporary Internet Files\Content.IE5\QJDTX5DV\MC900078705[1].wmf"/>
          <p:cNvPicPr>
            <a:picLocks noChangeAspect="1" noChangeArrowheads="1"/>
          </p:cNvPicPr>
          <p:nvPr/>
        </p:nvPicPr>
        <p:blipFill>
          <a:blip r:embed="rId3" cstate="print"/>
          <a:srcRect/>
          <a:stretch>
            <a:fillRect/>
          </a:stretch>
        </p:blipFill>
        <p:spPr bwMode="auto">
          <a:xfrm>
            <a:off x="6876256" y="260648"/>
            <a:ext cx="1764704" cy="2167716"/>
          </a:xfrm>
          <a:prstGeom prst="rect">
            <a:avLst/>
          </a:prstGeom>
          <a:noFill/>
        </p:spPr>
      </p:pic>
    </p:spTree>
    <p:extLst>
      <p:ext uri="{BB962C8B-B14F-4D97-AF65-F5344CB8AC3E}">
        <p14:creationId xmlns:p14="http://schemas.microsoft.com/office/powerpoint/2010/main" val="41831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22222E-6 4.07407E-6 L 0.14966 4.07407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1000"/>
                                        <p:tgtEl>
                                          <p:spTgt spid="4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0" nodeType="clickEffect">
                                  <p:stCondLst>
                                    <p:cond delay="0"/>
                                  </p:stCondLst>
                                  <p:childTnLst>
                                    <p:animMotion origin="layout" path="M 2.77778E-6 3.7037E-7 L 0.24028 0.00208 " pathEditMode="relative" rAng="0" ptsTypes="AA">
                                      <p:cBhvr>
                                        <p:cTn id="54" dur="2000" fill="hold"/>
                                        <p:tgtEl>
                                          <p:spTgt spid="6"/>
                                        </p:tgtEl>
                                        <p:attrNameLst>
                                          <p:attrName>ppt_x</p:attrName>
                                          <p:attrName>ppt_y</p:attrName>
                                        </p:attrNameLst>
                                      </p:cBhvr>
                                      <p:rCtr x="12014" y="93"/>
                                    </p:animMotion>
                                  </p:childTnLst>
                                </p:cTn>
                              </p:par>
                              <p:par>
                                <p:cTn id="55" presetID="63" presetClass="path" presetSubtype="0" accel="50000" decel="50000" fill="hold" grpId="1" nodeType="withEffect">
                                  <p:stCondLst>
                                    <p:cond delay="0"/>
                                  </p:stCondLst>
                                  <p:childTnLst>
                                    <p:animMotion origin="layout" path="M 4.72222E-6 -3.33333E-6 L 0.21545 -0.0037 " pathEditMode="relative" rAng="0" ptsTypes="AA">
                                      <p:cBhvr>
                                        <p:cTn id="56" dur="2000" fill="hold"/>
                                        <p:tgtEl>
                                          <p:spTgt spid="8"/>
                                        </p:tgtEl>
                                        <p:attrNameLst>
                                          <p:attrName>ppt_x</p:attrName>
                                          <p:attrName>ppt_y</p:attrName>
                                        </p:attrNameLst>
                                      </p:cBhvr>
                                      <p:rCtr x="10764" y="-185"/>
                                    </p:animMotion>
                                  </p:childTnLst>
                                </p:cTn>
                              </p:par>
                              <p:par>
                                <p:cTn id="57" presetID="63" presetClass="path" presetSubtype="0" accel="50000" decel="50000" fill="hold" nodeType="withEffect">
                                  <p:stCondLst>
                                    <p:cond delay="0"/>
                                  </p:stCondLst>
                                  <p:childTnLst>
                                    <p:animMotion origin="layout" path="M 2.77556E-17 -1.85185E-6 L 0.24167 -0.00324 " pathEditMode="relative" rAng="0" ptsTypes="AA">
                                      <p:cBhvr>
                                        <p:cTn id="58" dur="2000" fill="hold"/>
                                        <p:tgtEl>
                                          <p:spTgt spid="5"/>
                                        </p:tgtEl>
                                        <p:attrNameLst>
                                          <p:attrName>ppt_x</p:attrName>
                                          <p:attrName>ppt_y</p:attrName>
                                        </p:attrNameLst>
                                      </p:cBhvr>
                                      <p:rCtr x="12083" y="-162"/>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5" grpId="0" animBg="1"/>
      <p:bldP spid="36" grpId="0"/>
      <p:bldP spid="38" grpId="0"/>
      <p:bldP spid="39" grpId="0"/>
      <p:bldP spid="41" grpId="0"/>
      <p:bldP spid="42" grpId="0"/>
      <p:bldP spid="43"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520" y="4842009"/>
            <a:ext cx="1247242" cy="1458827"/>
          </a:xfrm>
          <a:prstGeom prst="rect">
            <a:avLst/>
          </a:prstGeom>
          <a:noFill/>
        </p:spPr>
      </p:pic>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28" y="404664"/>
            <a:ext cx="1251173" cy="938379"/>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35" name="角丸四角形吹き出し 34"/>
          <p:cNvSpPr/>
          <p:nvPr/>
        </p:nvSpPr>
        <p:spPr>
          <a:xfrm>
            <a:off x="1187624" y="4149080"/>
            <a:ext cx="7848872" cy="1656184"/>
          </a:xfrm>
          <a:prstGeom prst="wedgeRoundRectCallout">
            <a:avLst>
              <a:gd name="adj1" fmla="val -51706"/>
              <a:gd name="adj2" fmla="val 194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p:nvPr/>
        </p:nvSpPr>
        <p:spPr>
          <a:xfrm>
            <a:off x="1115616" y="4365104"/>
            <a:ext cx="7992888"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It ( </a:t>
            </a:r>
            <a:r>
              <a:rPr lang="en-US" altLang="ja-JP" sz="3600" b="1" spc="50" dirty="0">
                <a:ln w="11430">
                  <a:noFill/>
                </a:ln>
                <a:solidFill>
                  <a:schemeClr val="bg1"/>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spc="50" dirty="0">
                <a:ln w="11430">
                  <a:noFill/>
                </a:ln>
                <a:latin typeface="Century Schoolbook" panose="02040604050505020304" pitchFamily="18" charset="0"/>
              </a:rPr>
              <a:t>)</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p</a:t>
            </a:r>
            <a:r>
              <a:rPr lang="en-US" altLang="ja-JP" sz="3600" b="1" cap="none" spc="50" dirty="0">
                <a:ln w="11430">
                  <a:noFill/>
                </a:ln>
                <a:latin typeface="Century Schoolbook" panose="02040604050505020304" pitchFamily="18" charset="0"/>
              </a:rPr>
              <a:t>) rainy </a:t>
            </a:r>
          </a:p>
          <a:p>
            <a:pPr algn="r"/>
            <a:r>
              <a:rPr lang="en-US" altLang="ja-JP" sz="3600" b="1" spc="50" dirty="0">
                <a:ln w="11430">
                  <a:noFill/>
                </a:ln>
                <a:latin typeface="Century Schoolbook" panose="02040604050505020304" pitchFamily="18" charset="0"/>
              </a:rPr>
              <a:t>(                  ).</a:t>
            </a:r>
            <a:endParaRPr lang="ja-JP" altLang="en-US" sz="3600" b="1" cap="none" spc="50" dirty="0">
              <a:ln w="11430">
                <a:noFill/>
              </a:ln>
              <a:latin typeface="Century Schoolbook" panose="02040604050505020304" pitchFamily="18" charset="0"/>
            </a:endParaRPr>
          </a:p>
        </p:txBody>
      </p:sp>
      <p:sp>
        <p:nvSpPr>
          <p:cNvPr id="38" name="正方形/長方形 37"/>
          <p:cNvSpPr/>
          <p:nvPr/>
        </p:nvSpPr>
        <p:spPr>
          <a:xfrm>
            <a:off x="5796136" y="3284984"/>
            <a:ext cx="308796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39" name="正方形/長方形 38"/>
          <p:cNvSpPr/>
          <p:nvPr/>
        </p:nvSpPr>
        <p:spPr>
          <a:xfrm>
            <a:off x="2051720" y="4365104"/>
            <a:ext cx="129614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41" name="正方形/長方形 40"/>
          <p:cNvSpPr/>
          <p:nvPr/>
        </p:nvSpPr>
        <p:spPr>
          <a:xfrm>
            <a:off x="3203848" y="436510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42" name="正方形/長方形 41"/>
          <p:cNvSpPr/>
          <p:nvPr/>
        </p:nvSpPr>
        <p:spPr>
          <a:xfrm>
            <a:off x="5148064" y="4365104"/>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6156176" y="4365104"/>
            <a:ext cx="79208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be</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6012160" y="4942909"/>
            <a:ext cx="28803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 tomorrow</a:t>
            </a:r>
            <a:endParaRPr lang="ja-JP" altLang="en-US" sz="3600" b="1" cap="none" spc="50" dirty="0">
              <a:ln w="11430">
                <a:noFill/>
              </a:ln>
              <a:solidFill>
                <a:srgbClr val="00B050"/>
              </a:solidFill>
              <a:latin typeface="Century Schoolbook" panose="02040604050505020304" pitchFamily="18" charset="0"/>
            </a:endParaRPr>
          </a:p>
        </p:txBody>
      </p:sp>
      <p:pic>
        <p:nvPicPr>
          <p:cNvPr id="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23345" y="188640"/>
            <a:ext cx="2917595" cy="2188196"/>
          </a:xfrm>
          <a:prstGeom prst="rect">
            <a:avLst/>
          </a:prstGeom>
          <a:noFill/>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360040"/>
            <a:ext cx="1595669" cy="1196752"/>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2" y="404664"/>
            <a:ext cx="1907704" cy="1430778"/>
          </a:xfrm>
          <a:prstGeom prst="rect">
            <a:avLst/>
          </a:prstGeom>
        </p:spPr>
      </p:pic>
      <p:sp>
        <p:nvSpPr>
          <p:cNvPr id="25" name="上矢印 24"/>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9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1.11111E-6 -4.81481E-6 L 0.14965 -4.81481E-6 " pathEditMode="relative" rAng="0" ptsTypes="AA">
                                      <p:cBhvr>
                                        <p:cTn id="20" dur="2000" fill="hold"/>
                                        <p:tgtEl>
                                          <p:spTgt spid="37"/>
                                        </p:tgtEl>
                                        <p:attrNameLst>
                                          <p:attrName>ppt_x</p:attrName>
                                          <p:attrName>ppt_y</p:attrName>
                                        </p:attrNameLst>
                                      </p:cBhvr>
                                      <p:rCtr x="7483" y="0"/>
                                    </p:animMotion>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1000"/>
                                        <p:tgtEl>
                                          <p:spTgt spid="4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grpId="0" nodeType="clickEffect">
                                  <p:stCondLst>
                                    <p:cond delay="0"/>
                                  </p:stCondLst>
                                  <p:childTnLst>
                                    <p:animMotion origin="layout" path="M 2.77778E-6 3.7037E-7 L 0.24028 0.00208 " pathEditMode="relative" rAng="0" ptsTypes="AA">
                                      <p:cBhvr>
                                        <p:cTn id="68" dur="2000" fill="hold"/>
                                        <p:tgtEl>
                                          <p:spTgt spid="6"/>
                                        </p:tgtEl>
                                        <p:attrNameLst>
                                          <p:attrName>ppt_x</p:attrName>
                                          <p:attrName>ppt_y</p:attrName>
                                        </p:attrNameLst>
                                      </p:cBhvr>
                                      <p:rCtr x="12014" y="93"/>
                                    </p:animMotion>
                                  </p:childTnLst>
                                </p:cTn>
                              </p:par>
                              <p:par>
                                <p:cTn id="69" presetID="63" presetClass="path" presetSubtype="0" accel="50000" decel="50000" fill="hold" grpId="1" nodeType="withEffect">
                                  <p:stCondLst>
                                    <p:cond delay="0"/>
                                  </p:stCondLst>
                                  <p:childTnLst>
                                    <p:animMotion origin="layout" path="M 4.72222E-6 -3.33333E-6 L 0.21545 -0.0037 " pathEditMode="relative" rAng="0" ptsTypes="AA">
                                      <p:cBhvr>
                                        <p:cTn id="70" dur="2000" fill="hold"/>
                                        <p:tgtEl>
                                          <p:spTgt spid="8"/>
                                        </p:tgtEl>
                                        <p:attrNameLst>
                                          <p:attrName>ppt_x</p:attrName>
                                          <p:attrName>ppt_y</p:attrName>
                                        </p:attrNameLst>
                                      </p:cBhvr>
                                      <p:rCtr x="10764" y="-185"/>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35" grpId="0" animBg="1"/>
      <p:bldP spid="36" grpId="0"/>
      <p:bldP spid="38" grpId="0"/>
      <p:bldP spid="39" grpId="0"/>
      <p:bldP spid="41" grpId="0"/>
      <p:bldP spid="42" grpId="0"/>
      <p:bldP spid="43" grpId="0"/>
      <p:bldP spid="27"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8E349D6-3E81-241E-3416-8F61073459A5}"/>
              </a:ext>
            </a:extLst>
          </p:cNvPr>
          <p:cNvPicPr>
            <a:picLocks noChangeAspect="1"/>
          </p:cNvPicPr>
          <p:nvPr/>
        </p:nvPicPr>
        <p:blipFill>
          <a:blip r:embed="rId3"/>
          <a:stretch>
            <a:fillRect/>
          </a:stretch>
        </p:blipFill>
        <p:spPr>
          <a:xfrm>
            <a:off x="1060" y="0"/>
            <a:ext cx="9141879" cy="6858000"/>
          </a:xfrm>
          <a:prstGeom prst="rect">
            <a:avLst/>
          </a:prstGeom>
        </p:spPr>
      </p:pic>
    </p:spTree>
    <p:extLst>
      <p:ext uri="{BB962C8B-B14F-4D97-AF65-F5344CB8AC3E}">
        <p14:creationId xmlns:p14="http://schemas.microsoft.com/office/powerpoint/2010/main" val="214109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kumimoji="1" lang="ja-JP" altLang="en-US" dirty="0"/>
              <a:t>これからすることを表す表現</a:t>
            </a:r>
          </a:p>
        </p:txBody>
      </p:sp>
      <p:sp>
        <p:nvSpPr>
          <p:cNvPr id="3" name="サブタイトル 2"/>
          <p:cNvSpPr>
            <a:spLocks noGrp="1"/>
          </p:cNvSpPr>
          <p:nvPr>
            <p:ph type="subTitle" idx="1"/>
          </p:nvPr>
        </p:nvSpPr>
        <p:spPr/>
        <p:txBody>
          <a:bodyPr/>
          <a:lstStyle/>
          <a:p>
            <a:r>
              <a:rPr kumimoji="1" lang="ja-JP" altLang="en-US" dirty="0"/>
              <a:t>あらかじめ決まっていること</a:t>
            </a:r>
            <a:endParaRPr kumimoji="1" lang="en-US" altLang="ja-JP" dirty="0"/>
          </a:p>
          <a:p>
            <a:r>
              <a:rPr kumimoji="1" lang="ja-JP" altLang="en-US" dirty="0"/>
              <a:t>・決めていること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kumimoji="1" lang="ja-JP" altLang="en-US" dirty="0"/>
              <a:t>これからすることを表す表現</a:t>
            </a:r>
          </a:p>
        </p:txBody>
      </p:sp>
      <p:sp>
        <p:nvSpPr>
          <p:cNvPr id="3" name="サブタイトル 2"/>
          <p:cNvSpPr>
            <a:spLocks noGrp="1"/>
          </p:cNvSpPr>
          <p:nvPr>
            <p:ph type="subTitle" idx="1"/>
          </p:nvPr>
        </p:nvSpPr>
        <p:spPr/>
        <p:txBody>
          <a:bodyPr/>
          <a:lstStyle/>
          <a:p>
            <a:r>
              <a:rPr kumimoji="1" lang="ja-JP" altLang="en-US" dirty="0"/>
              <a:t>あらかじめ決まっていること</a:t>
            </a:r>
            <a:endParaRPr kumimoji="1" lang="en-US" altLang="ja-JP" dirty="0"/>
          </a:p>
          <a:p>
            <a:r>
              <a:rPr kumimoji="1" lang="ja-JP" altLang="en-US" dirty="0"/>
              <a:t>・決めていること</a:t>
            </a:r>
          </a:p>
        </p:txBody>
      </p:sp>
    </p:spTree>
    <p:extLst>
      <p:ext uri="{BB962C8B-B14F-4D97-AF65-F5344CB8AC3E}">
        <p14:creationId xmlns:p14="http://schemas.microsoft.com/office/powerpoint/2010/main" val="91199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467519" y="2693987"/>
            <a:ext cx="8208962" cy="1470025"/>
          </a:xfrm>
        </p:spPr>
        <p:txBody>
          <a:bodyPr>
            <a:noAutofit/>
          </a:bodyPr>
          <a:lstStyle/>
          <a:p>
            <a:r>
              <a:rPr lang="en-US" altLang="ja-JP" sz="5400" b="1" dirty="0">
                <a:latin typeface="Century Schoolbook" panose="02040604050505020304" pitchFamily="18" charset="0"/>
              </a:rPr>
              <a:t>be going to </a:t>
            </a:r>
            <a:r>
              <a:rPr lang="ja-JP" altLang="en-US" sz="5400" b="1" dirty="0">
                <a:latin typeface="Century Schoolbook" panose="02040604050505020304" pitchFamily="18" charset="0"/>
              </a:rPr>
              <a:t>動詞の原形</a:t>
            </a:r>
            <a:endParaRPr kumimoji="1" lang="ja-JP" altLang="en-US" sz="5400" b="1" dirty="0">
              <a:latin typeface="Century Schoolbook" panose="02040604050505020304" pitchFamily="18" charset="0"/>
            </a:endParaRPr>
          </a:p>
        </p:txBody>
      </p:sp>
    </p:spTree>
    <p:extLst>
      <p:ext uri="{BB962C8B-B14F-4D97-AF65-F5344CB8AC3E}">
        <p14:creationId xmlns:p14="http://schemas.microsoft.com/office/powerpoint/2010/main" val="278997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67544" y="2708920"/>
            <a:ext cx="1512168" cy="2664297"/>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67544" y="4725144"/>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07704" y="2591823"/>
            <a:ext cx="72008" cy="285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11714" y="5517232"/>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580112" y="5373216"/>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187624" y="5373216"/>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10" name="雲形吹き出し 9"/>
          <p:cNvSpPr/>
          <p:nvPr/>
        </p:nvSpPr>
        <p:spPr>
          <a:xfrm>
            <a:off x="1187624" y="0"/>
            <a:ext cx="4032448" cy="2996952"/>
          </a:xfrm>
          <a:prstGeom prst="cloudCallout">
            <a:avLst>
              <a:gd name="adj1" fmla="val -29595"/>
              <a:gd name="adj2" fmla="val 436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48680"/>
            <a:ext cx="1512168" cy="1716342"/>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287" y="715343"/>
            <a:ext cx="2957729" cy="1798069"/>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01539" y="1440160"/>
            <a:ext cx="713747" cy="1083075"/>
          </a:xfrm>
          <a:prstGeom prst="rect">
            <a:avLst/>
          </a:prstGeom>
        </p:spPr>
      </p:pic>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5994" y="3117161"/>
            <a:ext cx="2838944" cy="1725857"/>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516216" y="3568541"/>
            <a:ext cx="910621" cy="1381821"/>
          </a:xfrm>
          <a:prstGeom prst="rect">
            <a:avLst/>
          </a:prstGeom>
        </p:spPr>
      </p:pic>
      <p:sp>
        <p:nvSpPr>
          <p:cNvPr id="15" name="右矢印 14"/>
          <p:cNvSpPr/>
          <p:nvPr/>
        </p:nvSpPr>
        <p:spPr>
          <a:xfrm>
            <a:off x="2411760" y="3645024"/>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 y="2708920"/>
            <a:ext cx="1054765" cy="2636912"/>
          </a:xfrm>
          <a:prstGeom prst="rect">
            <a:avLst/>
          </a:prstGeom>
        </p:spPr>
      </p:pic>
      <p:sp>
        <p:nvSpPr>
          <p:cNvPr id="38" name="角丸四角形吹き出し 37"/>
          <p:cNvSpPr/>
          <p:nvPr/>
        </p:nvSpPr>
        <p:spPr>
          <a:xfrm>
            <a:off x="4211960" y="620688"/>
            <a:ext cx="4932040" cy="1775627"/>
          </a:xfrm>
          <a:prstGeom prst="wedgeRoundRectCallout">
            <a:avLst>
              <a:gd name="adj1" fmla="val -50761"/>
              <a:gd name="adj2" fmla="val 6717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4211960" y="908720"/>
            <a:ext cx="4968552"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I </a:t>
            </a:r>
            <a:r>
              <a:rPr lang="en-US" altLang="ja-JP" sz="3600" b="1" spc="50" dirty="0">
                <a:ln w="11430">
                  <a:noFill/>
                </a:ln>
                <a:solidFill>
                  <a:srgbClr val="FF0000"/>
                </a:solidFill>
                <a:latin typeface="Century Schoolbook" panose="02040604050505020304" pitchFamily="18" charset="0"/>
              </a:rPr>
              <a:t>am going to </a:t>
            </a:r>
            <a:r>
              <a:rPr lang="en-US" altLang="ja-JP" sz="3600" b="1" spc="50" dirty="0">
                <a:ln w="11430">
                  <a:noFill/>
                </a:ln>
                <a:latin typeface="Century Schoolbook" panose="02040604050505020304" pitchFamily="18" charset="0"/>
              </a:rPr>
              <a:t>climb </a:t>
            </a:r>
          </a:p>
          <a:p>
            <a:pPr algn="r"/>
            <a:r>
              <a:rPr lang="en-US" altLang="ja-JP" sz="3600" b="1" spc="50" dirty="0" err="1">
                <a:ln w="11430">
                  <a:noFill/>
                </a:ln>
                <a:latin typeface="Century Schoolbook" panose="02040604050505020304" pitchFamily="18" charset="0"/>
              </a:rPr>
              <a:t>Mt.Fuji</a:t>
            </a:r>
            <a:r>
              <a:rPr lang="en-US" altLang="ja-JP" sz="3600" b="1" spc="50" dirty="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40" name="角丸四角形 39"/>
          <p:cNvSpPr/>
          <p:nvPr/>
        </p:nvSpPr>
        <p:spPr>
          <a:xfrm>
            <a:off x="467544" y="2708920"/>
            <a:ext cx="3672408" cy="2664296"/>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6" name="正方形/長方形 25"/>
          <p:cNvSpPr/>
          <p:nvPr/>
        </p:nvSpPr>
        <p:spPr>
          <a:xfrm>
            <a:off x="4499992" y="3717032"/>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going</a:t>
            </a:r>
            <a:endParaRPr lang="ja-JP" altLang="en-US" sz="3600" b="1" cap="none" spc="50" dirty="0">
              <a:ln w="11430">
                <a:noFill/>
              </a:ln>
              <a:latin typeface="Century Schoolbook" panose="02040604050505020304" pitchFamily="18" charset="0"/>
            </a:endParaRP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2708920"/>
            <a:ext cx="1054765" cy="2636912"/>
          </a:xfrm>
          <a:prstGeom prst="rect">
            <a:avLst/>
          </a:prstGeom>
        </p:spPr>
      </p:pic>
    </p:spTree>
    <p:extLst>
      <p:ext uri="{BB962C8B-B14F-4D97-AF65-F5344CB8AC3E}">
        <p14:creationId xmlns:p14="http://schemas.microsoft.com/office/powerpoint/2010/main" val="30941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1.66667E-6 2.96296E-6 L 0.14965 2.22222E-6 " pathEditMode="relative" rAng="0" ptsTypes="AA">
                                      <p:cBhvr>
                                        <p:cTn id="20" dur="2000" fill="hold"/>
                                        <p:tgtEl>
                                          <p:spTgt spid="37"/>
                                        </p:tgtEl>
                                        <p:attrNameLst>
                                          <p:attrName>ppt_x</p:attrName>
                                          <p:attrName>ppt_y</p:attrName>
                                        </p:attrNameLst>
                                      </p:cBhvr>
                                      <p:rCtr x="7361" y="-162"/>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grpId="0" nodeType="clickEffect">
                                  <p:stCondLst>
                                    <p:cond delay="0"/>
                                  </p:stCondLst>
                                  <p:childTnLst>
                                    <p:animMotion origin="layout" path="M 2.77556E-17 3.7037E-7 L 0.24028 0.00208 " pathEditMode="relative" rAng="0" ptsTypes="AA">
                                      <p:cBhvr>
                                        <p:cTn id="65" dur="2000" fill="hold"/>
                                        <p:tgtEl>
                                          <p:spTgt spid="6"/>
                                        </p:tgtEl>
                                        <p:attrNameLst>
                                          <p:attrName>ppt_x</p:attrName>
                                          <p:attrName>ppt_y</p:attrName>
                                        </p:attrNameLst>
                                      </p:cBhvr>
                                      <p:rCtr x="12014" y="93"/>
                                    </p:animMotion>
                                  </p:childTnLst>
                                </p:cTn>
                              </p:par>
                              <p:par>
                                <p:cTn id="66" presetID="63" presetClass="path" presetSubtype="0" accel="50000" decel="50000" fill="hold" grpId="1" nodeType="withEffect">
                                  <p:stCondLst>
                                    <p:cond delay="0"/>
                                  </p:stCondLst>
                                  <p:childTnLst>
                                    <p:animMotion origin="layout" path="M 4.72222E-6 -3.33333E-6 L 0.21545 -0.0037 " pathEditMode="relative" rAng="0" ptsTypes="AA">
                                      <p:cBhvr>
                                        <p:cTn id="67" dur="2000" fill="hold"/>
                                        <p:tgtEl>
                                          <p:spTgt spid="8"/>
                                        </p:tgtEl>
                                        <p:attrNameLst>
                                          <p:attrName>ppt_x</p:attrName>
                                          <p:attrName>ppt_y</p:attrName>
                                        </p:attrNameLst>
                                      </p:cBhvr>
                                      <p:rCtr x="10764" y="-185"/>
                                    </p:animMotion>
                                  </p:childTnLst>
                                </p:cTn>
                              </p:par>
                              <p:par>
                                <p:cTn id="68" presetID="63" presetClass="path" presetSubtype="0" accel="50000" decel="50000" fill="hold" nodeType="withEffect">
                                  <p:stCondLst>
                                    <p:cond delay="0"/>
                                  </p:stCondLst>
                                  <p:childTnLst>
                                    <p:animMotion origin="layout" path="M -1.11111E-6 2.96296E-6 L 0.24167 0.00023 " pathEditMode="relative" rAng="0" ptsTypes="AA">
                                      <p:cBhvr>
                                        <p:cTn id="69" dur="2000" fill="hold"/>
                                        <p:tgtEl>
                                          <p:spTgt spid="5"/>
                                        </p:tgtEl>
                                        <p:attrNameLst>
                                          <p:attrName>ppt_x</p:attrName>
                                          <p:attrName>ppt_y</p:attrName>
                                        </p:attrNameLst>
                                      </p:cBhvr>
                                      <p:rCtr x="12083" y="0"/>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10" grpId="0" animBg="1"/>
      <p:bldP spid="15" grpId="0" animBg="1"/>
      <p:bldP spid="38" grpId="0" animBg="1"/>
      <p:bldP spid="39" grpId="0"/>
      <p:bldP spid="40"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524" y="332656"/>
            <a:ext cx="2366124" cy="1438419"/>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44208" y="904245"/>
            <a:ext cx="910621" cy="1381821"/>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88032"/>
            <a:ext cx="795536" cy="1988840"/>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672" y="296653"/>
            <a:ext cx="792088" cy="1980219"/>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pic>
        <p:nvPicPr>
          <p:cNvPr id="27" name="Picture 2" descr="C:\Users\秀紀\AppData\Local\Microsoft\Windows\INetCache\IE\MYCM30UH\MC900355935[1].wmf"/>
          <p:cNvPicPr>
            <a:picLocks noChangeAspect="1" noChangeArrowheads="1"/>
          </p:cNvPicPr>
          <p:nvPr/>
        </p:nvPicPr>
        <p:blipFill>
          <a:blip r:embed="rId8" cstate="print"/>
          <a:srcRect/>
          <a:stretch>
            <a:fillRect/>
          </a:stretch>
        </p:blipFill>
        <p:spPr bwMode="auto">
          <a:xfrm>
            <a:off x="-59777" y="4018330"/>
            <a:ext cx="1226210" cy="1909267"/>
          </a:xfrm>
          <a:prstGeom prst="rect">
            <a:avLst/>
          </a:prstGeom>
          <a:noFill/>
        </p:spPr>
      </p:pic>
      <p:sp>
        <p:nvSpPr>
          <p:cNvPr id="28" name="角丸四角形吹き出し 27"/>
          <p:cNvSpPr/>
          <p:nvPr/>
        </p:nvSpPr>
        <p:spPr>
          <a:xfrm>
            <a:off x="1187624" y="4509120"/>
            <a:ext cx="7922630" cy="1409340"/>
          </a:xfrm>
          <a:prstGeom prst="wedgeRoundRectCallout">
            <a:avLst>
              <a:gd name="adj1" fmla="val -53755"/>
              <a:gd name="adj2" fmla="val -210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259632" y="4653136"/>
            <a:ext cx="770485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You </a:t>
            </a:r>
            <a:r>
              <a:rPr lang="en-US" altLang="ja-JP" sz="3600" b="1" cap="none" spc="50" dirty="0">
                <a:ln w="11430">
                  <a:noFill/>
                </a:ln>
                <a:solidFill>
                  <a:srgbClr val="FF0000"/>
                </a:solidFill>
                <a:latin typeface="Century Schoolbook" panose="02040604050505020304" pitchFamily="18" charset="0"/>
              </a:rPr>
              <a:t>are going to </a:t>
            </a:r>
            <a:r>
              <a:rPr lang="en-US" altLang="ja-JP" sz="3600" b="1" spc="50" dirty="0">
                <a:ln w="11430">
                  <a:noFill/>
                </a:ln>
                <a:latin typeface="Century Schoolbook" panose="02040604050505020304" pitchFamily="18" charset="0"/>
              </a:rPr>
              <a:t>climb</a:t>
            </a:r>
          </a:p>
          <a:p>
            <a:pPr algn="r"/>
            <a:r>
              <a:rPr lang="en-US" altLang="ja-JP" sz="3600" b="1" spc="50" dirty="0">
                <a:ln w="11430">
                  <a:noFill/>
                </a:ln>
                <a:latin typeface="Century Schoolbook" panose="02040604050505020304" pitchFamily="18" charset="0"/>
              </a:rPr>
              <a:t> Mt. Fuji </a:t>
            </a:r>
            <a:r>
              <a:rPr lang="en-US" altLang="ja-JP" sz="3600" b="1" spc="50" dirty="0">
                <a:ln w="11430">
                  <a:noFill/>
                </a:ln>
                <a:solidFill>
                  <a:srgbClr val="00B050"/>
                </a:solidFill>
                <a:latin typeface="Century Schoolbook" panose="02040604050505020304" pitchFamily="18" charset="0"/>
              </a:rPr>
              <a:t>this summer</a:t>
            </a:r>
            <a:r>
              <a:rPr lang="en-US" altLang="ja-JP" sz="3600" b="1" spc="50" dirty="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0" name="上矢印 29"/>
          <p:cNvSpPr/>
          <p:nvPr/>
        </p:nvSpPr>
        <p:spPr>
          <a:xfrm rot="13380190">
            <a:off x="1691157" y="1835024"/>
            <a:ext cx="504056" cy="2424466"/>
          </a:xfrm>
          <a:prstGeom prst="upArrow">
            <a:avLst/>
          </a:prstGeom>
          <a:solidFill>
            <a:srgbClr val="FF0000">
              <a:alpha val="4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20072" y="3284984"/>
            <a:ext cx="366402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00B050"/>
                </a:solidFill>
                <a:latin typeface="Century Schoolbook" panose="02040604050505020304" pitchFamily="18" charset="0"/>
              </a:rPr>
              <a:t>this summer</a:t>
            </a:r>
            <a:endParaRPr lang="ja-JP" altLang="en-US" sz="36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30858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3.05556E-6 4.44444E-6 L 0.14965 4.44444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0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2.5E-6 2.77556E-17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0"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角丸四角形 27">
            <a:extLst>
              <a:ext uri="{FF2B5EF4-FFF2-40B4-BE49-F238E27FC236}">
                <a16:creationId xmlns:a16="http://schemas.microsoft.com/office/drawing/2014/main" id="{85DCD300-4995-4BCB-BD52-88A5334E10FB}"/>
              </a:ext>
            </a:extLst>
          </p:cNvPr>
          <p:cNvSpPr/>
          <p:nvPr/>
        </p:nvSpPr>
        <p:spPr>
          <a:xfrm>
            <a:off x="35496" y="4144623"/>
            <a:ext cx="9071830" cy="2713377"/>
          </a:xfrm>
          <a:prstGeom prst="roundRect">
            <a:avLst>
              <a:gd name="adj" fmla="val 4643"/>
            </a:avLst>
          </a:prstGeom>
          <a:solidFill>
            <a:srgbClr val="3333CC">
              <a:alpha val="2745"/>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24" name="角丸四角形 23"/>
          <p:cNvSpPr/>
          <p:nvPr/>
        </p:nvSpPr>
        <p:spPr>
          <a:xfrm>
            <a:off x="467544" y="1916832"/>
            <a:ext cx="1512168" cy="1444635"/>
          </a:xfrm>
          <a:prstGeom prst="roundRect">
            <a:avLst>
              <a:gd name="adj" fmla="val 563"/>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67544" y="3284984"/>
            <a:ext cx="8568952" cy="225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07704" y="1655719"/>
            <a:ext cx="72008" cy="1845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2322" y="3337828"/>
            <a:ext cx="1162498" cy="769441"/>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past</a:t>
            </a:r>
            <a:endPar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a:p>
            <a:pPr algn="ctr"/>
            <a:r>
              <a:rPr lang="en-US" altLang="ja-JP" sz="16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t>
            </a:r>
            <a:r>
              <a:rPr lang="ja-JP" altLang="en-US" sz="16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r>
              <a:rPr lang="en-US" altLang="ja-JP" sz="16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t>
            </a:r>
            <a:endPar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8" name="正方形/長方形 7"/>
          <p:cNvSpPr/>
          <p:nvPr/>
        </p:nvSpPr>
        <p:spPr>
          <a:xfrm>
            <a:off x="1259632" y="3212976"/>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10" name="雲形吹き出し 9"/>
          <p:cNvSpPr/>
          <p:nvPr/>
        </p:nvSpPr>
        <p:spPr>
          <a:xfrm>
            <a:off x="5327868" y="1600335"/>
            <a:ext cx="3626506" cy="2495416"/>
          </a:xfrm>
          <a:prstGeom prst="cloudCallout">
            <a:avLst>
              <a:gd name="adj1" fmla="val -128294"/>
              <a:gd name="adj2" fmla="val -214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38" y="1130682"/>
            <a:ext cx="736880" cy="836374"/>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9518" y="1894025"/>
            <a:ext cx="2559604" cy="1556040"/>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13706" y="2021741"/>
            <a:ext cx="910621" cy="1381821"/>
          </a:xfrm>
          <a:prstGeom prst="rect">
            <a:avLst/>
          </a:prstGeom>
        </p:spPr>
      </p:pic>
      <p:sp>
        <p:nvSpPr>
          <p:cNvPr id="15" name="右矢印 14"/>
          <p:cNvSpPr/>
          <p:nvPr/>
        </p:nvSpPr>
        <p:spPr>
          <a:xfrm>
            <a:off x="2411530" y="2207371"/>
            <a:ext cx="3765574"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282" y="1916832"/>
            <a:ext cx="648302" cy="1620755"/>
          </a:xfrm>
          <a:prstGeom prst="rect">
            <a:avLst/>
          </a:prstGeom>
        </p:spPr>
      </p:pic>
      <p:sp>
        <p:nvSpPr>
          <p:cNvPr id="40" name="角丸四角形 39"/>
          <p:cNvSpPr/>
          <p:nvPr/>
        </p:nvSpPr>
        <p:spPr>
          <a:xfrm>
            <a:off x="467544" y="1916832"/>
            <a:ext cx="3672408" cy="1527272"/>
          </a:xfrm>
          <a:prstGeom prst="roundRect">
            <a:avLst>
              <a:gd name="adj" fmla="val 563"/>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6" name="正方形/長方形 25"/>
          <p:cNvSpPr/>
          <p:nvPr/>
        </p:nvSpPr>
        <p:spPr>
          <a:xfrm>
            <a:off x="4206404" y="2328824"/>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going</a:t>
            </a:r>
            <a:endParaRPr lang="ja-JP" altLang="en-US" sz="3600" b="1" cap="none" spc="50" dirty="0">
              <a:ln w="11430">
                <a:noFill/>
              </a:ln>
              <a:latin typeface="Century Schoolbook" panose="02040604050505020304" pitchFamily="18" charset="0"/>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442" y="1916832"/>
            <a:ext cx="648302" cy="1620755"/>
          </a:xfrm>
          <a:prstGeom prst="rect">
            <a:avLst/>
          </a:prstGeom>
        </p:spPr>
      </p:pic>
      <p:sp>
        <p:nvSpPr>
          <p:cNvPr id="38" name="角丸四角形吹き出し 37"/>
          <p:cNvSpPr/>
          <p:nvPr/>
        </p:nvSpPr>
        <p:spPr>
          <a:xfrm>
            <a:off x="2275027" y="702277"/>
            <a:ext cx="6761469" cy="845209"/>
          </a:xfrm>
          <a:prstGeom prst="wedgeRoundRectCallout">
            <a:avLst>
              <a:gd name="adj1" fmla="val -22731"/>
              <a:gd name="adj2" fmla="val 784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AA291804-5569-4065-B77B-B2EBDC9DE434}"/>
              </a:ext>
            </a:extLst>
          </p:cNvPr>
          <p:cNvSpPr/>
          <p:nvPr/>
        </p:nvSpPr>
        <p:spPr>
          <a:xfrm>
            <a:off x="-106526" y="-50433"/>
            <a:ext cx="7923964" cy="646331"/>
          </a:xfrm>
          <a:prstGeom prst="rect">
            <a:avLst/>
          </a:prstGeom>
          <a:noFill/>
        </p:spPr>
        <p:txBody>
          <a:bodyPr wrap="none" lIns="91440" tIns="45720" rIns="91440" bIns="45720">
            <a:spAutoFit/>
          </a:bodyPr>
          <a:lstStyle/>
          <a:p>
            <a:pPr algn="ctr"/>
            <a:r>
              <a:rPr lang="ja-JP" altLang="en-US" sz="3600" b="1" dirty="0">
                <a:ln w="17780" cmpd="sng">
                  <a:noFill/>
                  <a:prstDash val="solid"/>
                  <a:miter lim="800000"/>
                </a:ln>
                <a:latin typeface="Century Schoolbook" panose="02040604050505020304" pitchFamily="18" charset="0"/>
                <a:ea typeface="ＭＳ ゴシック" pitchFamily="49" charset="-128"/>
              </a:rPr>
              <a:t>未来のことを表す表現－</a:t>
            </a:r>
            <a:r>
              <a:rPr lang="en-US" altLang="ja-JP" sz="3600" b="1" dirty="0">
                <a:ln w="17780" cmpd="sng">
                  <a:noFill/>
                  <a:prstDash val="solid"/>
                  <a:miter lim="800000"/>
                </a:ln>
                <a:latin typeface="Century Schoolbook" panose="02040604050505020304" pitchFamily="18" charset="0"/>
                <a:ea typeface="ＭＳ ゴシック" pitchFamily="49" charset="-128"/>
              </a:rPr>
              <a:t>be going to</a:t>
            </a:r>
            <a:endParaRPr lang="ja-JP" altLang="en-US" sz="3600" b="1" cap="none" spc="0" dirty="0">
              <a:ln w="17780" cmpd="sng">
                <a:noFill/>
                <a:prstDash val="solid"/>
                <a:miter lim="800000"/>
              </a:ln>
              <a:latin typeface="Century Schoolbook" panose="02040604050505020304" pitchFamily="18" charset="0"/>
              <a:ea typeface="ＭＳ ゴシック" pitchFamily="49" charset="-128"/>
            </a:endParaRPr>
          </a:p>
        </p:txBody>
      </p:sp>
      <p:sp>
        <p:nvSpPr>
          <p:cNvPr id="9" name="正方形/長方形 8"/>
          <p:cNvSpPr/>
          <p:nvPr/>
        </p:nvSpPr>
        <p:spPr>
          <a:xfrm>
            <a:off x="6227846" y="3284984"/>
            <a:ext cx="1927130" cy="892552"/>
          </a:xfrm>
          <a:prstGeom prst="rect">
            <a:avLst/>
          </a:prstGeom>
          <a:noFill/>
        </p:spPr>
        <p:txBody>
          <a:bodyPr wrap="none" lIns="91440" tIns="45720" rIns="91440" bIns="45720">
            <a:spAutoFit/>
          </a:bodyPr>
          <a:lstStyle/>
          <a:p>
            <a:pPr algn="ctr"/>
            <a:r>
              <a:rPr lang="en-US" altLang="ja-JP" sz="36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1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endParaRPr lang="en-US" altLang="ja-JP" sz="1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6" name="正方形/長方形 45">
            <a:extLst>
              <a:ext uri="{FF2B5EF4-FFF2-40B4-BE49-F238E27FC236}">
                <a16:creationId xmlns:a16="http://schemas.microsoft.com/office/drawing/2014/main" id="{B803F821-072C-444D-9142-18AA7C0E0D73}"/>
              </a:ext>
            </a:extLst>
          </p:cNvPr>
          <p:cNvSpPr/>
          <p:nvPr/>
        </p:nvSpPr>
        <p:spPr>
          <a:xfrm>
            <a:off x="-1488" y="4057468"/>
            <a:ext cx="1353255" cy="584775"/>
          </a:xfrm>
          <a:prstGeom prst="rect">
            <a:avLst/>
          </a:prstGeom>
          <a:noFill/>
        </p:spPr>
        <p:txBody>
          <a:bodyPr wrap="non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cap="none" spc="0" dirty="0">
              <a:ln w="17780" cmpd="sng">
                <a:noFill/>
                <a:prstDash val="solid"/>
                <a:miter lim="800000"/>
              </a:ln>
              <a:latin typeface="Century Schoolbook" pitchFamily="18" charset="0"/>
              <a:ea typeface="ＭＳ ゴシック" pitchFamily="49" charset="-128"/>
            </a:endParaRPr>
          </a:p>
        </p:txBody>
      </p:sp>
      <p:sp>
        <p:nvSpPr>
          <p:cNvPr id="47" name="正方形/長方形 46">
            <a:extLst>
              <a:ext uri="{FF2B5EF4-FFF2-40B4-BE49-F238E27FC236}">
                <a16:creationId xmlns:a16="http://schemas.microsoft.com/office/drawing/2014/main" id="{1DF92889-429B-4D8D-A9E4-40321060D27E}"/>
              </a:ext>
            </a:extLst>
          </p:cNvPr>
          <p:cNvSpPr/>
          <p:nvPr/>
        </p:nvSpPr>
        <p:spPr>
          <a:xfrm>
            <a:off x="0" y="4552316"/>
            <a:ext cx="6948264"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①あらかじめ決まっている未来を表すときには、</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50" name="正方形/長方形 49">
            <a:extLst>
              <a:ext uri="{FF2B5EF4-FFF2-40B4-BE49-F238E27FC236}">
                <a16:creationId xmlns:a16="http://schemas.microsoft.com/office/drawing/2014/main" id="{3EAA8443-67A2-432E-BF35-2A3883CE1A6D}"/>
              </a:ext>
            </a:extLst>
          </p:cNvPr>
          <p:cNvSpPr/>
          <p:nvPr/>
        </p:nvSpPr>
        <p:spPr>
          <a:xfrm>
            <a:off x="1439153" y="4910073"/>
            <a:ext cx="7190686" cy="523220"/>
          </a:xfrm>
          <a:prstGeom prst="rect">
            <a:avLst/>
          </a:prstGeom>
          <a:noFill/>
        </p:spPr>
        <p:txBody>
          <a:bodyPr wrap="square" lIns="91440" tIns="45720" rIns="91440" bIns="45720">
            <a:spAutoFit/>
          </a:bodyPr>
          <a:lstStyle/>
          <a:p>
            <a:r>
              <a:rPr lang="ja-JP" altLang="en-US" sz="2400" b="1" dirty="0">
                <a:ln w="17780" cmpd="sng">
                  <a:noFill/>
                  <a:prstDash val="solid"/>
                  <a:miter lim="800000"/>
                </a:ln>
                <a:latin typeface="Century Schoolbook" panose="02040604050505020304" pitchFamily="18" charset="0"/>
                <a:ea typeface="ＭＳ ゴシック" pitchFamily="49" charset="-128"/>
              </a:rPr>
              <a:t>「</a:t>
            </a:r>
            <a:r>
              <a:rPr lang="en-US" altLang="ja-JP" sz="2800" b="1" dirty="0">
                <a:ln w="17780" cmpd="sng">
                  <a:noFill/>
                  <a:prstDash val="solid"/>
                  <a:miter lim="800000"/>
                </a:ln>
                <a:solidFill>
                  <a:srgbClr val="FF0000"/>
                </a:solidFill>
                <a:latin typeface="Century Schoolbook" panose="02040604050505020304" pitchFamily="18" charset="0"/>
                <a:ea typeface="ＭＳ ゴシック" pitchFamily="49" charset="-128"/>
              </a:rPr>
              <a:t>be going to </a:t>
            </a:r>
            <a:r>
              <a:rPr lang="en-US" altLang="ja-JP" sz="2800" b="1" dirty="0">
                <a:ln w="17780" cmpd="sng">
                  <a:noFill/>
                  <a:prstDash val="solid"/>
                  <a:miter lim="800000"/>
                </a:ln>
                <a:latin typeface="Century Schoolbook" panose="02040604050505020304" pitchFamily="18" charset="0"/>
                <a:ea typeface="ＭＳ ゴシック" pitchFamily="49" charset="-128"/>
              </a:rPr>
              <a:t>+ </a:t>
            </a:r>
            <a:r>
              <a:rPr lang="ja-JP" altLang="en-US" sz="2800" b="1" dirty="0">
                <a:ln w="17780" cmpd="sng">
                  <a:noFill/>
                  <a:prstDash val="solid"/>
                  <a:miter lim="800000"/>
                </a:ln>
                <a:latin typeface="Century Schoolbook" panose="02040604050505020304" pitchFamily="18" charset="0"/>
                <a:ea typeface="ＭＳ ゴシック" pitchFamily="49" charset="-128"/>
              </a:rPr>
              <a:t>動詞の原形</a:t>
            </a:r>
            <a:r>
              <a:rPr lang="ja-JP" altLang="en-US" sz="2400" b="1" dirty="0">
                <a:ln w="17780" cmpd="sng">
                  <a:noFill/>
                  <a:prstDash val="solid"/>
                  <a:miter lim="800000"/>
                </a:ln>
                <a:latin typeface="Century Schoolbook" panose="02040604050505020304" pitchFamily="18" charset="0"/>
                <a:ea typeface="ＭＳ ゴシック" pitchFamily="49" charset="-128"/>
              </a:rPr>
              <a:t>」で表します。</a:t>
            </a:r>
            <a:endParaRPr lang="en-US" altLang="ja-JP" sz="2400" b="1" dirty="0">
              <a:ln w="17780" cmpd="sng">
                <a:noFill/>
                <a:prstDash val="solid"/>
                <a:miter lim="800000"/>
              </a:ln>
              <a:latin typeface="Century Schoolbook" panose="02040604050505020304" pitchFamily="18" charset="0"/>
              <a:ea typeface="ＭＳ ゴシック" pitchFamily="49" charset="-128"/>
            </a:endParaRPr>
          </a:p>
        </p:txBody>
      </p:sp>
      <p:sp>
        <p:nvSpPr>
          <p:cNvPr id="57" name="正方形/長方形 56">
            <a:extLst>
              <a:ext uri="{FF2B5EF4-FFF2-40B4-BE49-F238E27FC236}">
                <a16:creationId xmlns:a16="http://schemas.microsoft.com/office/drawing/2014/main" id="{7CF52EA8-E0BA-4B70-87D4-D35AB53781AC}"/>
              </a:ext>
            </a:extLst>
          </p:cNvPr>
          <p:cNvSpPr/>
          <p:nvPr/>
        </p:nvSpPr>
        <p:spPr>
          <a:xfrm>
            <a:off x="5473802" y="1236467"/>
            <a:ext cx="1253596" cy="72008"/>
          </a:xfrm>
          <a:prstGeom prst="rect">
            <a:avLst/>
          </a:prstGeom>
          <a:solidFill>
            <a:srgbClr val="FF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58" name="正方形/長方形 57">
            <a:extLst>
              <a:ext uri="{FF2B5EF4-FFF2-40B4-BE49-F238E27FC236}">
                <a16:creationId xmlns:a16="http://schemas.microsoft.com/office/drawing/2014/main" id="{AFB88B10-282D-4AE6-AC05-0B814B4D5EF9}"/>
              </a:ext>
            </a:extLst>
          </p:cNvPr>
          <p:cNvSpPr/>
          <p:nvPr/>
        </p:nvSpPr>
        <p:spPr>
          <a:xfrm>
            <a:off x="3173644" y="1247610"/>
            <a:ext cx="66366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60" name="正方形/長方形 59">
            <a:extLst>
              <a:ext uri="{FF2B5EF4-FFF2-40B4-BE49-F238E27FC236}">
                <a16:creationId xmlns:a16="http://schemas.microsoft.com/office/drawing/2014/main" id="{5BA667C7-3DB0-4058-8370-FBC0D6EF6DDA}"/>
              </a:ext>
            </a:extLst>
          </p:cNvPr>
          <p:cNvSpPr/>
          <p:nvPr/>
        </p:nvSpPr>
        <p:spPr>
          <a:xfrm>
            <a:off x="4209941" y="5331917"/>
            <a:ext cx="1967163" cy="101376"/>
          </a:xfrm>
          <a:prstGeom prst="rect">
            <a:avLst/>
          </a:prstGeom>
          <a:solidFill>
            <a:srgbClr val="FF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Century Schoolbook" panose="02040604050505020304" pitchFamily="18" charset="0"/>
            </a:endParaRPr>
          </a:p>
        </p:txBody>
      </p:sp>
      <p:sp>
        <p:nvSpPr>
          <p:cNvPr id="62" name="正方形/長方形 61">
            <a:extLst>
              <a:ext uri="{FF2B5EF4-FFF2-40B4-BE49-F238E27FC236}">
                <a16:creationId xmlns:a16="http://schemas.microsoft.com/office/drawing/2014/main" id="{4D0C6AC6-B3C9-40AB-9C8F-823AA5D0414E}"/>
              </a:ext>
            </a:extLst>
          </p:cNvPr>
          <p:cNvSpPr/>
          <p:nvPr/>
        </p:nvSpPr>
        <p:spPr>
          <a:xfrm>
            <a:off x="613571" y="6642039"/>
            <a:ext cx="378042" cy="623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Century Schoolbook" panose="02040604050505020304" pitchFamily="18" charset="0"/>
            </a:endParaRPr>
          </a:p>
        </p:txBody>
      </p:sp>
      <p:sp>
        <p:nvSpPr>
          <p:cNvPr id="64" name="正方形/長方形 63">
            <a:extLst>
              <a:ext uri="{FF2B5EF4-FFF2-40B4-BE49-F238E27FC236}">
                <a16:creationId xmlns:a16="http://schemas.microsoft.com/office/drawing/2014/main" id="{17E5F7FC-0691-4F81-80F9-8AAA71930E99}"/>
              </a:ext>
            </a:extLst>
          </p:cNvPr>
          <p:cNvSpPr/>
          <p:nvPr/>
        </p:nvSpPr>
        <p:spPr>
          <a:xfrm>
            <a:off x="36674" y="5365665"/>
            <a:ext cx="9143838" cy="1015663"/>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②「</a:t>
            </a:r>
            <a:r>
              <a:rPr lang="en-US" altLang="ja-JP" sz="2000" b="1" dirty="0">
                <a:ln w="17780" cmpd="sng">
                  <a:noFill/>
                  <a:prstDash val="solid"/>
                  <a:miter lim="800000"/>
                </a:ln>
                <a:latin typeface="Century Schoolbook" panose="02040604050505020304" pitchFamily="18" charset="0"/>
                <a:ea typeface="ＭＳ ゴシック" pitchFamily="49" charset="-128"/>
              </a:rPr>
              <a:t>be going</a:t>
            </a:r>
            <a:r>
              <a:rPr lang="ja-JP" altLang="en-US" sz="2000" b="1" dirty="0">
                <a:ln w="17780" cmpd="sng">
                  <a:noFill/>
                  <a:prstDash val="solid"/>
                  <a:miter lim="800000"/>
                </a:ln>
                <a:latin typeface="Century Schoolbook" panose="02040604050505020304" pitchFamily="18" charset="0"/>
                <a:ea typeface="ＭＳ ゴシック" pitchFamily="49" charset="-128"/>
              </a:rPr>
              <a:t>」の部分は進行形なので、「行っている」→「向かっている」</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r>
              <a:rPr lang="ja-JP" altLang="en-US" sz="2000" b="1" dirty="0">
                <a:ln w="17780" cmpd="sng">
                  <a:noFill/>
                  <a:prstDash val="solid"/>
                  <a:miter lim="800000"/>
                </a:ln>
                <a:latin typeface="Century Schoolbook" panose="02040604050505020304" pitchFamily="18" charset="0"/>
                <a:ea typeface="ＭＳ ゴシック" pitchFamily="49" charset="-128"/>
              </a:rPr>
              <a:t>　なので、「</a:t>
            </a:r>
            <a:r>
              <a:rPr lang="en-US" altLang="ja-JP" sz="2000" b="1" dirty="0">
                <a:ln w="17780" cmpd="sng">
                  <a:noFill/>
                  <a:prstDash val="solid"/>
                  <a:miter lim="800000"/>
                </a:ln>
                <a:latin typeface="Century Schoolbook" panose="02040604050505020304" pitchFamily="18" charset="0"/>
                <a:ea typeface="ＭＳ ゴシック" pitchFamily="49" charset="-128"/>
              </a:rPr>
              <a:t>be going to </a:t>
            </a:r>
            <a:r>
              <a:rPr lang="ja-JP" altLang="en-US" sz="2000" b="1" dirty="0">
                <a:ln w="17780" cmpd="sng">
                  <a:noFill/>
                  <a:prstDash val="solid"/>
                  <a:miter lim="800000"/>
                </a:ln>
                <a:latin typeface="Century Schoolbook" panose="02040604050505020304" pitchFamily="18" charset="0"/>
                <a:ea typeface="ＭＳ ゴシック" pitchFamily="49" charset="-128"/>
              </a:rPr>
              <a:t>動詞の原形」は、「～することに向かっている」</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r>
              <a:rPr lang="ja-JP" altLang="en-US" sz="2000" b="1" dirty="0">
                <a:ln w="17780" cmpd="sng">
                  <a:noFill/>
                  <a:prstDash val="solid"/>
                  <a:miter lim="800000"/>
                </a:ln>
                <a:latin typeface="Century Schoolbook" panose="02040604050505020304" pitchFamily="18" charset="0"/>
                <a:ea typeface="ＭＳ ゴシック" pitchFamily="49" charset="-128"/>
              </a:rPr>
              <a:t>　→「～する予定です・～するつもりです」ということを表します。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68" name="円/楕円 45">
            <a:extLst>
              <a:ext uri="{FF2B5EF4-FFF2-40B4-BE49-F238E27FC236}">
                <a16:creationId xmlns:a16="http://schemas.microsoft.com/office/drawing/2014/main" id="{3CAC953A-7783-4D21-A3B7-E1512B83F490}"/>
              </a:ext>
            </a:extLst>
          </p:cNvPr>
          <p:cNvSpPr/>
          <p:nvPr/>
        </p:nvSpPr>
        <p:spPr>
          <a:xfrm>
            <a:off x="2799745" y="790726"/>
            <a:ext cx="353165" cy="648072"/>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entury Schoolbook" panose="02040604050505020304" pitchFamily="18" charset="0"/>
            </a:endParaRPr>
          </a:p>
        </p:txBody>
      </p:sp>
      <p:sp>
        <p:nvSpPr>
          <p:cNvPr id="69" name="円/楕円 53">
            <a:extLst>
              <a:ext uri="{FF2B5EF4-FFF2-40B4-BE49-F238E27FC236}">
                <a16:creationId xmlns:a16="http://schemas.microsoft.com/office/drawing/2014/main" id="{1820241E-EA6D-4DD2-85FE-420CCA494AB6}"/>
              </a:ext>
            </a:extLst>
          </p:cNvPr>
          <p:cNvSpPr/>
          <p:nvPr/>
        </p:nvSpPr>
        <p:spPr>
          <a:xfrm>
            <a:off x="5758537" y="6312277"/>
            <a:ext cx="613663" cy="422271"/>
          </a:xfrm>
          <a:prstGeom prst="ellipse">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FF00"/>
              </a:solidFill>
              <a:latin typeface="Century Schoolbook" panose="02040604050505020304" pitchFamily="18" charset="0"/>
            </a:endParaRPr>
          </a:p>
        </p:txBody>
      </p:sp>
      <p:sp>
        <p:nvSpPr>
          <p:cNvPr id="39" name="正方形/長方形 38"/>
          <p:cNvSpPr/>
          <p:nvPr/>
        </p:nvSpPr>
        <p:spPr>
          <a:xfrm>
            <a:off x="2820479" y="818709"/>
            <a:ext cx="5892221" cy="523220"/>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2800" b="1" cap="none" spc="50" dirty="0">
                <a:ln w="11430">
                  <a:noFill/>
                </a:ln>
                <a:latin typeface="Century Schoolbook" panose="02040604050505020304" pitchFamily="18" charset="0"/>
              </a:rPr>
              <a:t>I </a:t>
            </a:r>
            <a:r>
              <a:rPr lang="en-US" altLang="ja-JP" sz="2800" b="1" spc="50" dirty="0">
                <a:ln w="11430">
                  <a:noFill/>
                </a:ln>
                <a:solidFill>
                  <a:srgbClr val="FF0000"/>
                </a:solidFill>
                <a:latin typeface="Century Schoolbook" panose="02040604050505020304" pitchFamily="18" charset="0"/>
              </a:rPr>
              <a:t>am going to </a:t>
            </a:r>
            <a:r>
              <a:rPr lang="en-US" altLang="ja-JP" sz="2800" b="1" spc="50" dirty="0">
                <a:ln w="11430">
                  <a:noFill/>
                </a:ln>
                <a:latin typeface="Century Schoolbook" panose="02040604050505020304" pitchFamily="18" charset="0"/>
              </a:rPr>
              <a:t>climb</a:t>
            </a:r>
            <a:r>
              <a:rPr lang="ja-JP" altLang="en-US" sz="2800" b="1" spc="50" dirty="0">
                <a:ln w="11430">
                  <a:noFill/>
                </a:ln>
                <a:latin typeface="Century Schoolbook" panose="02040604050505020304" pitchFamily="18" charset="0"/>
              </a:rPr>
              <a:t>　</a:t>
            </a:r>
            <a:r>
              <a:rPr lang="en-US" altLang="ja-JP" sz="2800" b="1" spc="50" dirty="0" err="1">
                <a:ln w="11430">
                  <a:noFill/>
                </a:ln>
                <a:latin typeface="Century Schoolbook" panose="02040604050505020304" pitchFamily="18" charset="0"/>
              </a:rPr>
              <a:t>Mt.Fuji</a:t>
            </a:r>
            <a:r>
              <a:rPr lang="en-US" altLang="ja-JP" sz="2800" b="1" spc="50" dirty="0">
                <a:ln w="11430">
                  <a:noFill/>
                </a:ln>
                <a:latin typeface="Century Schoolbook" panose="02040604050505020304" pitchFamily="18" charset="0"/>
              </a:rPr>
              <a:t>.</a:t>
            </a:r>
            <a:endParaRPr lang="ja-JP" altLang="en-US" sz="2800" b="1" cap="none" spc="50" dirty="0">
              <a:ln w="11430">
                <a:noFill/>
              </a:ln>
              <a:latin typeface="Century Schoolbook" panose="02040604050505020304" pitchFamily="18" charset="0"/>
            </a:endParaRPr>
          </a:p>
        </p:txBody>
      </p:sp>
      <p:sp>
        <p:nvSpPr>
          <p:cNvPr id="52" name="正方形/長方形 51">
            <a:extLst>
              <a:ext uri="{FF2B5EF4-FFF2-40B4-BE49-F238E27FC236}">
                <a16:creationId xmlns:a16="http://schemas.microsoft.com/office/drawing/2014/main" id="{BF3D4DFF-DF7C-40DA-B003-F57600F55B4A}"/>
              </a:ext>
            </a:extLst>
          </p:cNvPr>
          <p:cNvSpPr/>
          <p:nvPr/>
        </p:nvSpPr>
        <p:spPr>
          <a:xfrm>
            <a:off x="35496" y="6327844"/>
            <a:ext cx="9001000"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③「</a:t>
            </a:r>
            <a:r>
              <a:rPr lang="en-US" altLang="ja-JP" sz="2000" b="1" dirty="0">
                <a:ln w="17780" cmpd="sng">
                  <a:noFill/>
                  <a:prstDash val="solid"/>
                  <a:miter lim="800000"/>
                </a:ln>
                <a:solidFill>
                  <a:srgbClr val="FF0000"/>
                </a:solidFill>
                <a:latin typeface="Century Schoolbook" panose="02040604050505020304" pitchFamily="18" charset="0"/>
                <a:ea typeface="ＭＳ ゴシック" pitchFamily="49" charset="-128"/>
              </a:rPr>
              <a:t>be going to </a:t>
            </a:r>
            <a:r>
              <a:rPr lang="en-US" altLang="ja-JP" sz="2000" b="1" dirty="0">
                <a:ln w="17780" cmpd="sng">
                  <a:noFill/>
                  <a:prstDash val="solid"/>
                  <a:miter lim="800000"/>
                </a:ln>
                <a:latin typeface="Century Schoolbook" panose="02040604050505020304" pitchFamily="18" charset="0"/>
                <a:ea typeface="ＭＳ ゴシック" pitchFamily="49" charset="-128"/>
              </a:rPr>
              <a:t>+ </a:t>
            </a:r>
            <a:r>
              <a:rPr lang="ja-JP" altLang="en-US" sz="2000" b="1" dirty="0">
                <a:ln w="17780" cmpd="sng">
                  <a:noFill/>
                  <a:prstDash val="solid"/>
                  <a:miter lim="800000"/>
                </a:ln>
                <a:latin typeface="Century Schoolbook" panose="02040604050505020304" pitchFamily="18" charset="0"/>
                <a:ea typeface="ＭＳ ゴシック" pitchFamily="49" charset="-128"/>
              </a:rPr>
              <a:t>動詞の原形」の「</a:t>
            </a:r>
            <a:r>
              <a:rPr lang="en-US" altLang="ja-JP" sz="2000" b="1" dirty="0">
                <a:ln w="17780" cmpd="sng">
                  <a:noFill/>
                  <a:prstDash val="solid"/>
                  <a:miter lim="800000"/>
                </a:ln>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動詞」は主語に合わせて変わります。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39532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4.72222E-6 -3.7037E-6 L 0.15747 -0.00046 " pathEditMode="relative" rAng="0" ptsTypes="AA">
                                      <p:cBhvr>
                                        <p:cTn id="20" dur="2000" fill="hold"/>
                                        <p:tgtEl>
                                          <p:spTgt spid="37"/>
                                        </p:tgtEl>
                                        <p:attrNameLst>
                                          <p:attrName>ppt_x</p:attrName>
                                          <p:attrName>ppt_y</p:attrName>
                                        </p:attrNameLst>
                                      </p:cBhvr>
                                      <p:rCtr x="7865" y="-23"/>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0" nodeType="clickEffect">
                                  <p:stCondLst>
                                    <p:cond delay="0"/>
                                  </p:stCondLst>
                                  <p:childTnLst>
                                    <p:animMotion origin="layout" path="M 2.77556E-17 4.07407E-6 L 0.24028 0.00208 " pathEditMode="relative" rAng="0" ptsTypes="AA">
                                      <p:cBhvr>
                                        <p:cTn id="59" dur="2000" fill="hold"/>
                                        <p:tgtEl>
                                          <p:spTgt spid="6"/>
                                        </p:tgtEl>
                                        <p:attrNameLst>
                                          <p:attrName>ppt_x</p:attrName>
                                          <p:attrName>ppt_y</p:attrName>
                                        </p:attrNameLst>
                                      </p:cBhvr>
                                      <p:rCtr x="12014" y="93"/>
                                    </p:animMotion>
                                  </p:childTnLst>
                                </p:cTn>
                              </p:par>
                              <p:par>
                                <p:cTn id="60" presetID="63" presetClass="path" presetSubtype="0" accel="50000" decel="50000" fill="hold" grpId="1" nodeType="withEffect">
                                  <p:stCondLst>
                                    <p:cond delay="0"/>
                                  </p:stCondLst>
                                  <p:childTnLst>
                                    <p:animMotion origin="layout" path="M 2.22222E-6 2.96296E-6 L 0.25035 0.00347 " pathEditMode="relative" rAng="0" ptsTypes="AA">
                                      <p:cBhvr>
                                        <p:cTn id="61" dur="2000" fill="hold"/>
                                        <p:tgtEl>
                                          <p:spTgt spid="8"/>
                                        </p:tgtEl>
                                        <p:attrNameLst>
                                          <p:attrName>ppt_x</p:attrName>
                                          <p:attrName>ppt_y</p:attrName>
                                        </p:attrNameLst>
                                      </p:cBhvr>
                                      <p:rCtr x="12517" y="162"/>
                                    </p:animMotion>
                                  </p:childTnLst>
                                </p:cTn>
                              </p:par>
                              <p:par>
                                <p:cTn id="62" presetID="63" presetClass="path" presetSubtype="0" accel="50000" decel="50000" fill="hold" nodeType="withEffect">
                                  <p:stCondLst>
                                    <p:cond delay="0"/>
                                  </p:stCondLst>
                                  <p:childTnLst>
                                    <p:animMotion origin="layout" path="M 2.77556E-17 -3.7037E-6 L 0.24167 0.00024 " pathEditMode="relative" rAng="0" ptsTypes="AA">
                                      <p:cBhvr>
                                        <p:cTn id="63" dur="2000" fill="hold"/>
                                        <p:tgtEl>
                                          <p:spTgt spid="5"/>
                                        </p:tgtEl>
                                        <p:attrNameLst>
                                          <p:attrName>ppt_x</p:attrName>
                                          <p:attrName>ppt_y</p:attrName>
                                        </p:attrNameLst>
                                      </p:cBhvr>
                                      <p:rCtr x="12083" y="0"/>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500"/>
                                        <p:tgtEl>
                                          <p:spTgt spid="5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fade">
                                      <p:cBhvr>
                                        <p:cTn id="121" dur="500"/>
                                        <p:tgtEl>
                                          <p:spTgt spid="6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500"/>
                                        <p:tgtEl>
                                          <p:spTgt spid="6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fade">
                                      <p:cBhvr>
                                        <p:cTn id="131" dur="500"/>
                                        <p:tgtEl>
                                          <p:spTgt spid="6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fade">
                                      <p:cBhvr>
                                        <p:cTn id="13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4" grpId="0" animBg="1"/>
      <p:bldP spid="24" grpId="1" animBg="1"/>
      <p:bldP spid="6" grpId="0" animBg="1"/>
      <p:bldP spid="7" grpId="0"/>
      <p:bldP spid="8" grpId="0"/>
      <p:bldP spid="8" grpId="1"/>
      <p:bldP spid="10" grpId="0" animBg="1"/>
      <p:bldP spid="15" grpId="0" animBg="1"/>
      <p:bldP spid="40" grpId="0" animBg="1"/>
      <p:bldP spid="26" grpId="0"/>
      <p:bldP spid="38" grpId="0" animBg="1"/>
      <p:bldP spid="9" grpId="0"/>
      <p:bldP spid="46" grpId="0"/>
      <p:bldP spid="47" grpId="0"/>
      <p:bldP spid="50" grpId="0"/>
      <p:bldP spid="57" grpId="0" animBg="1"/>
      <p:bldP spid="58" grpId="0" animBg="1"/>
      <p:bldP spid="60" grpId="0" animBg="1"/>
      <p:bldP spid="62" grpId="0" animBg="1"/>
      <p:bldP spid="64" grpId="0"/>
      <p:bldP spid="68" grpId="0" animBg="1"/>
      <p:bldP spid="69" grpId="0" animBg="1"/>
      <p:bldP spid="39"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42965436"/>
              </p:ext>
            </p:extLst>
          </p:nvPr>
        </p:nvGraphicFramePr>
        <p:xfrm>
          <a:off x="395536" y="908720"/>
          <a:ext cx="8424939" cy="5760639"/>
        </p:xfrm>
        <a:graphic>
          <a:graphicData uri="http://schemas.openxmlformats.org/drawingml/2006/table">
            <a:tbl>
              <a:tblPr/>
              <a:tblGrid>
                <a:gridCol w="576066">
                  <a:extLst>
                    <a:ext uri="{9D8B030D-6E8A-4147-A177-3AD203B41FA5}">
                      <a16:colId xmlns:a16="http://schemas.microsoft.com/office/drawing/2014/main" val="20000"/>
                    </a:ext>
                  </a:extLst>
                </a:gridCol>
                <a:gridCol w="1471330">
                  <a:extLst>
                    <a:ext uri="{9D8B030D-6E8A-4147-A177-3AD203B41FA5}">
                      <a16:colId xmlns:a16="http://schemas.microsoft.com/office/drawing/2014/main" val="20001"/>
                    </a:ext>
                  </a:extLst>
                </a:gridCol>
                <a:gridCol w="1593746">
                  <a:extLst>
                    <a:ext uri="{9D8B030D-6E8A-4147-A177-3AD203B41FA5}">
                      <a16:colId xmlns:a16="http://schemas.microsoft.com/office/drawing/2014/main" val="20002"/>
                    </a:ext>
                  </a:extLst>
                </a:gridCol>
                <a:gridCol w="1594599">
                  <a:extLst>
                    <a:ext uri="{9D8B030D-6E8A-4147-A177-3AD203B41FA5}">
                      <a16:colId xmlns:a16="http://schemas.microsoft.com/office/drawing/2014/main" val="20003"/>
                    </a:ext>
                  </a:extLst>
                </a:gridCol>
                <a:gridCol w="1594599">
                  <a:extLst>
                    <a:ext uri="{9D8B030D-6E8A-4147-A177-3AD203B41FA5}">
                      <a16:colId xmlns:a16="http://schemas.microsoft.com/office/drawing/2014/main" val="20004"/>
                    </a:ext>
                  </a:extLst>
                </a:gridCol>
                <a:gridCol w="1594599">
                  <a:extLst>
                    <a:ext uri="{9D8B030D-6E8A-4147-A177-3AD203B41FA5}">
                      <a16:colId xmlns:a16="http://schemas.microsoft.com/office/drawing/2014/main" val="20005"/>
                    </a:ext>
                  </a:extLst>
                </a:gridCol>
              </a:tblGrid>
              <a:tr h="754951">
                <a:tc gridSpan="2">
                  <a:txBody>
                    <a:bodyPr/>
                    <a:lstStyle/>
                    <a:p>
                      <a:pPr algn="ctr">
                        <a:spcAft>
                          <a:spcPts val="0"/>
                        </a:spcAft>
                      </a:pPr>
                      <a:r>
                        <a:rPr lang="ja-JP" sz="1600" b="1" kern="100" dirty="0">
                          <a:latin typeface="ＭＳ ゴシック" pitchFamily="49" charset="-128"/>
                          <a:ea typeface="ＭＳ ゴシック" pitchFamily="49" charset="-128"/>
                          <a:cs typeface="Times New Roman"/>
                        </a:rPr>
                        <a:t>話をするときに</a:t>
                      </a:r>
                      <a:endParaRPr lang="en-US" altLang="ja-JP" sz="1600" b="1" kern="100" dirty="0">
                        <a:latin typeface="ＭＳ ゴシック" pitchFamily="49" charset="-128"/>
                        <a:ea typeface="ＭＳ ゴシック" pitchFamily="49" charset="-128"/>
                        <a:cs typeface="Times New Roman"/>
                      </a:endParaRPr>
                    </a:p>
                    <a:p>
                      <a:pPr algn="ctr">
                        <a:spcAft>
                          <a:spcPts val="0"/>
                        </a:spcAft>
                      </a:pPr>
                      <a:r>
                        <a:rPr lang="ja-JP" sz="1600" b="1" kern="100" dirty="0">
                          <a:latin typeface="ＭＳ ゴシック" pitchFamily="49" charset="-128"/>
                          <a:ea typeface="ＭＳ ゴシック" pitchFamily="49" charset="-128"/>
                          <a:cs typeface="Times New Roman"/>
                        </a:rPr>
                        <a:t>出てくる人</a:t>
                      </a: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a:latin typeface="ＭＳ ゴシック" pitchFamily="49" charset="-128"/>
                          <a:ea typeface="ＭＳ ゴシック" pitchFamily="49" charset="-128"/>
                          <a:cs typeface="Times New Roman"/>
                        </a:rPr>
                        <a:t>単数</a:t>
                      </a:r>
                      <a:endParaRPr lang="en-US" altLang="ja-JP" sz="2000" b="1" kern="100" dirty="0">
                        <a:latin typeface="ＭＳ ゴシック" pitchFamily="49" charset="-128"/>
                        <a:ea typeface="ＭＳ ゴシック" pitchFamily="49" charset="-128"/>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1" kern="100" dirty="0">
                          <a:latin typeface="ＭＳ ゴシック" pitchFamily="49" charset="-128"/>
                          <a:ea typeface="ＭＳ ゴシック" pitchFamily="49" charset="-128"/>
                          <a:cs typeface="Times New Roman"/>
                        </a:rPr>
                        <a:t>（１人、１つ）</a:t>
                      </a:r>
                      <a:endParaRPr lang="en-US" alt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altLang="en-US" sz="2000" b="1" kern="100" dirty="0">
                          <a:latin typeface="ＭＳ ゴシック" pitchFamily="49" charset="-128"/>
                          <a:ea typeface="ＭＳ ゴシック" pitchFamily="49" charset="-128"/>
                          <a:cs typeface="Times New Roman"/>
                        </a:rPr>
                        <a:t>複数</a:t>
                      </a:r>
                      <a:endParaRPr lang="en-US" altLang="ja-JP" sz="2000" b="1" kern="100" dirty="0">
                        <a:latin typeface="ＭＳ ゴシック" pitchFamily="49" charset="-128"/>
                        <a:ea typeface="ＭＳ ゴシック" pitchFamily="49" charset="-128"/>
                        <a:cs typeface="Times New Roman"/>
                      </a:endParaRPr>
                    </a:p>
                    <a:p>
                      <a:pPr algn="ctr">
                        <a:spcAft>
                          <a:spcPts val="0"/>
                        </a:spcAft>
                      </a:pPr>
                      <a:r>
                        <a:rPr lang="ja-JP" altLang="en-US" sz="2000" b="1" kern="100" dirty="0">
                          <a:latin typeface="ＭＳ ゴシック" pitchFamily="49" charset="-128"/>
                          <a:ea typeface="ＭＳ ゴシック" pitchFamily="49" charset="-128"/>
                          <a:cs typeface="Times New Roman"/>
                        </a:rPr>
                        <a:t>（２人以上、２つ以上）</a:t>
                      </a:r>
                      <a:endParaRPr lang="ja-JP" sz="20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1671418">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１人称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7747">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２人称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6523">
                <a:tc>
                  <a:txBody>
                    <a:bodyPr/>
                    <a:lstStyle/>
                    <a:p>
                      <a:pPr algn="ctr">
                        <a:spcAft>
                          <a:spcPts val="0"/>
                        </a:spcAft>
                      </a:pPr>
                      <a:r>
                        <a:rPr lang="ja-JP" altLang="en-US" sz="2400" b="1" kern="100" dirty="0">
                          <a:latin typeface="ＭＳ ゴシック" pitchFamily="49" charset="-128"/>
                          <a:ea typeface="ＭＳ ゴシック" pitchFamily="49" charset="-128"/>
                          <a:cs typeface="Times New Roman"/>
                        </a:rPr>
                        <a:t>３人称</a:t>
                      </a:r>
                      <a:endParaRPr lang="en-US" sz="2400" b="1" kern="100" dirty="0">
                        <a:latin typeface="ＭＳ ゴシック" pitchFamily="49" charset="-128"/>
                        <a:ea typeface="ＭＳ ゴシック" pitchFamily="49" charset="-128"/>
                        <a:cs typeface="Times New Roman"/>
                      </a:endParaRPr>
                    </a:p>
                  </a:txBody>
                  <a:tcPr marL="61083" marR="6108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4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kern="100" dirty="0">
                        <a:latin typeface="ＭＳ ゴシック" pitchFamily="49" charset="-128"/>
                        <a:ea typeface="ＭＳ ゴシック" pitchFamily="49" charset="-128"/>
                        <a:cs typeface="Times New Roman"/>
                      </a:endParaRPr>
                    </a:p>
                  </a:txBody>
                  <a:tcPr marL="61083" marR="61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2949353" y="2060848"/>
            <a:ext cx="492444"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I</a:t>
            </a:r>
            <a:endParaRPr lang="ja-JP" altLang="en-US" sz="5400" b="1" cap="none" spc="0" dirty="0">
              <a:ln w="17780" cmpd="sng">
                <a:noFill/>
                <a:prstDash val="solid"/>
                <a:miter lim="800000"/>
              </a:ln>
              <a:latin typeface="Century Schoolbook" panose="02040604050505020304" pitchFamily="18" charset="0"/>
            </a:endParaRPr>
          </a:p>
        </p:txBody>
      </p:sp>
      <p:sp>
        <p:nvSpPr>
          <p:cNvPr id="6" name="正方形/長方形 5"/>
          <p:cNvSpPr/>
          <p:nvPr/>
        </p:nvSpPr>
        <p:spPr>
          <a:xfrm>
            <a:off x="2404333" y="3789040"/>
            <a:ext cx="1582486"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You</a:t>
            </a:r>
            <a:endParaRPr lang="ja-JP" altLang="en-US" sz="5400" b="1" cap="none" spc="0" dirty="0">
              <a:ln w="17780" cmpd="sng">
                <a:noFill/>
                <a:prstDash val="solid"/>
                <a:miter lim="800000"/>
              </a:ln>
              <a:latin typeface="Century Schoolbook" panose="02040604050505020304" pitchFamily="18" charset="0"/>
            </a:endParaRPr>
          </a:p>
        </p:txBody>
      </p:sp>
      <p:sp>
        <p:nvSpPr>
          <p:cNvPr id="7" name="正方形/長方形 6"/>
          <p:cNvSpPr/>
          <p:nvPr/>
        </p:nvSpPr>
        <p:spPr>
          <a:xfrm>
            <a:off x="2646895" y="4941168"/>
            <a:ext cx="1271503" cy="1823576"/>
          </a:xfrm>
          <a:prstGeom prst="rect">
            <a:avLst/>
          </a:prstGeom>
          <a:noFill/>
        </p:spPr>
        <p:txBody>
          <a:bodyPr wrap="none" lIns="91440" tIns="45720" rIns="91440" bIns="45720">
            <a:spAutoFit/>
          </a:bodyPr>
          <a:lstStyle/>
          <a:p>
            <a:pPr algn="ctr">
              <a:lnSpc>
                <a:spcPts val="4500"/>
              </a:lnSpc>
            </a:pPr>
            <a:r>
              <a:rPr lang="en-US" altLang="ja-JP" sz="4400" b="1" dirty="0">
                <a:ln w="17780" cmpd="sng">
                  <a:noFill/>
                  <a:prstDash val="solid"/>
                  <a:miter lim="800000"/>
                </a:ln>
                <a:latin typeface="Century Schoolbook" panose="02040604050505020304" pitchFamily="18" charset="0"/>
              </a:rPr>
              <a:t>He</a:t>
            </a:r>
          </a:p>
          <a:p>
            <a:pPr algn="ctr">
              <a:lnSpc>
                <a:spcPts val="4500"/>
              </a:lnSpc>
            </a:pPr>
            <a:r>
              <a:rPr lang="en-US" altLang="ja-JP" sz="4400" b="1" cap="none" spc="0" dirty="0">
                <a:ln w="17780" cmpd="sng">
                  <a:noFill/>
                  <a:prstDash val="solid"/>
                  <a:miter lim="800000"/>
                </a:ln>
                <a:latin typeface="Century Schoolbook" panose="02040604050505020304" pitchFamily="18" charset="0"/>
              </a:rPr>
              <a:t>She</a:t>
            </a:r>
          </a:p>
          <a:p>
            <a:pPr algn="ctr">
              <a:lnSpc>
                <a:spcPts val="4500"/>
              </a:lnSpc>
            </a:pPr>
            <a:r>
              <a:rPr lang="en-US" altLang="ja-JP" sz="4400" b="1" dirty="0">
                <a:ln w="17780" cmpd="sng">
                  <a:noFill/>
                  <a:prstDash val="solid"/>
                  <a:miter lim="800000"/>
                </a:ln>
                <a:latin typeface="Century Schoolbook" panose="02040604050505020304" pitchFamily="18" charset="0"/>
              </a:rPr>
              <a:t>It</a:t>
            </a:r>
            <a:endParaRPr lang="ja-JP" altLang="en-US" sz="4400" b="1" cap="none" spc="0" dirty="0">
              <a:ln w="17780" cmpd="sng">
                <a:noFill/>
                <a:prstDash val="solid"/>
                <a:miter lim="800000"/>
              </a:ln>
              <a:latin typeface="Century Schoolbook" panose="02040604050505020304" pitchFamily="18" charset="0"/>
            </a:endParaRPr>
          </a:p>
        </p:txBody>
      </p:sp>
      <p:sp>
        <p:nvSpPr>
          <p:cNvPr id="8" name="正方形/長方形 7"/>
          <p:cNvSpPr/>
          <p:nvPr/>
        </p:nvSpPr>
        <p:spPr>
          <a:xfrm>
            <a:off x="5765231" y="2060848"/>
            <a:ext cx="1311899"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We</a:t>
            </a:r>
            <a:endParaRPr lang="ja-JP" altLang="en-US" sz="5400" b="1" cap="none" spc="0" dirty="0">
              <a:ln w="17780" cmpd="sng">
                <a:noFill/>
                <a:prstDash val="solid"/>
                <a:miter lim="800000"/>
              </a:ln>
              <a:latin typeface="Century Schoolbook" panose="02040604050505020304" pitchFamily="18" charset="0"/>
            </a:endParaRPr>
          </a:p>
        </p:txBody>
      </p:sp>
      <p:sp>
        <p:nvSpPr>
          <p:cNvPr id="9" name="正方形/長方形 8"/>
          <p:cNvSpPr/>
          <p:nvPr/>
        </p:nvSpPr>
        <p:spPr>
          <a:xfrm>
            <a:off x="5701946" y="3789040"/>
            <a:ext cx="1582486"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You</a:t>
            </a:r>
            <a:endParaRPr lang="ja-JP" altLang="en-US" sz="5400" b="1" cap="none" spc="0" dirty="0">
              <a:ln w="17780" cmpd="sng">
                <a:noFill/>
                <a:prstDash val="solid"/>
                <a:miter lim="800000"/>
              </a:ln>
              <a:latin typeface="Century Schoolbook" panose="02040604050505020304" pitchFamily="18" charset="0"/>
            </a:endParaRPr>
          </a:p>
        </p:txBody>
      </p:sp>
      <p:sp>
        <p:nvSpPr>
          <p:cNvPr id="10" name="正方形/長方形 9"/>
          <p:cNvSpPr/>
          <p:nvPr/>
        </p:nvSpPr>
        <p:spPr>
          <a:xfrm>
            <a:off x="5597878" y="5589240"/>
            <a:ext cx="1646605" cy="769441"/>
          </a:xfrm>
          <a:prstGeom prst="rect">
            <a:avLst/>
          </a:prstGeom>
          <a:noFill/>
        </p:spPr>
        <p:txBody>
          <a:bodyPr wrap="none" lIns="91440" tIns="45720" rIns="91440" bIns="45720">
            <a:spAutoFit/>
          </a:bodyPr>
          <a:lstStyle/>
          <a:p>
            <a:pPr algn="ctr"/>
            <a:r>
              <a:rPr lang="en-US" altLang="ja-JP" sz="4400" b="1" cap="none" spc="0" dirty="0">
                <a:ln w="17780" cmpd="sng">
                  <a:noFill/>
                  <a:prstDash val="solid"/>
                  <a:miter lim="800000"/>
                </a:ln>
                <a:latin typeface="Century Schoolbook" panose="02040604050505020304" pitchFamily="18" charset="0"/>
              </a:rPr>
              <a:t>They</a:t>
            </a:r>
            <a:endParaRPr lang="ja-JP" altLang="en-US" sz="4400" b="1" cap="none" spc="0" dirty="0">
              <a:ln w="17780" cmpd="sng">
                <a:noFill/>
                <a:prstDash val="solid"/>
                <a:miter lim="800000"/>
              </a:ln>
              <a:latin typeface="Century Schoolbook" panose="02040604050505020304" pitchFamily="18" charset="0"/>
            </a:endParaRPr>
          </a:p>
        </p:txBody>
      </p:sp>
      <p:sp>
        <p:nvSpPr>
          <p:cNvPr id="11" name="正方形/長方形 10"/>
          <p:cNvSpPr/>
          <p:nvPr/>
        </p:nvSpPr>
        <p:spPr>
          <a:xfrm>
            <a:off x="4211960" y="2132856"/>
            <a:ext cx="1274709"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am</a:t>
            </a:r>
            <a:endParaRPr lang="ja-JP" altLang="en-US" sz="5400" b="1" cap="none" spc="0" dirty="0">
              <a:ln w="17780" cmpd="sng">
                <a:noFill/>
                <a:prstDash val="solid"/>
                <a:miter lim="800000"/>
              </a:ln>
              <a:latin typeface="Century Schoolbook" panose="02040604050505020304" pitchFamily="18" charset="0"/>
            </a:endParaRPr>
          </a:p>
        </p:txBody>
      </p:sp>
      <p:sp>
        <p:nvSpPr>
          <p:cNvPr id="12" name="正方形/長方形 11"/>
          <p:cNvSpPr/>
          <p:nvPr/>
        </p:nvSpPr>
        <p:spPr>
          <a:xfrm>
            <a:off x="4230269" y="3717032"/>
            <a:ext cx="136447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13" name="正方形/長方形 12"/>
          <p:cNvSpPr/>
          <p:nvPr/>
        </p:nvSpPr>
        <p:spPr>
          <a:xfrm>
            <a:off x="4469340" y="5457998"/>
            <a:ext cx="787396"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is</a:t>
            </a:r>
            <a:endParaRPr lang="ja-JP" altLang="en-US" sz="5400" b="1" cap="none" spc="0" dirty="0">
              <a:ln w="17780" cmpd="sng">
                <a:noFill/>
                <a:prstDash val="solid"/>
                <a:miter lim="800000"/>
              </a:ln>
              <a:latin typeface="Century Schoolbook" panose="02040604050505020304" pitchFamily="18" charset="0"/>
            </a:endParaRPr>
          </a:p>
        </p:txBody>
      </p:sp>
      <p:sp>
        <p:nvSpPr>
          <p:cNvPr id="14" name="正方形/長方形 13"/>
          <p:cNvSpPr/>
          <p:nvPr/>
        </p:nvSpPr>
        <p:spPr>
          <a:xfrm>
            <a:off x="7199129" y="2060848"/>
            <a:ext cx="1364477" cy="923330"/>
          </a:xfrm>
          <a:prstGeom prst="rect">
            <a:avLst/>
          </a:prstGeom>
          <a:noFill/>
        </p:spPr>
        <p:txBody>
          <a:bodyPr wrap="none" lIns="91440" tIns="45720" rIns="91440" bIns="45720">
            <a:spAutoFit/>
          </a:bodyPr>
          <a:lstStyle/>
          <a:p>
            <a:pPr algn="ctr"/>
            <a:r>
              <a:rPr lang="en-US" altLang="ja-JP" sz="5400" b="1" cap="none" spc="0" dirty="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15" name="正方形/長方形 14"/>
          <p:cNvSpPr/>
          <p:nvPr/>
        </p:nvSpPr>
        <p:spPr>
          <a:xfrm>
            <a:off x="7205136" y="3717032"/>
            <a:ext cx="136447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16" name="正方形/長方形 15"/>
          <p:cNvSpPr/>
          <p:nvPr/>
        </p:nvSpPr>
        <p:spPr>
          <a:xfrm>
            <a:off x="7205136" y="5457998"/>
            <a:ext cx="1364477" cy="923330"/>
          </a:xfrm>
          <a:prstGeom prst="rect">
            <a:avLst/>
          </a:prstGeom>
          <a:noFill/>
        </p:spPr>
        <p:txBody>
          <a:bodyPr wrap="none" lIns="91440" tIns="45720" rIns="91440" bIns="45720">
            <a:spAutoFit/>
          </a:bodyPr>
          <a:lstStyle/>
          <a:p>
            <a:pPr algn="ctr"/>
            <a:r>
              <a:rPr lang="en-US" altLang="ja-JP" sz="5400" b="1" dirty="0">
                <a:ln w="17780" cmpd="sng">
                  <a:noFill/>
                  <a:prstDash val="solid"/>
                  <a:miter lim="800000"/>
                </a:ln>
                <a:latin typeface="Century Schoolbook" panose="02040604050505020304" pitchFamily="18" charset="0"/>
              </a:rPr>
              <a:t>are</a:t>
            </a:r>
            <a:endParaRPr lang="ja-JP" altLang="en-US" sz="5400" b="1" cap="none" spc="0" dirty="0">
              <a:ln w="17780" cmpd="sng">
                <a:noFill/>
                <a:prstDash val="solid"/>
                <a:miter lim="800000"/>
              </a:ln>
              <a:latin typeface="Century Schoolbook" panose="02040604050505020304" pitchFamily="18" charset="0"/>
            </a:endParaRPr>
          </a:p>
        </p:txBody>
      </p:sp>
      <p:sp>
        <p:nvSpPr>
          <p:cNvPr id="21" name="正方形/長方形 20"/>
          <p:cNvSpPr/>
          <p:nvPr/>
        </p:nvSpPr>
        <p:spPr>
          <a:xfrm>
            <a:off x="467544" y="188640"/>
            <a:ext cx="7992888" cy="523220"/>
          </a:xfrm>
          <a:prstGeom prst="rect">
            <a:avLst/>
          </a:prstGeom>
          <a:noFill/>
        </p:spPr>
        <p:txBody>
          <a:bodyPr wrap="square" lIns="91440" tIns="45720" rIns="91440" bIns="45720">
            <a:spAutoFit/>
          </a:bodyPr>
          <a:lstStyle/>
          <a:p>
            <a:r>
              <a:rPr lang="en-US" altLang="ja-JP" sz="2800" b="1" dirty="0">
                <a:ln w="17780" cmpd="sng">
                  <a:noFill/>
                  <a:prstDash val="solid"/>
                  <a:miter lim="800000"/>
                </a:ln>
                <a:latin typeface="Century Schoolbook" panose="02040604050505020304" pitchFamily="18" charset="0"/>
                <a:ea typeface="ＭＳ ゴシック" pitchFamily="49" charset="-128"/>
              </a:rPr>
              <a:t>Be</a:t>
            </a:r>
            <a:r>
              <a:rPr lang="ja-JP" altLang="en-US" sz="2800" b="1" dirty="0">
                <a:ln w="17780" cmpd="sng">
                  <a:noFill/>
                  <a:prstDash val="solid"/>
                  <a:miter lim="800000"/>
                </a:ln>
                <a:latin typeface="Century Schoolbook" panose="02040604050505020304" pitchFamily="18" charset="0"/>
                <a:ea typeface="ＭＳ ゴシック" pitchFamily="49" charset="-128"/>
              </a:rPr>
              <a:t>動詞（</a:t>
            </a:r>
            <a:r>
              <a:rPr lang="en-US" altLang="ja-JP" sz="2800" b="1" dirty="0">
                <a:ln w="17780" cmpd="sng">
                  <a:noFill/>
                  <a:prstDash val="solid"/>
                  <a:miter lim="800000"/>
                </a:ln>
                <a:latin typeface="Century Schoolbook" panose="02040604050505020304" pitchFamily="18" charset="0"/>
                <a:ea typeface="ＭＳ ゴシック" pitchFamily="49" charset="-128"/>
              </a:rPr>
              <a:t>am / is / are </a:t>
            </a:r>
            <a:r>
              <a:rPr lang="ja-JP" altLang="en-US" sz="2800" b="1" dirty="0">
                <a:ln w="17780" cmpd="sng">
                  <a:noFill/>
                  <a:prstDash val="solid"/>
                  <a:miter lim="800000"/>
                </a:ln>
                <a:latin typeface="Century Schoolbook" panose="02040604050505020304" pitchFamily="18" charset="0"/>
                <a:ea typeface="ＭＳ ゴシック" pitchFamily="49" charset="-128"/>
              </a:rPr>
              <a:t>）の使い分けー現在</a:t>
            </a:r>
            <a:endParaRPr lang="en-US" altLang="ja-JP" sz="2800" b="1" dirty="0">
              <a:ln w="17780" cmpd="sng">
                <a:noFill/>
                <a:prstDash val="solid"/>
                <a:miter lim="800000"/>
              </a:ln>
              <a:latin typeface="Century Schoolbook" panose="02040604050505020304" pitchFamily="18" charset="0"/>
              <a:ea typeface="ＭＳ ゴシック" pitchFamily="49" charset="-128"/>
            </a:endParaRPr>
          </a:p>
        </p:txBody>
      </p:sp>
      <p:sp>
        <p:nvSpPr>
          <p:cNvPr id="2" name="テキスト ボックス 1">
            <a:extLst>
              <a:ext uri="{FF2B5EF4-FFF2-40B4-BE49-F238E27FC236}">
                <a16:creationId xmlns:a16="http://schemas.microsoft.com/office/drawing/2014/main" id="{BE6362A9-6A44-0BD7-9B2D-8F261919C09F}"/>
              </a:ext>
            </a:extLst>
          </p:cNvPr>
          <p:cNvSpPr txBox="1"/>
          <p:nvPr/>
        </p:nvSpPr>
        <p:spPr>
          <a:xfrm>
            <a:off x="1100779" y="2363688"/>
            <a:ext cx="1143632" cy="461665"/>
          </a:xfrm>
          <a:prstGeom prst="rect">
            <a:avLst/>
          </a:prstGeom>
          <a:noFill/>
        </p:spPr>
        <p:txBody>
          <a:bodyPr wrap="square" rtlCol="0">
            <a:spAutoFit/>
          </a:bodyPr>
          <a:lstStyle/>
          <a:p>
            <a:r>
              <a:rPr lang="ja-JP" altLang="en-US" sz="2400" b="1" dirty="0"/>
              <a:t>話す人</a:t>
            </a:r>
            <a:endParaRPr kumimoji="1" lang="ja-JP" altLang="en-US" sz="2400" b="1" dirty="0"/>
          </a:p>
        </p:txBody>
      </p:sp>
      <p:sp>
        <p:nvSpPr>
          <p:cNvPr id="3" name="テキスト ボックス 2">
            <a:extLst>
              <a:ext uri="{FF2B5EF4-FFF2-40B4-BE49-F238E27FC236}">
                <a16:creationId xmlns:a16="http://schemas.microsoft.com/office/drawing/2014/main" id="{EADE0C0C-3D1C-68F7-BE74-0979D9005F4F}"/>
              </a:ext>
            </a:extLst>
          </p:cNvPr>
          <p:cNvSpPr txBox="1"/>
          <p:nvPr/>
        </p:nvSpPr>
        <p:spPr>
          <a:xfrm>
            <a:off x="1153501" y="3947864"/>
            <a:ext cx="1143632" cy="461665"/>
          </a:xfrm>
          <a:prstGeom prst="rect">
            <a:avLst/>
          </a:prstGeom>
          <a:noFill/>
        </p:spPr>
        <p:txBody>
          <a:bodyPr wrap="square" rtlCol="0">
            <a:spAutoFit/>
          </a:bodyPr>
          <a:lstStyle/>
          <a:p>
            <a:r>
              <a:rPr kumimoji="1" lang="ja-JP" altLang="en-US" sz="2400" b="1" dirty="0"/>
              <a:t>聞く人</a:t>
            </a:r>
          </a:p>
        </p:txBody>
      </p:sp>
      <p:sp>
        <p:nvSpPr>
          <p:cNvPr id="20" name="テキスト ボックス 19">
            <a:extLst>
              <a:ext uri="{FF2B5EF4-FFF2-40B4-BE49-F238E27FC236}">
                <a16:creationId xmlns:a16="http://schemas.microsoft.com/office/drawing/2014/main" id="{5DDF06A4-8083-3F7E-2731-CC8CA320C613}"/>
              </a:ext>
            </a:extLst>
          </p:cNvPr>
          <p:cNvSpPr txBox="1"/>
          <p:nvPr/>
        </p:nvSpPr>
        <p:spPr>
          <a:xfrm>
            <a:off x="940510" y="5419382"/>
            <a:ext cx="1582486" cy="830997"/>
          </a:xfrm>
          <a:prstGeom prst="rect">
            <a:avLst/>
          </a:prstGeom>
          <a:noFill/>
        </p:spPr>
        <p:txBody>
          <a:bodyPr wrap="square" rtlCol="0">
            <a:spAutoFit/>
          </a:bodyPr>
          <a:lstStyle/>
          <a:p>
            <a:pPr algn="ctr">
              <a:spcAft>
                <a:spcPts val="0"/>
              </a:spcAft>
            </a:pPr>
            <a:r>
              <a:rPr lang="ja-JP" altLang="en-US" sz="2400" b="1" kern="100" dirty="0">
                <a:latin typeface="ＭＳ ゴシック" pitchFamily="49" charset="-128"/>
                <a:ea typeface="ＭＳ ゴシック" pitchFamily="49" charset="-128"/>
                <a:cs typeface="Times New Roman"/>
              </a:rPr>
              <a:t>その他の人や物</a:t>
            </a:r>
            <a:endParaRPr lang="ja-JP" altLang="ja-JP" sz="2400" b="1" kern="100" dirty="0">
              <a:latin typeface="ＭＳ ゴシック" pitchFamily="49" charset="-128"/>
              <a:ea typeface="ＭＳ ゴシック" pitchFamily="49" charset="-128"/>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21" grpId="0"/>
      <p:bldP spid="2" grpId="0"/>
      <p:bldP spid="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683568" y="1027179"/>
            <a:ext cx="43204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I</a:t>
            </a:r>
            <a:endParaRPr lang="ja-JP" altLang="en-US" sz="3600" b="1" cap="none" spc="50" dirty="0">
              <a:ln w="11430">
                <a:noFill/>
              </a:ln>
              <a:latin typeface="Century Schoolbook" panose="02040604050505020304" pitchFamily="18" charset="0"/>
            </a:endParaRPr>
          </a:p>
        </p:txBody>
      </p:sp>
      <p:sp>
        <p:nvSpPr>
          <p:cNvPr id="26" name="正方形/長方形 25"/>
          <p:cNvSpPr/>
          <p:nvPr/>
        </p:nvSpPr>
        <p:spPr>
          <a:xfrm>
            <a:off x="1331640" y="1025438"/>
            <a:ext cx="410445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climb Mt. Fuji.</a:t>
            </a:r>
            <a:endParaRPr lang="ja-JP" altLang="en-US" sz="3600" b="1" cap="none" spc="50" dirty="0">
              <a:ln w="11430">
                <a:noFill/>
              </a:ln>
              <a:latin typeface="Century Schoolbook" panose="02040604050505020304" pitchFamily="18" charset="0"/>
            </a:endParaRPr>
          </a:p>
        </p:txBody>
      </p:sp>
      <p:sp>
        <p:nvSpPr>
          <p:cNvPr id="27" name="正方形/長方形 26"/>
          <p:cNvSpPr/>
          <p:nvPr/>
        </p:nvSpPr>
        <p:spPr>
          <a:xfrm>
            <a:off x="1979712" y="307099"/>
            <a:ext cx="237626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going to</a:t>
            </a:r>
            <a:endParaRPr lang="ja-JP" altLang="en-US" sz="3600" b="1" cap="none" spc="50" dirty="0">
              <a:ln w="11430">
                <a:noFill/>
              </a:ln>
              <a:solidFill>
                <a:srgbClr val="FF0000"/>
              </a:solidFill>
              <a:latin typeface="Century Schoolbook" panose="02040604050505020304" pitchFamily="18" charset="0"/>
            </a:endParaRPr>
          </a:p>
        </p:txBody>
      </p:sp>
      <p:sp>
        <p:nvSpPr>
          <p:cNvPr id="28" name="正方形/長方形 27"/>
          <p:cNvSpPr/>
          <p:nvPr/>
        </p:nvSpPr>
        <p:spPr>
          <a:xfrm>
            <a:off x="1259632" y="305358"/>
            <a:ext cx="86409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be</a:t>
            </a:r>
            <a:endParaRPr lang="ja-JP" altLang="en-US" sz="3600" b="1" cap="none" spc="50" dirty="0">
              <a:ln w="11430">
                <a:noFill/>
              </a:ln>
              <a:solidFill>
                <a:srgbClr val="FF0000"/>
              </a:solidFill>
              <a:latin typeface="Century Schoolbook" panose="02040604050505020304" pitchFamily="18" charset="0"/>
            </a:endParaRPr>
          </a:p>
        </p:txBody>
      </p:sp>
      <p:sp>
        <p:nvSpPr>
          <p:cNvPr id="29" name="正方形/長方形 28"/>
          <p:cNvSpPr/>
          <p:nvPr/>
        </p:nvSpPr>
        <p:spPr>
          <a:xfrm>
            <a:off x="1115616" y="1027179"/>
            <a:ext cx="10801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30" name="正方形/長方形 29"/>
          <p:cNvSpPr/>
          <p:nvPr/>
        </p:nvSpPr>
        <p:spPr>
          <a:xfrm>
            <a:off x="539551" y="5347659"/>
            <a:ext cx="10801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He</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1331640" y="5345918"/>
            <a:ext cx="187220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climb</a:t>
            </a:r>
            <a:r>
              <a:rPr lang="en-US" altLang="ja-JP" sz="3600" b="1" spc="50" dirty="0">
                <a:ln w="11430">
                  <a:noFill/>
                </a:ln>
                <a:solidFill>
                  <a:srgbClr val="00B050"/>
                </a:solidFill>
                <a:latin typeface="Century Schoolbook" panose="02040604050505020304" pitchFamily="18" charset="0"/>
              </a:rPr>
              <a:t>s</a:t>
            </a:r>
            <a:endParaRPr lang="ja-JP" altLang="en-US" sz="3600" b="1" cap="none" spc="50" dirty="0">
              <a:ln w="11430">
                <a:noFill/>
              </a:ln>
              <a:solidFill>
                <a:srgbClr val="00B050"/>
              </a:solidFill>
              <a:latin typeface="Century Schoolbook" panose="02040604050505020304" pitchFamily="18" charset="0"/>
            </a:endParaRPr>
          </a:p>
        </p:txBody>
      </p:sp>
      <p:sp>
        <p:nvSpPr>
          <p:cNvPr id="32" name="正方形/長方形 31"/>
          <p:cNvSpPr/>
          <p:nvPr/>
        </p:nvSpPr>
        <p:spPr>
          <a:xfrm>
            <a:off x="2051719" y="4627579"/>
            <a:ext cx="237626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going to</a:t>
            </a:r>
            <a:endParaRPr lang="ja-JP" altLang="en-US" sz="3600" b="1" cap="none" spc="50" dirty="0">
              <a:ln w="11430">
                <a:noFill/>
              </a:ln>
              <a:solidFill>
                <a:srgbClr val="FF0000"/>
              </a:solidFill>
              <a:latin typeface="Century Schoolbook" panose="02040604050505020304" pitchFamily="18" charset="0"/>
            </a:endParaRPr>
          </a:p>
        </p:txBody>
      </p:sp>
      <p:sp>
        <p:nvSpPr>
          <p:cNvPr id="33" name="正方形/長方形 32"/>
          <p:cNvSpPr/>
          <p:nvPr/>
        </p:nvSpPr>
        <p:spPr>
          <a:xfrm>
            <a:off x="1331639" y="4625838"/>
            <a:ext cx="86409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be</a:t>
            </a:r>
            <a:endParaRPr lang="ja-JP" altLang="en-US" sz="3600" b="1" cap="none" spc="50" dirty="0">
              <a:ln w="11430">
                <a:noFill/>
              </a:ln>
              <a:solidFill>
                <a:srgbClr val="FF0000"/>
              </a:solidFill>
              <a:latin typeface="Century Schoolbook" panose="02040604050505020304" pitchFamily="18" charset="0"/>
            </a:endParaRPr>
          </a:p>
        </p:txBody>
      </p:sp>
      <p:sp>
        <p:nvSpPr>
          <p:cNvPr id="34" name="正方形/長方形 33"/>
          <p:cNvSpPr/>
          <p:nvPr/>
        </p:nvSpPr>
        <p:spPr>
          <a:xfrm>
            <a:off x="1403648" y="5347659"/>
            <a:ext cx="10801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is</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987824" y="5345918"/>
            <a:ext cx="590465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Mt. Fuji.</a:t>
            </a:r>
            <a:endParaRPr lang="ja-JP" altLang="en-US" sz="3600" b="1" cap="none" spc="50" dirty="0">
              <a:ln w="11430">
                <a:noFill/>
              </a:ln>
              <a:latin typeface="Century Schoolbook" panose="02040604050505020304" pitchFamily="18" charset="0"/>
            </a:endParaRPr>
          </a:p>
        </p:txBody>
      </p:sp>
      <p:sp>
        <p:nvSpPr>
          <p:cNvPr id="36" name="正方形/長方形 35"/>
          <p:cNvSpPr/>
          <p:nvPr/>
        </p:nvSpPr>
        <p:spPr>
          <a:xfrm>
            <a:off x="1331639" y="5345918"/>
            <a:ext cx="190541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climb</a:t>
            </a:r>
            <a:endParaRPr lang="ja-JP" altLang="en-US" sz="3600" b="1" cap="none" spc="50" dirty="0">
              <a:ln w="11430">
                <a:noFill/>
              </a:ln>
              <a:latin typeface="Century Schoolbook" panose="02040604050505020304" pitchFamily="18" charset="0"/>
            </a:endParaRPr>
          </a:p>
        </p:txBody>
      </p:sp>
      <p:sp>
        <p:nvSpPr>
          <p:cNvPr id="37" name="右矢印 36"/>
          <p:cNvSpPr/>
          <p:nvPr/>
        </p:nvSpPr>
        <p:spPr>
          <a:xfrm rot="16200000">
            <a:off x="1331640" y="1529494"/>
            <a:ext cx="432048" cy="57606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8" name="右矢印 37"/>
          <p:cNvSpPr/>
          <p:nvPr/>
        </p:nvSpPr>
        <p:spPr>
          <a:xfrm rot="16200000">
            <a:off x="1475655" y="5921982"/>
            <a:ext cx="432048" cy="57606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9" name="右矢印 38"/>
          <p:cNvSpPr/>
          <p:nvPr/>
        </p:nvSpPr>
        <p:spPr>
          <a:xfrm rot="16200000">
            <a:off x="5580111" y="5921982"/>
            <a:ext cx="432048" cy="57606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0" name="正方形/長方形 39"/>
          <p:cNvSpPr/>
          <p:nvPr/>
        </p:nvSpPr>
        <p:spPr>
          <a:xfrm>
            <a:off x="35496" y="3043403"/>
            <a:ext cx="1152128"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You</a:t>
            </a:r>
            <a:endParaRPr lang="ja-JP" altLang="en-US" sz="3600" b="1" cap="none" spc="50" dirty="0">
              <a:ln w="11430">
                <a:noFill/>
              </a:ln>
              <a:latin typeface="Century Schoolbook" panose="02040604050505020304" pitchFamily="18" charset="0"/>
            </a:endParaRPr>
          </a:p>
        </p:txBody>
      </p:sp>
      <p:sp>
        <p:nvSpPr>
          <p:cNvPr id="41" name="正方形/長方形 40"/>
          <p:cNvSpPr/>
          <p:nvPr/>
        </p:nvSpPr>
        <p:spPr>
          <a:xfrm>
            <a:off x="1259632" y="3041663"/>
            <a:ext cx="590465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climb Mt. Fuji.</a:t>
            </a:r>
            <a:endParaRPr lang="ja-JP" altLang="en-US" sz="3600" b="1" cap="none" spc="50" dirty="0">
              <a:ln w="11430">
                <a:noFill/>
              </a:ln>
              <a:latin typeface="Century Schoolbook" panose="02040604050505020304" pitchFamily="18" charset="0"/>
            </a:endParaRPr>
          </a:p>
        </p:txBody>
      </p:sp>
      <p:sp>
        <p:nvSpPr>
          <p:cNvPr id="42" name="正方形/長方形 41"/>
          <p:cNvSpPr/>
          <p:nvPr/>
        </p:nvSpPr>
        <p:spPr>
          <a:xfrm>
            <a:off x="2051720" y="2323323"/>
            <a:ext cx="237626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going to</a:t>
            </a:r>
            <a:endParaRPr lang="ja-JP" altLang="en-US" sz="3600" b="1" cap="none" spc="50" dirty="0">
              <a:ln w="11430">
                <a:noFill/>
              </a:ln>
              <a:solidFill>
                <a:srgbClr val="FF0000"/>
              </a:solidFill>
              <a:latin typeface="Century Schoolbook" panose="02040604050505020304" pitchFamily="18" charset="0"/>
            </a:endParaRPr>
          </a:p>
        </p:txBody>
      </p:sp>
      <p:sp>
        <p:nvSpPr>
          <p:cNvPr id="43" name="正方形/長方形 42"/>
          <p:cNvSpPr/>
          <p:nvPr/>
        </p:nvSpPr>
        <p:spPr>
          <a:xfrm>
            <a:off x="1331640" y="2321582"/>
            <a:ext cx="864096"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be</a:t>
            </a:r>
            <a:endParaRPr lang="ja-JP" altLang="en-US" sz="3600" b="1" cap="none" spc="50" dirty="0">
              <a:ln w="11430">
                <a:noFill/>
              </a:ln>
              <a:solidFill>
                <a:srgbClr val="FF0000"/>
              </a:solidFill>
              <a:latin typeface="Century Schoolbook" panose="02040604050505020304" pitchFamily="18" charset="0"/>
            </a:endParaRPr>
          </a:p>
        </p:txBody>
      </p:sp>
      <p:sp>
        <p:nvSpPr>
          <p:cNvPr id="44" name="正方形/長方形 43"/>
          <p:cNvSpPr/>
          <p:nvPr/>
        </p:nvSpPr>
        <p:spPr>
          <a:xfrm>
            <a:off x="1115616" y="3043404"/>
            <a:ext cx="10801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solidFill>
                  <a:srgbClr val="FF0000"/>
                </a:solidFill>
                <a:latin typeface="Century Schoolbook" panose="02040604050505020304" pitchFamily="18" charset="0"/>
              </a:rPr>
              <a:t>are</a:t>
            </a:r>
            <a:endParaRPr lang="ja-JP" altLang="en-US" sz="3600" b="1" cap="none" spc="50" dirty="0">
              <a:ln w="11430">
                <a:noFill/>
              </a:ln>
              <a:solidFill>
                <a:srgbClr val="FF0000"/>
              </a:solidFill>
              <a:latin typeface="Century Schoolbook" panose="02040604050505020304" pitchFamily="18" charset="0"/>
            </a:endParaRPr>
          </a:p>
        </p:txBody>
      </p:sp>
      <p:sp>
        <p:nvSpPr>
          <p:cNvPr id="45" name="右矢印 44"/>
          <p:cNvSpPr/>
          <p:nvPr/>
        </p:nvSpPr>
        <p:spPr>
          <a:xfrm rot="16200000">
            <a:off x="1403648" y="3617727"/>
            <a:ext cx="432048" cy="57606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DA338F81-A267-466F-A043-0533FE054317}"/>
              </a:ext>
            </a:extLst>
          </p:cNvPr>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03996" y="-74803"/>
            <a:ext cx="1622865" cy="1221663"/>
          </a:xfrm>
          <a:prstGeom prst="rect">
            <a:avLst/>
          </a:prstGeom>
        </p:spPr>
      </p:pic>
      <p:pic>
        <p:nvPicPr>
          <p:cNvPr id="46" name="図 45">
            <a:extLst>
              <a:ext uri="{FF2B5EF4-FFF2-40B4-BE49-F238E27FC236}">
                <a16:creationId xmlns:a16="http://schemas.microsoft.com/office/drawing/2014/main" id="{E0873E5F-2CDB-480D-A84C-CFD143DFA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35309" y="147475"/>
            <a:ext cx="634022" cy="962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3.05556E-6 4.44444E-6 L 0.31511 4.44444E-6 " pathEditMode="relative" rAng="0" ptsTypes="AA">
                                      <p:cBhvr>
                                        <p:cTn id="24" dur="2000" fill="hold"/>
                                        <p:tgtEl>
                                          <p:spTgt spid="26"/>
                                        </p:tgtEl>
                                        <p:attrNameLst>
                                          <p:attrName>ppt_x</p:attrName>
                                          <p:attrName>ppt_y</p:attrName>
                                        </p:attrNameLst>
                                      </p:cBhvr>
                                      <p:rCtr x="15747" y="0"/>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77778E-7 -2.96296E-6 L 2.77778E-7 0.10486 " pathEditMode="relative" rAng="0" ptsTypes="AA">
                                      <p:cBhvr>
                                        <p:cTn id="28" dur="2000" fill="hold"/>
                                        <p:tgtEl>
                                          <p:spTgt spid="28"/>
                                        </p:tgtEl>
                                        <p:attrNameLst>
                                          <p:attrName>ppt_x</p:attrName>
                                          <p:attrName>ppt_y</p:attrName>
                                        </p:attrNameLst>
                                      </p:cBhvr>
                                      <p:rCtr x="0" y="5231"/>
                                    </p:animMotion>
                                  </p:childTnLst>
                                </p:cTn>
                              </p:par>
                              <p:par>
                                <p:cTn id="29" presetID="42" presetClass="path" presetSubtype="0" accel="50000" decel="50000" fill="hold" grpId="1" nodeType="withEffect">
                                  <p:stCondLst>
                                    <p:cond delay="0"/>
                                  </p:stCondLst>
                                  <p:childTnLst>
                                    <p:animMotion origin="layout" path="M -4.44444E-6 -4.44444E-6 L -4.44444E-6 0.10487 " pathEditMode="relative" rAng="0" ptsTypes="AA">
                                      <p:cBhvr>
                                        <p:cTn id="30" dur="2000" fill="hold"/>
                                        <p:tgtEl>
                                          <p:spTgt spid="27"/>
                                        </p:tgtEl>
                                        <p:attrNameLst>
                                          <p:attrName>ppt_x</p:attrName>
                                          <p:attrName>ppt_y</p:attrName>
                                        </p:attrNameLst>
                                      </p:cBhvr>
                                      <p:rCtr x="0" y="5231"/>
                                    </p:animMotion>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grpId="1" nodeType="clickEffect">
                                  <p:stCondLst>
                                    <p:cond delay="0"/>
                                  </p:stCondLst>
                                  <p:childTnLst>
                                    <p:animMotion origin="layout" path="M -2.77778E-7 -1.48148E-6 L 0.3151 -1.48148E-6 " pathEditMode="relative" rAng="0" ptsTypes="AA">
                                      <p:cBhvr>
                                        <p:cTn id="67" dur="2000" fill="hold"/>
                                        <p:tgtEl>
                                          <p:spTgt spid="41"/>
                                        </p:tgtEl>
                                        <p:attrNameLst>
                                          <p:attrName>ppt_x</p:attrName>
                                          <p:attrName>ppt_y</p:attrName>
                                        </p:attrNameLst>
                                      </p:cBhvr>
                                      <p:rCtr x="15747" y="0"/>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1.94444E-6 -3.7037E-7 L -1.94444E-6 0.10486 " pathEditMode="relative" rAng="0" ptsTypes="AA">
                                      <p:cBhvr>
                                        <p:cTn id="71" dur="2000" fill="hold"/>
                                        <p:tgtEl>
                                          <p:spTgt spid="43"/>
                                        </p:tgtEl>
                                        <p:attrNameLst>
                                          <p:attrName>ppt_x</p:attrName>
                                          <p:attrName>ppt_y</p:attrName>
                                        </p:attrNameLst>
                                      </p:cBhvr>
                                      <p:rCtr x="0" y="5231"/>
                                    </p:animMotion>
                                  </p:childTnLst>
                                </p:cTn>
                              </p:par>
                              <p:par>
                                <p:cTn id="72" presetID="42" presetClass="path" presetSubtype="0" accel="50000" decel="50000" fill="hold" grpId="1" nodeType="withEffect">
                                  <p:stCondLst>
                                    <p:cond delay="0"/>
                                  </p:stCondLst>
                                  <p:childTnLst>
                                    <p:animMotion origin="layout" path="M 3.33333E-6 -1.85185E-6 L 3.33333E-6 0.10486 " pathEditMode="relative" rAng="0" ptsTypes="AA">
                                      <p:cBhvr>
                                        <p:cTn id="73" dur="2000" fill="hold"/>
                                        <p:tgtEl>
                                          <p:spTgt spid="42"/>
                                        </p:tgtEl>
                                        <p:attrNameLst>
                                          <p:attrName>ppt_x</p:attrName>
                                          <p:attrName>ppt_y</p:attrName>
                                        </p:attrNameLst>
                                      </p:cBhvr>
                                      <p:rCtr x="0" y="5231"/>
                                    </p:animMotion>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2" nodeType="click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63" presetClass="path" presetSubtype="0" accel="50000" decel="50000" fill="hold" grpId="1" nodeType="clickEffect">
                                  <p:stCondLst>
                                    <p:cond delay="0"/>
                                  </p:stCondLst>
                                  <p:childTnLst>
                                    <p:animMotion origin="layout" path="M -3.33333E-6 -2.59259E-6 L 0.31511 -2.59259E-6 " pathEditMode="relative" rAng="0" ptsTypes="AA">
                                      <p:cBhvr>
                                        <p:cTn id="116" dur="2000" fill="hold"/>
                                        <p:tgtEl>
                                          <p:spTgt spid="31"/>
                                        </p:tgtEl>
                                        <p:attrNameLst>
                                          <p:attrName>ppt_x</p:attrName>
                                          <p:attrName>ppt_y</p:attrName>
                                        </p:attrNameLst>
                                      </p:cBhvr>
                                      <p:rCtr x="15747" y="0"/>
                                    </p:animMotion>
                                  </p:childTnLst>
                                </p:cTn>
                              </p:par>
                              <p:par>
                                <p:cTn id="117" presetID="63" presetClass="path" presetSubtype="0" accel="50000" decel="50000" fill="hold" grpId="1" nodeType="withEffect">
                                  <p:stCondLst>
                                    <p:cond delay="0"/>
                                  </p:stCondLst>
                                  <p:childTnLst>
                                    <p:animMotion origin="layout" path="M -3.05556E-6 -2.59259E-6 L 0.31511 -2.59259E-6 " pathEditMode="relative" rAng="0" ptsTypes="AA">
                                      <p:cBhvr>
                                        <p:cTn id="118" dur="2000" fill="hold"/>
                                        <p:tgtEl>
                                          <p:spTgt spid="36"/>
                                        </p:tgtEl>
                                        <p:attrNameLst>
                                          <p:attrName>ppt_x</p:attrName>
                                          <p:attrName>ppt_y</p:attrName>
                                        </p:attrNameLst>
                                      </p:cBhvr>
                                      <p:rCtr x="15747" y="0"/>
                                    </p:animMotion>
                                  </p:childTnLst>
                                </p:cTn>
                              </p:par>
                              <p:par>
                                <p:cTn id="119" presetID="63" presetClass="path" presetSubtype="0" accel="50000" decel="50000" fill="hold" grpId="1" nodeType="withEffect">
                                  <p:stCondLst>
                                    <p:cond delay="0"/>
                                  </p:stCondLst>
                                  <p:childTnLst>
                                    <p:animMotion origin="layout" path="M 4.16667E-6 -2.59259E-6 L 0.3151 -2.59259E-6 " pathEditMode="relative" rAng="0" ptsTypes="AA">
                                      <p:cBhvr>
                                        <p:cTn id="120" dur="2000" fill="hold"/>
                                        <p:tgtEl>
                                          <p:spTgt spid="35"/>
                                        </p:tgtEl>
                                        <p:attrNameLst>
                                          <p:attrName>ppt_x</p:attrName>
                                          <p:attrName>ppt_y</p:attrName>
                                        </p:attrNameLst>
                                      </p:cBhvr>
                                      <p:rCtr x="15747" y="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1.38889E-6 1.11022E-16 L 1.38889E-6 0.10486 " pathEditMode="relative" rAng="0" ptsTypes="AA">
                                      <p:cBhvr>
                                        <p:cTn id="124" dur="2000" fill="hold"/>
                                        <p:tgtEl>
                                          <p:spTgt spid="33"/>
                                        </p:tgtEl>
                                        <p:attrNameLst>
                                          <p:attrName>ppt_x</p:attrName>
                                          <p:attrName>ppt_y</p:attrName>
                                        </p:attrNameLst>
                                      </p:cBhvr>
                                      <p:rCtr x="0" y="5231"/>
                                    </p:animMotion>
                                  </p:childTnLst>
                                </p:cTn>
                              </p:par>
                              <p:par>
                                <p:cTn id="125" presetID="42" presetClass="path" presetSubtype="0" accel="50000" decel="50000" fill="hold" grpId="1" nodeType="withEffect">
                                  <p:stCondLst>
                                    <p:cond delay="0"/>
                                  </p:stCondLst>
                                  <p:childTnLst>
                                    <p:animMotion origin="layout" path="M -3.33333E-6 -1.48148E-6 L -3.33333E-6 0.10486 " pathEditMode="relative" rAng="0" ptsTypes="AA">
                                      <p:cBhvr>
                                        <p:cTn id="126" dur="2000" fill="hold"/>
                                        <p:tgtEl>
                                          <p:spTgt spid="32"/>
                                        </p:tgtEl>
                                        <p:attrNameLst>
                                          <p:attrName>ppt_x</p:attrName>
                                          <p:attrName>ppt_y</p:attrName>
                                        </p:attrNameLst>
                                      </p:cBhvr>
                                      <p:rCtr x="0" y="5231"/>
                                    </p:animMotion>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1000"/>
                                        <p:tgtEl>
                                          <p:spTgt spid="38"/>
                                        </p:tgtEl>
                                      </p:cBhvr>
                                    </p:animEffect>
                                    <p:anim calcmode="lin" valueType="num">
                                      <p:cBhvr>
                                        <p:cTn id="132" dur="1000" fill="hold"/>
                                        <p:tgtEl>
                                          <p:spTgt spid="38"/>
                                        </p:tgtEl>
                                        <p:attrNameLst>
                                          <p:attrName>ppt_x</p:attrName>
                                        </p:attrNameLst>
                                      </p:cBhvr>
                                      <p:tavLst>
                                        <p:tav tm="0">
                                          <p:val>
                                            <p:strVal val="#ppt_x"/>
                                          </p:val>
                                        </p:tav>
                                        <p:tav tm="100000">
                                          <p:val>
                                            <p:strVal val="#ppt_x"/>
                                          </p:val>
                                        </p:tav>
                                      </p:tavLst>
                                    </p:anim>
                                    <p:anim calcmode="lin" valueType="num">
                                      <p:cBhvr>
                                        <p:cTn id="1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2" nodeType="clickEffect">
                                  <p:stCondLst>
                                    <p:cond delay="0"/>
                                  </p:stCondLst>
                                  <p:childTnLst>
                                    <p:animEffect transition="out" filter="fade">
                                      <p:cBhvr>
                                        <p:cTn id="137" dur="500"/>
                                        <p:tgtEl>
                                          <p:spTgt spid="33"/>
                                        </p:tgtEl>
                                      </p:cBhvr>
                                    </p:animEffect>
                                    <p:set>
                                      <p:cBhvr>
                                        <p:cTn id="138" dur="1" fill="hold">
                                          <p:stCondLst>
                                            <p:cond delay="499"/>
                                          </p:stCondLst>
                                        </p:cTn>
                                        <p:tgtEl>
                                          <p:spTgt spid="33"/>
                                        </p:tgtEl>
                                        <p:attrNameLst>
                                          <p:attrName>style.visibility</p:attrName>
                                        </p:attrNameLst>
                                      </p:cBhvr>
                                      <p:to>
                                        <p:strVal val="hidden"/>
                                      </p:to>
                                    </p:set>
                                  </p:childTnLst>
                                </p:cTn>
                              </p:par>
                              <p:par>
                                <p:cTn id="139" presetID="10" presetClass="entr" presetSubtype="0" fill="hold" grpId="0" nodeType="with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1000"/>
                                        <p:tgtEl>
                                          <p:spTgt spid="39"/>
                                        </p:tgtEl>
                                      </p:cBhvr>
                                    </p:animEffect>
                                    <p:anim calcmode="lin" valueType="num">
                                      <p:cBhvr>
                                        <p:cTn id="147" dur="1000" fill="hold"/>
                                        <p:tgtEl>
                                          <p:spTgt spid="39"/>
                                        </p:tgtEl>
                                        <p:attrNameLst>
                                          <p:attrName>ppt_x</p:attrName>
                                        </p:attrNameLst>
                                      </p:cBhvr>
                                      <p:tavLst>
                                        <p:tav tm="0">
                                          <p:val>
                                            <p:strVal val="#ppt_x"/>
                                          </p:val>
                                        </p:tav>
                                        <p:tav tm="100000">
                                          <p:val>
                                            <p:strVal val="#ppt_x"/>
                                          </p:val>
                                        </p:tav>
                                      </p:tavLst>
                                    </p:anim>
                                    <p:anim calcmode="lin" valueType="num">
                                      <p:cBhvr>
                                        <p:cTn id="1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2" nodeType="clickEffect">
                                  <p:stCondLst>
                                    <p:cond delay="0"/>
                                  </p:stCondLst>
                                  <p:childTnLst>
                                    <p:animEffect transition="out" filter="fade">
                                      <p:cBhvr>
                                        <p:cTn id="152" dur="500"/>
                                        <p:tgtEl>
                                          <p:spTgt spid="31"/>
                                        </p:tgtEl>
                                      </p:cBhvr>
                                    </p:animEffect>
                                    <p:set>
                                      <p:cBhvr>
                                        <p:cTn id="153"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27" grpId="0"/>
      <p:bldP spid="27" grpId="1"/>
      <p:bldP spid="28" grpId="0"/>
      <p:bldP spid="28" grpId="1"/>
      <p:bldP spid="28" grpId="2"/>
      <p:bldP spid="29" grpId="0"/>
      <p:bldP spid="30" grpId="0"/>
      <p:bldP spid="31" grpId="0"/>
      <p:bldP spid="31" grpId="1"/>
      <p:bldP spid="31" grpId="2"/>
      <p:bldP spid="32" grpId="0"/>
      <p:bldP spid="32" grpId="1"/>
      <p:bldP spid="33" grpId="0"/>
      <p:bldP spid="33" grpId="1"/>
      <p:bldP spid="33" grpId="2"/>
      <p:bldP spid="34" grpId="0"/>
      <p:bldP spid="35" grpId="0"/>
      <p:bldP spid="35" grpId="1"/>
      <p:bldP spid="36" grpId="0"/>
      <p:bldP spid="36" grpId="1"/>
      <p:bldP spid="37" grpId="0" animBg="1"/>
      <p:bldP spid="38" grpId="0" animBg="1"/>
      <p:bldP spid="39" grpId="0" animBg="1"/>
      <p:bldP spid="40" grpId="0"/>
      <p:bldP spid="41" grpId="0"/>
      <p:bldP spid="41" grpId="1"/>
      <p:bldP spid="42" grpId="0"/>
      <p:bldP spid="42" grpId="1"/>
      <p:bldP spid="43" grpId="0"/>
      <p:bldP spid="43" grpId="1"/>
      <p:bldP spid="43" grpId="2"/>
      <p:bldP spid="44" grpId="0"/>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lang="ja-JP" altLang="en-US" dirty="0"/>
              <a:t>これからすること（あらかじめ決めてある）を表現してみよう</a:t>
            </a:r>
            <a:endParaRPr kumimoji="1" lang="ja-JP" altLang="en-US" dirty="0"/>
          </a:p>
        </p:txBody>
      </p:sp>
      <p:sp>
        <p:nvSpPr>
          <p:cNvPr id="3" name="サブタイトル 2"/>
          <p:cNvSpPr>
            <a:spLocks noGrp="1"/>
          </p:cNvSpPr>
          <p:nvPr>
            <p:ph type="subTitle" idx="1"/>
          </p:nvPr>
        </p:nvSpPr>
        <p:spPr/>
        <p:txBody>
          <a:bodyPr/>
          <a:lstStyle/>
          <a:p>
            <a:r>
              <a:rPr kumimoji="1" lang="en-US" altLang="ja-JP" dirty="0"/>
              <a:t>Practice</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1326" y="260648"/>
            <a:ext cx="1512168" cy="2088233"/>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2" name="右矢印 1"/>
          <p:cNvSpPr/>
          <p:nvPr/>
        </p:nvSpPr>
        <p:spPr>
          <a:xfrm>
            <a:off x="491326" y="1700808"/>
            <a:ext cx="8568952" cy="364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6" name="正方形/長方形 5"/>
          <p:cNvSpPr/>
          <p:nvPr/>
        </p:nvSpPr>
        <p:spPr>
          <a:xfrm>
            <a:off x="1979712" y="44624"/>
            <a:ext cx="4822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sp>
        <p:nvSpPr>
          <p:cNvPr id="7" name="正方形/長方形 6"/>
          <p:cNvSpPr/>
          <p:nvPr/>
        </p:nvSpPr>
        <p:spPr>
          <a:xfrm>
            <a:off x="35496" y="2492896"/>
            <a:ext cx="1128834" cy="830997"/>
          </a:xfrm>
          <a:prstGeom prst="rect">
            <a:avLst/>
          </a:prstGeom>
          <a:noFill/>
        </p:spPr>
        <p:txBody>
          <a:bodyPr wrap="none" lIns="91440" tIns="45720" rIns="91440" bIns="45720">
            <a:spAutoFit/>
          </a:bodyPr>
          <a:lstStyle/>
          <a:p>
            <a:pPr algn="ctr"/>
            <a:r>
              <a:rPr lang="en-US" altLang="ja-JP" sz="2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p</a:t>
            </a:r>
            <a:r>
              <a:rPr lang="en-US" altLang="ja-JP" sz="28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ast</a:t>
            </a:r>
          </a:p>
          <a:p>
            <a:pPr algn="ctr"/>
            <a:r>
              <a:rPr lang="ja-JP" alt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（過去）</a:t>
            </a:r>
          </a:p>
        </p:txBody>
      </p:sp>
      <p:sp>
        <p:nvSpPr>
          <p:cNvPr id="9" name="正方形/長方形 8"/>
          <p:cNvSpPr/>
          <p:nvPr/>
        </p:nvSpPr>
        <p:spPr>
          <a:xfrm>
            <a:off x="5603894" y="2348880"/>
            <a:ext cx="2265364" cy="1138773"/>
          </a:xfrm>
          <a:prstGeom prst="rect">
            <a:avLst/>
          </a:prstGeom>
          <a:noFill/>
        </p:spPr>
        <p:txBody>
          <a:bodyPr wrap="none" lIns="91440" tIns="45720" rIns="91440" bIns="45720">
            <a:spAutoFit/>
          </a:bodyPr>
          <a:lstStyle/>
          <a:p>
            <a:pPr algn="ctr"/>
            <a:r>
              <a:rPr lang="en-US" altLang="ja-JP"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future</a:t>
            </a:r>
          </a:p>
          <a:p>
            <a:pPr algn="ctr"/>
            <a:r>
              <a:rPr lang="ja-JP" altLang="en-US" sz="2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（未来）</a:t>
            </a:r>
          </a:p>
        </p:txBody>
      </p:sp>
      <p:sp>
        <p:nvSpPr>
          <p:cNvPr id="8" name="正方形/長方形 7"/>
          <p:cNvSpPr/>
          <p:nvPr/>
        </p:nvSpPr>
        <p:spPr>
          <a:xfrm>
            <a:off x="1211406" y="2348880"/>
            <a:ext cx="1532792" cy="769441"/>
          </a:xfrm>
          <a:prstGeom prst="rect">
            <a:avLst/>
          </a:prstGeom>
          <a:noFill/>
        </p:spPr>
        <p:txBody>
          <a:bodyPr wrap="none" lIns="91440" tIns="45720" rIns="91440" bIns="45720">
            <a:spAutoFit/>
          </a:bodyPr>
          <a:lstStyle/>
          <a:p>
            <a:pPr algn="ctr"/>
            <a:r>
              <a:rPr lang="en-US" altLang="ja-JP" sz="44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rPr>
              <a:t>now</a:t>
            </a:r>
            <a:endParaRPr lang="ja-JP" altLang="en-US" sz="44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latin typeface="Century Schoolbook" panose="02040604050505020304" pitchFamily="18" charset="0"/>
            </a:endParaRPr>
          </a:p>
        </p:txBody>
      </p:sp>
      <p:sp>
        <p:nvSpPr>
          <p:cNvPr id="4" name="雲形吹き出し 3"/>
          <p:cNvSpPr/>
          <p:nvPr/>
        </p:nvSpPr>
        <p:spPr>
          <a:xfrm>
            <a:off x="6300192" y="-22530"/>
            <a:ext cx="2854114" cy="2880320"/>
          </a:xfrm>
          <a:prstGeom prst="cloudCallout">
            <a:avLst>
              <a:gd name="adj1" fmla="val -190009"/>
              <a:gd name="adj2" fmla="val -6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76672"/>
            <a:ext cx="1102345" cy="1687802"/>
          </a:xfrm>
          <a:prstGeom prst="rect">
            <a:avLst/>
          </a:prstGeom>
        </p:spPr>
      </p:pic>
      <p:sp>
        <p:nvSpPr>
          <p:cNvPr id="15" name="右矢印 14"/>
          <p:cNvSpPr/>
          <p:nvPr/>
        </p:nvSpPr>
        <p:spPr>
          <a:xfrm>
            <a:off x="2435542" y="620688"/>
            <a:ext cx="4248472" cy="100811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26148"/>
            <a:ext cx="1008112" cy="1146668"/>
          </a:xfrm>
          <a:prstGeom prst="rect">
            <a:avLst/>
          </a:prstGeom>
        </p:spPr>
      </p:pic>
      <p:sp>
        <p:nvSpPr>
          <p:cNvPr id="40" name="角丸四角形 39"/>
          <p:cNvSpPr/>
          <p:nvPr/>
        </p:nvSpPr>
        <p:spPr>
          <a:xfrm>
            <a:off x="491326" y="260648"/>
            <a:ext cx="3672408" cy="2088232"/>
          </a:xfrm>
          <a:prstGeom prst="roundRect">
            <a:avLst>
              <a:gd name="adj" fmla="val 563"/>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entury Schoolbook" panose="02040604050505020304" pitchFamily="18" charset="0"/>
            </a:endParaRPr>
          </a:p>
        </p:txBody>
      </p:sp>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5656" y="626149"/>
            <a:ext cx="1008112" cy="1146667"/>
          </a:xfrm>
          <a:prstGeom prst="rect">
            <a:avLst/>
          </a:prstGeom>
        </p:spPr>
      </p:pic>
      <p:grpSp>
        <p:nvGrpSpPr>
          <p:cNvPr id="3" name="グループ化 2"/>
          <p:cNvGrpSpPr/>
          <p:nvPr/>
        </p:nvGrpSpPr>
        <p:grpSpPr>
          <a:xfrm>
            <a:off x="2267744" y="0"/>
            <a:ext cx="792088" cy="770963"/>
            <a:chOff x="2267744" y="4509120"/>
            <a:chExt cx="1224136" cy="1196752"/>
          </a:xfrm>
        </p:grpSpPr>
        <p:sp>
          <p:nvSpPr>
            <p:cNvPr id="10" name="雲形吹き出し 9"/>
            <p:cNvSpPr/>
            <p:nvPr/>
          </p:nvSpPr>
          <p:spPr>
            <a:xfrm>
              <a:off x="2267744" y="4509120"/>
              <a:ext cx="1224136" cy="1196752"/>
            </a:xfrm>
            <a:prstGeom prst="cloudCallout">
              <a:avLst>
                <a:gd name="adj1" fmla="val -45322"/>
                <a:gd name="adj2" fmla="val 447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509120"/>
              <a:ext cx="1015072" cy="1152128"/>
            </a:xfrm>
            <a:prstGeom prst="rect">
              <a:avLst/>
            </a:prstGeom>
          </p:spPr>
        </p:pic>
      </p:grpSp>
      <p:sp>
        <p:nvSpPr>
          <p:cNvPr id="28" name="角丸四角形吹き出し 27"/>
          <p:cNvSpPr/>
          <p:nvPr/>
        </p:nvSpPr>
        <p:spPr>
          <a:xfrm>
            <a:off x="107504" y="4509120"/>
            <a:ext cx="9002750" cy="1409340"/>
          </a:xfrm>
          <a:prstGeom prst="wedgeRoundRectCallout">
            <a:avLst>
              <a:gd name="adj1" fmla="val -6600"/>
              <a:gd name="adj2" fmla="val -1474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79512" y="4653136"/>
            <a:ext cx="8784976" cy="1200329"/>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spc="50" dirty="0">
                <a:ln w="11430">
                  <a:noFill/>
                </a:ln>
                <a:latin typeface="Century Schoolbook" panose="02040604050505020304" pitchFamily="18" charset="0"/>
              </a:rPr>
              <a:t>I ( </a:t>
            </a:r>
            <a:r>
              <a:rPr lang="en-US" altLang="ja-JP" sz="3600" b="1" spc="50" dirty="0">
                <a:ln w="11430">
                  <a:noFill/>
                </a:ln>
                <a:solidFill>
                  <a:schemeClr val="bg1"/>
                </a:solidFill>
                <a:latin typeface="Century Schoolbook" panose="02040604050505020304" pitchFamily="18" charset="0"/>
              </a:rPr>
              <a:t>am</a:t>
            </a:r>
            <a:r>
              <a:rPr lang="en-US" altLang="ja-JP" sz="3600" b="1" spc="50" dirty="0">
                <a:ln w="11430">
                  <a:noFill/>
                </a:ln>
                <a:latin typeface="Century Schoolbook" panose="02040604050505020304" pitchFamily="18" charset="0"/>
              </a:rPr>
              <a:t> )(</a:t>
            </a:r>
            <a:r>
              <a:rPr lang="en-US" altLang="ja-JP" sz="3600" b="1" cap="none" spc="50" dirty="0">
                <a:ln w="11430">
                  <a:noFill/>
                </a:ln>
                <a:latin typeface="Century Schoolbook" panose="02040604050505020304" pitchFamily="18" charset="0"/>
              </a:rPr>
              <a:t> </a:t>
            </a:r>
            <a:r>
              <a:rPr lang="en-US" altLang="ja-JP" sz="3600" b="1" cap="none" spc="50" dirty="0">
                <a:ln w="11430">
                  <a:noFill/>
                </a:ln>
                <a:solidFill>
                  <a:schemeClr val="bg1"/>
                </a:solidFill>
                <a:latin typeface="Century Schoolbook" panose="02040604050505020304" pitchFamily="18" charset="0"/>
              </a:rPr>
              <a:t>going</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to</a:t>
            </a:r>
            <a:r>
              <a:rPr lang="en-US" altLang="ja-JP" sz="3600" b="1" cap="none" spc="50" dirty="0">
                <a:ln w="11430">
                  <a:noFill/>
                </a:ln>
                <a:latin typeface="Century Schoolbook" panose="02040604050505020304" pitchFamily="18" charset="0"/>
              </a:rPr>
              <a:t> )( </a:t>
            </a:r>
            <a:r>
              <a:rPr lang="en-US" altLang="ja-JP" sz="3600" b="1" cap="none" spc="50" dirty="0">
                <a:ln w="11430">
                  <a:noFill/>
                </a:ln>
                <a:solidFill>
                  <a:schemeClr val="bg1"/>
                </a:solidFill>
                <a:latin typeface="Century Schoolbook" panose="02040604050505020304" pitchFamily="18" charset="0"/>
              </a:rPr>
              <a:t>play</a:t>
            </a:r>
            <a:r>
              <a:rPr lang="en-US" altLang="ja-JP" sz="3600" b="1" cap="none" spc="50" dirty="0">
                <a:ln w="11430">
                  <a:noFill/>
                </a:ln>
                <a:latin typeface="Century Schoolbook" panose="02040604050505020304" pitchFamily="18" charset="0"/>
              </a:rPr>
              <a:t> ) </a:t>
            </a:r>
          </a:p>
          <a:p>
            <a:pPr algn="r"/>
            <a:r>
              <a:rPr lang="en-US" altLang="ja-JP" sz="3600" b="1" cap="none" spc="50" dirty="0">
                <a:ln w="11430">
                  <a:noFill/>
                </a:ln>
                <a:latin typeface="Century Schoolbook" panose="02040604050505020304" pitchFamily="18" charset="0"/>
              </a:rPr>
              <a:t>baseball</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solidFill>
                  <a:schemeClr val="bg1"/>
                </a:solidFill>
                <a:latin typeface="Century Schoolbook" panose="02040604050505020304" pitchFamily="18" charset="0"/>
              </a:rPr>
              <a:t>tomorrow</a:t>
            </a:r>
            <a:r>
              <a:rPr lang="en-US" altLang="ja-JP" sz="3600" b="1" spc="50" dirty="0">
                <a:ln w="11430">
                  <a:noFill/>
                </a:ln>
                <a:solidFill>
                  <a:srgbClr val="00B050"/>
                </a:solidFill>
                <a:latin typeface="Century Schoolbook" panose="02040604050505020304" pitchFamily="18" charset="0"/>
              </a:rPr>
              <a:t> </a:t>
            </a:r>
            <a:r>
              <a:rPr lang="en-US" altLang="ja-JP" sz="3600" b="1" spc="50" dirty="0">
                <a:ln w="11430">
                  <a:noFill/>
                </a:ln>
                <a:latin typeface="Century Schoolbook" panose="02040604050505020304" pitchFamily="18" charset="0"/>
              </a:rPr>
              <a:t>).</a:t>
            </a:r>
            <a:endParaRPr lang="ja-JP" altLang="en-US" sz="3600" b="1" cap="none" spc="50" dirty="0">
              <a:ln w="11430">
                <a:noFill/>
              </a:ln>
              <a:latin typeface="Century Schoolbook" panose="02040604050505020304" pitchFamily="18" charset="0"/>
            </a:endParaRPr>
          </a:p>
        </p:txBody>
      </p:sp>
      <p:sp>
        <p:nvSpPr>
          <p:cNvPr id="31" name="正方形/長方形 30"/>
          <p:cNvSpPr/>
          <p:nvPr/>
        </p:nvSpPr>
        <p:spPr>
          <a:xfrm>
            <a:off x="5508104" y="3284984"/>
            <a:ext cx="337599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
        <p:nvSpPr>
          <p:cNvPr id="26" name="正方形/長方形 25"/>
          <p:cNvSpPr/>
          <p:nvPr/>
        </p:nvSpPr>
        <p:spPr>
          <a:xfrm>
            <a:off x="827584" y="4653136"/>
            <a:ext cx="92772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am</a:t>
            </a:r>
            <a:endParaRPr lang="ja-JP" altLang="en-US" sz="3600" b="1" cap="none" spc="50" dirty="0">
              <a:ln w="11430">
                <a:noFill/>
              </a:ln>
              <a:solidFill>
                <a:srgbClr val="FF0000"/>
              </a:solidFill>
              <a:latin typeface="Century Schoolbook" panose="02040604050505020304" pitchFamily="18" charset="0"/>
            </a:endParaRPr>
          </a:p>
        </p:txBody>
      </p:sp>
      <p:sp>
        <p:nvSpPr>
          <p:cNvPr id="35" name="正方形/長方形 34"/>
          <p:cNvSpPr/>
          <p:nvPr/>
        </p:nvSpPr>
        <p:spPr>
          <a:xfrm>
            <a:off x="2195736" y="4653136"/>
            <a:ext cx="165618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going</a:t>
            </a:r>
            <a:endParaRPr lang="ja-JP" altLang="en-US" sz="3600" b="1" cap="none" spc="50" dirty="0">
              <a:ln w="11430">
                <a:noFill/>
              </a:ln>
              <a:solidFill>
                <a:srgbClr val="FF0000"/>
              </a:solidFill>
              <a:latin typeface="Century Schoolbook" panose="02040604050505020304" pitchFamily="18" charset="0"/>
            </a:endParaRPr>
          </a:p>
        </p:txBody>
      </p:sp>
      <p:sp>
        <p:nvSpPr>
          <p:cNvPr id="36" name="正方形/長方形 35"/>
          <p:cNvSpPr/>
          <p:nvPr/>
        </p:nvSpPr>
        <p:spPr>
          <a:xfrm>
            <a:off x="4211960" y="4654877"/>
            <a:ext cx="720080"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FF0000"/>
                </a:solidFill>
                <a:latin typeface="Century Schoolbook" panose="02040604050505020304" pitchFamily="18" charset="0"/>
              </a:rPr>
              <a:t>to</a:t>
            </a:r>
            <a:endParaRPr lang="ja-JP" altLang="en-US" sz="3600" b="1" cap="none" spc="50" dirty="0">
              <a:ln w="11430">
                <a:noFill/>
              </a:ln>
              <a:solidFill>
                <a:srgbClr val="FF0000"/>
              </a:solidFill>
              <a:latin typeface="Century Schoolbook" panose="02040604050505020304" pitchFamily="18" charset="0"/>
            </a:endParaRPr>
          </a:p>
        </p:txBody>
      </p:sp>
      <p:sp>
        <p:nvSpPr>
          <p:cNvPr id="38" name="正方形/長方形 37"/>
          <p:cNvSpPr/>
          <p:nvPr/>
        </p:nvSpPr>
        <p:spPr>
          <a:xfrm>
            <a:off x="5292080" y="4653136"/>
            <a:ext cx="1368152"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latin typeface="Century Schoolbook" panose="02040604050505020304" pitchFamily="18" charset="0"/>
              </a:rPr>
              <a:t>play</a:t>
            </a:r>
            <a:endParaRPr lang="ja-JP" altLang="en-US" sz="3600" b="1" cap="none" spc="50" dirty="0">
              <a:ln w="11430">
                <a:noFill/>
              </a:ln>
              <a:latin typeface="Century Schoolbook" panose="02040604050505020304" pitchFamily="18" charset="0"/>
            </a:endParaRPr>
          </a:p>
        </p:txBody>
      </p:sp>
      <p:sp>
        <p:nvSpPr>
          <p:cNvPr id="39" name="正方形/長方形 38"/>
          <p:cNvSpPr/>
          <p:nvPr/>
        </p:nvSpPr>
        <p:spPr>
          <a:xfrm>
            <a:off x="5868144" y="5230941"/>
            <a:ext cx="2736304" cy="646331"/>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600" b="1" cap="none" spc="50" dirty="0">
                <a:ln w="11430">
                  <a:noFill/>
                </a:ln>
                <a:solidFill>
                  <a:srgbClr val="00B050"/>
                </a:solidFill>
                <a:latin typeface="Century Schoolbook" panose="02040604050505020304" pitchFamily="18" charset="0"/>
              </a:rPr>
              <a:t>tomorrow</a:t>
            </a:r>
            <a:endParaRPr lang="ja-JP" altLang="en-US" sz="36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20020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63" presetClass="path" presetSubtype="0" accel="50000" decel="50000" fill="hold" nodeType="withEffect">
                                  <p:stCondLst>
                                    <p:cond delay="0"/>
                                  </p:stCondLst>
                                  <p:childTnLst>
                                    <p:animMotion origin="layout" path="M -2.77778E-7 1.48148E-6 L 0.14965 1.48148E-6 " pathEditMode="relative" rAng="0" ptsTypes="AA">
                                      <p:cBhvr>
                                        <p:cTn id="20" dur="2000" fill="hold"/>
                                        <p:tgtEl>
                                          <p:spTgt spid="37"/>
                                        </p:tgtEl>
                                        <p:attrNameLst>
                                          <p:attrName>ppt_x</p:attrName>
                                          <p:attrName>ppt_y</p:attrName>
                                        </p:attrNameLst>
                                      </p:cBhvr>
                                      <p:rCtr x="748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0" nodeType="clickEffect">
                                  <p:stCondLst>
                                    <p:cond delay="0"/>
                                  </p:stCondLst>
                                  <p:childTnLst>
                                    <p:animMotion origin="layout" path="M 2.77778E-6 3.7037E-7 L 0.24028 0.00208 " pathEditMode="relative" rAng="0" ptsTypes="AA">
                                      <p:cBhvr>
                                        <p:cTn id="64" dur="2000" fill="hold"/>
                                        <p:tgtEl>
                                          <p:spTgt spid="6"/>
                                        </p:tgtEl>
                                        <p:attrNameLst>
                                          <p:attrName>ppt_x</p:attrName>
                                          <p:attrName>ppt_y</p:attrName>
                                        </p:attrNameLst>
                                      </p:cBhvr>
                                      <p:rCtr x="12014" y="93"/>
                                    </p:animMotion>
                                  </p:childTnLst>
                                </p:cTn>
                              </p:par>
                              <p:par>
                                <p:cTn id="65" presetID="63" presetClass="path" presetSubtype="0" accel="50000" decel="50000" fill="hold" grpId="1" nodeType="withEffect">
                                  <p:stCondLst>
                                    <p:cond delay="0"/>
                                  </p:stCondLst>
                                  <p:childTnLst>
                                    <p:animMotion origin="layout" path="M 4.72222E-6 -3.33333E-6 L 0.21545 -0.0037 " pathEditMode="relative" rAng="0" ptsTypes="AA">
                                      <p:cBhvr>
                                        <p:cTn id="66" dur="2000" fill="hold"/>
                                        <p:tgtEl>
                                          <p:spTgt spid="8"/>
                                        </p:tgtEl>
                                        <p:attrNameLst>
                                          <p:attrName>ppt_x</p:attrName>
                                          <p:attrName>ppt_y</p:attrName>
                                        </p:attrNameLst>
                                      </p:cBhvr>
                                      <p:rCtr x="10764" y="-185"/>
                                    </p:animMotion>
                                  </p:childTnLst>
                                </p:cTn>
                              </p:par>
                              <p:par>
                                <p:cTn id="67" presetID="63" presetClass="path" presetSubtype="0" accel="50000" decel="50000" fill="hold" nodeType="withEffect">
                                  <p:stCondLst>
                                    <p:cond delay="0"/>
                                  </p:stCondLst>
                                  <p:childTnLst>
                                    <p:animMotion origin="layout" path="M -3.05556E-6 1.48148E-6 L 0.24167 -0.00324 " pathEditMode="relative" rAng="0" ptsTypes="AA">
                                      <p:cBhvr>
                                        <p:cTn id="68" dur="2000" fill="hold"/>
                                        <p:tgtEl>
                                          <p:spTgt spid="5"/>
                                        </p:tgtEl>
                                        <p:attrNameLst>
                                          <p:attrName>ppt_x</p:attrName>
                                          <p:attrName>ppt_y</p:attrName>
                                        </p:attrNameLst>
                                      </p:cBhvr>
                                      <p:rCtr x="12083" y="-162"/>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6" grpId="0" animBg="1"/>
      <p:bldP spid="7" grpId="0"/>
      <p:bldP spid="9" grpId="0"/>
      <p:bldP spid="8" grpId="0"/>
      <p:bldP spid="8" grpId="1"/>
      <p:bldP spid="4" grpId="0" animBg="1"/>
      <p:bldP spid="4" grpId="1" animBg="1"/>
      <p:bldP spid="15" grpId="0" animBg="1"/>
      <p:bldP spid="40" grpId="0" animBg="1"/>
      <p:bldP spid="28" grpId="0" animBg="1"/>
      <p:bldP spid="29" grpId="0"/>
      <p:bldP spid="31" grpId="0"/>
      <p:bldP spid="26" grpId="0"/>
      <p:bldP spid="35" grpId="0"/>
      <p:bldP spid="36" grpId="0"/>
      <p:bldP spid="38" grpId="0"/>
      <p:bldP spid="3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774</Words>
  <Application>Microsoft Office PowerPoint</Application>
  <PresentationFormat>画面に合わせる (4:3)</PresentationFormat>
  <Paragraphs>235</Paragraphs>
  <Slides>21</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ゴシック</vt:lpstr>
      <vt:lpstr>Arial</vt:lpstr>
      <vt:lpstr>Calibri</vt:lpstr>
      <vt:lpstr>Century Schoolbook</vt:lpstr>
      <vt:lpstr>Office テーマ</vt:lpstr>
      <vt:lpstr>be going to 動詞の原形</vt:lpstr>
      <vt:lpstr>これからすることを表す表現</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これからすること（あらかじめ決めてある）を表現してみよう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これからすることを表す表現</vt:lpstr>
      <vt:lpstr>be going to 動詞の原形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KASUGA_Hideki</dc:creator>
  <cp:lastModifiedBy>秀紀 春日</cp:lastModifiedBy>
  <cp:revision>104</cp:revision>
  <cp:lastPrinted>2015-06-15T14:02:50Z</cp:lastPrinted>
  <dcterms:created xsi:type="dcterms:W3CDTF">2012-12-30T13:44:25Z</dcterms:created>
  <dcterms:modified xsi:type="dcterms:W3CDTF">2026-05-04T13:13:51Z</dcterms:modified>
</cp:coreProperties>
</file>