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14" r:id="rId2"/>
    <p:sldId id="515" r:id="rId3"/>
    <p:sldId id="516" r:id="rId4"/>
    <p:sldId id="517" r:id="rId5"/>
    <p:sldId id="518" r:id="rId6"/>
    <p:sldId id="531" r:id="rId7"/>
    <p:sldId id="532" r:id="rId8"/>
    <p:sldId id="519" r:id="rId9"/>
    <p:sldId id="521" r:id="rId10"/>
    <p:sldId id="530" r:id="rId11"/>
    <p:sldId id="522" r:id="rId12"/>
    <p:sldId id="534" r:id="rId13"/>
    <p:sldId id="527" r:id="rId14"/>
    <p:sldId id="523" r:id="rId15"/>
    <p:sldId id="262" r:id="rId16"/>
    <p:sldId id="281" r:id="rId17"/>
    <p:sldId id="525" r:id="rId18"/>
    <p:sldId id="526" r:id="rId19"/>
    <p:sldId id="528" r:id="rId20"/>
    <p:sldId id="529" r:id="rId21"/>
  </p:sldIdLst>
  <p:sldSz cx="9144000" cy="6858000" type="screen4x3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FFFF"/>
    <a:srgbClr val="FF6699"/>
    <a:srgbClr val="FF0000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21" autoAdjust="0"/>
  </p:normalViewPr>
  <p:slideViewPr>
    <p:cSldViewPr>
      <p:cViewPr>
        <p:scale>
          <a:sx n="57" d="100"/>
          <a:sy n="57" d="100"/>
        </p:scale>
        <p:origin x="3174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DCE8DF8-EFCF-4FF1-B76A-59644137D71C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102E8E5-5A7F-4BEF-9DA4-6ECD1BDC5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90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AA8D7F7-E7AA-4562-AE46-6194B8D67BF5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CBB04EF-41ED-4ABA-BAC7-0260BEBCD1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1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つの文章が合体していること</a:t>
            </a:r>
            <a:endParaRPr kumimoji="1" lang="en-US" altLang="ja-JP" dirty="0"/>
          </a:p>
          <a:p>
            <a:r>
              <a:rPr kumimoji="1" lang="ja-JP" altLang="en-US" dirty="0"/>
              <a:t>別々に考えて英文をつくることを指導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72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たくさんの動詞を覚えなければいけないという生徒には、</a:t>
            </a:r>
            <a:endParaRPr kumimoji="1" lang="en-US" altLang="ja-JP" dirty="0"/>
          </a:p>
          <a:p>
            <a:r>
              <a:rPr kumimoji="1" lang="ja-JP" altLang="en-US" dirty="0"/>
              <a:t>思う・わかる・気づく・知るといった意味の動詞は、この文の形をとるので、応用が行くことを伝えるとよいです。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89066-7D2D-49FC-8D37-1B8BA11230A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2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Assume</a:t>
            </a:r>
            <a:r>
              <a:rPr kumimoji="1" lang="ja-JP" altLang="en-US" dirty="0"/>
              <a:t>　と思う。推測する。思い込む。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58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左ドラえもん　右しずかちゃん</a:t>
            </a:r>
            <a:endParaRPr kumimoji="1" lang="en-US" altLang="ja-JP" dirty="0"/>
          </a:p>
          <a:p>
            <a:r>
              <a:rPr kumimoji="1" lang="ja-JP" altLang="en-US" dirty="0"/>
              <a:t>下のび太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89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ドラえもんに変更してください。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28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08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35E-BA14-4955-BBB0-A9D6DB9B3717}" type="datetimeFigureOut">
              <a:rPr kumimoji="1" lang="ja-JP" altLang="en-US" smtClean="0"/>
              <a:pPr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思う・分かる・気づく・知る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認識動詞＋</a:t>
            </a:r>
            <a:r>
              <a:rPr kumimoji="1" lang="en-US" altLang="ja-JP" dirty="0"/>
              <a:t>that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雲形吹き出し 17"/>
          <p:cNvSpPr/>
          <p:nvPr/>
        </p:nvSpPr>
        <p:spPr>
          <a:xfrm>
            <a:off x="29935" y="1557"/>
            <a:ext cx="8460432" cy="2204864"/>
          </a:xfrm>
          <a:prstGeom prst="cloudCallout">
            <a:avLst>
              <a:gd name="adj1" fmla="val 24773"/>
              <a:gd name="adj2" fmla="val 59556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雲形吹き出し 11"/>
          <p:cNvSpPr/>
          <p:nvPr/>
        </p:nvSpPr>
        <p:spPr>
          <a:xfrm>
            <a:off x="539553" y="2780928"/>
            <a:ext cx="4608511" cy="3600400"/>
          </a:xfrm>
          <a:prstGeom prst="cloudCallout">
            <a:avLst>
              <a:gd name="adj1" fmla="val 82357"/>
              <a:gd name="adj2" fmla="val -45575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1187624" y="292307"/>
            <a:ext cx="414653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I think (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that  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1776248" y="891708"/>
            <a:ext cx="6336703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my bike 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is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)(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old 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).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5534" y="3754615"/>
            <a:ext cx="2865629" cy="214205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8288" y="1830530"/>
            <a:ext cx="4896544" cy="4608511"/>
          </a:xfrm>
          <a:prstGeom prst="rect">
            <a:avLst/>
          </a:prstGeom>
          <a:noFill/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1088409" y="3155214"/>
            <a:ext cx="3674430" cy="7058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My bike is old.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8F5F7F3-F5B4-46F4-B223-C364798BE9F3}"/>
              </a:ext>
            </a:extLst>
          </p:cNvPr>
          <p:cNvSpPr txBox="1">
            <a:spLocks/>
          </p:cNvSpPr>
          <p:nvPr/>
        </p:nvSpPr>
        <p:spPr>
          <a:xfrm>
            <a:off x="4128715" y="903925"/>
            <a:ext cx="1205439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is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DF1F219-6B6E-42F6-8156-EAFFA4EEBFB5}"/>
              </a:ext>
            </a:extLst>
          </p:cNvPr>
          <p:cNvSpPr txBox="1">
            <a:spLocks/>
          </p:cNvSpPr>
          <p:nvPr/>
        </p:nvSpPr>
        <p:spPr>
          <a:xfrm>
            <a:off x="5096222" y="879491"/>
            <a:ext cx="21336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old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29A3695D-24D7-4B48-A453-2FE62849389C}"/>
              </a:ext>
            </a:extLst>
          </p:cNvPr>
          <p:cNvSpPr txBox="1">
            <a:spLocks/>
          </p:cNvSpPr>
          <p:nvPr/>
        </p:nvSpPr>
        <p:spPr>
          <a:xfrm>
            <a:off x="3260889" y="301591"/>
            <a:ext cx="1205439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98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5" grpId="0"/>
      <p:bldP spid="16" grpId="0"/>
      <p:bldP spid="13" grpId="0"/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7" y="396951"/>
            <a:ext cx="1669894" cy="1461565"/>
          </a:xfrm>
          <a:prstGeom prst="rect">
            <a:avLst/>
          </a:prstGeom>
        </p:spPr>
      </p:pic>
      <p:sp>
        <p:nvSpPr>
          <p:cNvPr id="7" name="雲形吹き出し 6"/>
          <p:cNvSpPr/>
          <p:nvPr/>
        </p:nvSpPr>
        <p:spPr>
          <a:xfrm>
            <a:off x="2627784" y="0"/>
            <a:ext cx="6516216" cy="5589240"/>
          </a:xfrm>
          <a:prstGeom prst="cloudCallout">
            <a:avLst>
              <a:gd name="adj1" fmla="val -61954"/>
              <a:gd name="adj2" fmla="val -3274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14965" y="3445729"/>
            <a:ext cx="1870927" cy="1381252"/>
          </a:xfrm>
          <a:prstGeom prst="rect">
            <a:avLst/>
          </a:prstGeom>
        </p:spPr>
      </p:pic>
      <p:sp>
        <p:nvSpPr>
          <p:cNvPr id="6" name="雲形吹き出し 5"/>
          <p:cNvSpPr/>
          <p:nvPr/>
        </p:nvSpPr>
        <p:spPr>
          <a:xfrm>
            <a:off x="4697252" y="392048"/>
            <a:ext cx="3744416" cy="3140968"/>
          </a:xfrm>
          <a:prstGeom prst="cloudCallout">
            <a:avLst>
              <a:gd name="adj1" fmla="val -36318"/>
              <a:gd name="adj2" fmla="val 56379"/>
            </a:avLst>
          </a:prstGeom>
          <a:solidFill>
            <a:srgbClr val="FF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17246"/>
          <a:stretch/>
        </p:blipFill>
        <p:spPr>
          <a:xfrm>
            <a:off x="5738840" y="922412"/>
            <a:ext cx="1661239" cy="1872208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179512" y="5373216"/>
            <a:ext cx="460851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 err="1">
                <a:latin typeface="Century Schoolbook" pitchFamily="18" charset="0"/>
                <a:ea typeface="+mj-ea"/>
                <a:cs typeface="+mj-cs"/>
              </a:rPr>
              <a:t>Doraemon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knows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475656" y="5949280"/>
            <a:ext cx="763284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 </a:t>
            </a:r>
            <a:r>
              <a:rPr lang="en-US" altLang="ja-JP" sz="3600" b="1" dirty="0" err="1">
                <a:latin typeface="Century Schoolbook" pitchFamily="18" charset="0"/>
                <a:ea typeface="+mj-ea"/>
                <a:cs typeface="+mj-cs"/>
              </a:rPr>
              <a:t>Nobita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loves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 Shizuka.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5381328" y="1185572"/>
            <a:ext cx="2376264" cy="17281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I love </a:t>
            </a:r>
            <a:r>
              <a:rPr lang="en-US" altLang="ja-JP" sz="3600" b="1" dirty="0" err="1">
                <a:latin typeface="Century Schoolbook" pitchFamily="18" charset="0"/>
                <a:ea typeface="+mj-ea"/>
                <a:cs typeface="+mj-cs"/>
              </a:rPr>
              <a:t>Shizuka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33B792D-7B84-4FEB-BBB6-5EAA93AA4834}"/>
              </a:ext>
            </a:extLst>
          </p:cNvPr>
          <p:cNvSpPr txBox="1">
            <a:spLocks/>
          </p:cNvSpPr>
          <p:nvPr/>
        </p:nvSpPr>
        <p:spPr>
          <a:xfrm>
            <a:off x="1763688" y="5955175"/>
            <a:ext cx="1205439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A27495D2-BD35-429A-A152-B2E5943D97D9}"/>
              </a:ext>
            </a:extLst>
          </p:cNvPr>
          <p:cNvSpPr txBox="1">
            <a:spLocks/>
          </p:cNvSpPr>
          <p:nvPr/>
        </p:nvSpPr>
        <p:spPr>
          <a:xfrm>
            <a:off x="5292080" y="5953605"/>
            <a:ext cx="1440159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loves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/>
      <p:bldP spid="10" grpId="0"/>
      <p:bldP spid="13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DC3F88C-A264-4309-EC3C-4757FD140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91" y="2430708"/>
            <a:ext cx="1935600" cy="2564745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DAB3808-ED78-A86F-BFAA-D8726948E4F7}"/>
              </a:ext>
            </a:extLst>
          </p:cNvPr>
          <p:cNvSpPr/>
          <p:nvPr/>
        </p:nvSpPr>
        <p:spPr>
          <a:xfrm>
            <a:off x="87336" y="4548539"/>
            <a:ext cx="8063630" cy="1448504"/>
          </a:xfrm>
          <a:prstGeom prst="wedgeRoundRectCallout">
            <a:avLst>
              <a:gd name="adj1" fmla="val 39861"/>
              <a:gd name="adj2" fmla="val -5928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雲形吹き出し 17"/>
          <p:cNvSpPr/>
          <p:nvPr/>
        </p:nvSpPr>
        <p:spPr>
          <a:xfrm>
            <a:off x="4155949" y="0"/>
            <a:ext cx="4592515" cy="2632968"/>
          </a:xfrm>
          <a:prstGeom prst="cloudCallout">
            <a:avLst>
              <a:gd name="adj1" fmla="val 17071"/>
              <a:gd name="adj2" fmla="val 72702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231529" y="4655928"/>
            <a:ext cx="414653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I know (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that  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786568" y="5348971"/>
            <a:ext cx="7570863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he (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doesn’t 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)(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like 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) chocolate.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186955"/>
            <a:ext cx="1516692" cy="1902252"/>
          </a:xfrm>
          <a:prstGeom prst="rect">
            <a:avLst/>
          </a:prstGeom>
          <a:noFill/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E8F5F7F3-F5B4-46F4-B223-C364798BE9F3}"/>
              </a:ext>
            </a:extLst>
          </p:cNvPr>
          <p:cNvSpPr txBox="1">
            <a:spLocks/>
          </p:cNvSpPr>
          <p:nvPr/>
        </p:nvSpPr>
        <p:spPr>
          <a:xfrm>
            <a:off x="1763688" y="5317762"/>
            <a:ext cx="204936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noProof="0" dirty="0">
                <a:latin typeface="Century Schoolbook" pitchFamily="18" charset="0"/>
                <a:ea typeface="+mj-ea"/>
                <a:cs typeface="+mj-cs"/>
              </a:rPr>
              <a:t>doesn’t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DF1F219-6B6E-42F6-8156-EAFFA4EEBFB5}"/>
              </a:ext>
            </a:extLst>
          </p:cNvPr>
          <p:cNvSpPr txBox="1">
            <a:spLocks/>
          </p:cNvSpPr>
          <p:nvPr/>
        </p:nvSpPr>
        <p:spPr>
          <a:xfrm>
            <a:off x="4129462" y="5371457"/>
            <a:ext cx="21336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like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29A3695D-24D7-4B48-A453-2FE62849389C}"/>
              </a:ext>
            </a:extLst>
          </p:cNvPr>
          <p:cNvSpPr txBox="1">
            <a:spLocks/>
          </p:cNvSpPr>
          <p:nvPr/>
        </p:nvSpPr>
        <p:spPr>
          <a:xfrm>
            <a:off x="2304794" y="4624719"/>
            <a:ext cx="1205439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8FA7B-F3DB-BF68-618C-16E1B445D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10" y="1555460"/>
            <a:ext cx="1446553" cy="10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5" grpId="0"/>
      <p:bldP spid="16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雲形吹き出し 2">
            <a:extLst>
              <a:ext uri="{FF2B5EF4-FFF2-40B4-BE49-F238E27FC236}">
                <a16:creationId xmlns:a16="http://schemas.microsoft.com/office/drawing/2014/main" id="{01984A9F-C11C-4F57-987C-0085BF22C595}"/>
              </a:ext>
            </a:extLst>
          </p:cNvPr>
          <p:cNvSpPr/>
          <p:nvPr/>
        </p:nvSpPr>
        <p:spPr>
          <a:xfrm>
            <a:off x="-198784" y="-396588"/>
            <a:ext cx="9342784" cy="4869160"/>
          </a:xfrm>
          <a:prstGeom prst="cloudCallout">
            <a:avLst>
              <a:gd name="adj1" fmla="val 33648"/>
              <a:gd name="adj2" fmla="val 42431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7">
            <a:extLst>
              <a:ext uri="{FF2B5EF4-FFF2-40B4-BE49-F238E27FC236}">
                <a16:creationId xmlns:a16="http://schemas.microsoft.com/office/drawing/2014/main" id="{E30F6CF1-37F8-4D15-9A60-32AC343BFCEB}"/>
              </a:ext>
            </a:extLst>
          </p:cNvPr>
          <p:cNvSpPr/>
          <p:nvPr/>
        </p:nvSpPr>
        <p:spPr>
          <a:xfrm>
            <a:off x="0" y="5653216"/>
            <a:ext cx="9097054" cy="1204783"/>
          </a:xfrm>
          <a:prstGeom prst="wedgeRoundRectCallout">
            <a:avLst>
              <a:gd name="adj1" fmla="val 34253"/>
              <a:gd name="adj2" fmla="val -84473"/>
              <a:gd name="adj3" fmla="val 16667"/>
            </a:avLst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2267744" y="381808"/>
            <a:ext cx="5760640" cy="1656184"/>
          </a:xfrm>
          <a:prstGeom prst="wedgeRoundRectCallout">
            <a:avLst>
              <a:gd name="adj1" fmla="val -54282"/>
              <a:gd name="adj2" fmla="val 62018"/>
              <a:gd name="adj3" fmla="val 16667"/>
            </a:avLst>
          </a:prstGeom>
          <a:solidFill>
            <a:schemeClr val="bg1">
              <a:alpha val="30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458706" y="597832"/>
            <a:ext cx="4742094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We have a test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tomorrow.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946" y="5653217"/>
            <a:ext cx="241176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I heard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683568" y="6165304"/>
            <a:ext cx="846043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we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 have a test tomorrow.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B8956AA-5D8A-4262-BB4C-8C3DF3730EAE}"/>
              </a:ext>
            </a:extLst>
          </p:cNvPr>
          <p:cNvSpPr txBox="1">
            <a:spLocks/>
          </p:cNvSpPr>
          <p:nvPr/>
        </p:nvSpPr>
        <p:spPr>
          <a:xfrm>
            <a:off x="971600" y="6165304"/>
            <a:ext cx="201622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C16EE227-94EA-4985-87AD-A6B4B4513D15}"/>
              </a:ext>
            </a:extLst>
          </p:cNvPr>
          <p:cNvSpPr txBox="1">
            <a:spLocks/>
          </p:cNvSpPr>
          <p:nvPr/>
        </p:nvSpPr>
        <p:spPr>
          <a:xfrm>
            <a:off x="2591272" y="6165304"/>
            <a:ext cx="103317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we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073E7DF-DB08-413E-AC1F-0212864A2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2" y="1300567"/>
            <a:ext cx="1208906" cy="1923181"/>
          </a:xfrm>
          <a:prstGeom prst="rect">
            <a:avLst/>
          </a:prstGeom>
        </p:spPr>
      </p:pic>
      <p:pic>
        <p:nvPicPr>
          <p:cNvPr id="5" name="図 4" descr="記号, 挿絵 が含まれている画像&#10;&#10;自動的に生成された説明">
            <a:extLst>
              <a:ext uri="{FF2B5EF4-FFF2-40B4-BE49-F238E27FC236}">
                <a16:creationId xmlns:a16="http://schemas.microsoft.com/office/drawing/2014/main" id="{EAF5C4EE-02B5-446D-A852-619595B578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"/>
          <a:stretch/>
        </p:blipFill>
        <p:spPr>
          <a:xfrm>
            <a:off x="7726992" y="3448211"/>
            <a:ext cx="1417008" cy="22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8" grpId="0" animBg="1"/>
      <p:bldP spid="9" grpId="0"/>
      <p:bldP spid="14" grpId="0"/>
      <p:bldP spid="1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KASUGA_Hideki\AppData\Local\Microsoft\Windows\Temporary Internet Files\Content.IE5\DODCNLTM\MC9003433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483768" cy="2456100"/>
          </a:xfrm>
          <a:prstGeom prst="rect">
            <a:avLst/>
          </a:prstGeom>
          <a:noFill/>
        </p:spPr>
      </p:pic>
      <p:sp>
        <p:nvSpPr>
          <p:cNvPr id="3" name="雲形吹き出し 2"/>
          <p:cNvSpPr/>
          <p:nvPr/>
        </p:nvSpPr>
        <p:spPr>
          <a:xfrm>
            <a:off x="2627784" y="0"/>
            <a:ext cx="6516216" cy="4869160"/>
          </a:xfrm>
          <a:prstGeom prst="cloudCallout">
            <a:avLst>
              <a:gd name="adj1" fmla="val -54937"/>
              <a:gd name="adj2" fmla="val 237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2287914"/>
            <a:ext cx="2448272" cy="180749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72008" y="5229200"/>
            <a:ext cx="241176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We know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544" y="5849888"/>
            <a:ext cx="871296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 err="1">
                <a:latin typeface="Century Schoolbook" pitchFamily="18" charset="0"/>
                <a:ea typeface="+mj-ea"/>
                <a:cs typeface="+mj-cs"/>
              </a:rPr>
              <a:t>Doraemon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doesn’t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 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like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 mice.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707904" y="1196752"/>
            <a:ext cx="4968552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 err="1">
                <a:latin typeface="Century Schoolbook" pitchFamily="18" charset="0"/>
                <a:ea typeface="+mj-ea"/>
                <a:cs typeface="+mj-cs"/>
              </a:rPr>
              <a:t>Doraemon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doesn’t like mice.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21E90A4-96DC-4CC9-998B-3B3831F454F2}"/>
              </a:ext>
            </a:extLst>
          </p:cNvPr>
          <p:cNvSpPr txBox="1">
            <a:spLocks/>
          </p:cNvSpPr>
          <p:nvPr/>
        </p:nvSpPr>
        <p:spPr>
          <a:xfrm>
            <a:off x="3347864" y="5835527"/>
            <a:ext cx="201622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doesn’t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1D222622-18A4-4016-A653-3DABA5E64737}"/>
              </a:ext>
            </a:extLst>
          </p:cNvPr>
          <p:cNvSpPr txBox="1">
            <a:spLocks/>
          </p:cNvSpPr>
          <p:nvPr/>
        </p:nvSpPr>
        <p:spPr>
          <a:xfrm>
            <a:off x="5868144" y="5877272"/>
            <a:ext cx="201622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like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2E2B404-3A49-4A82-A627-776E6FA7EF34}"/>
              </a:ext>
            </a:extLst>
          </p:cNvPr>
          <p:cNvSpPr txBox="1">
            <a:spLocks/>
          </p:cNvSpPr>
          <p:nvPr/>
        </p:nvSpPr>
        <p:spPr>
          <a:xfrm>
            <a:off x="2411760" y="5229200"/>
            <a:ext cx="201622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19D498D-CF84-9CB1-96C3-2977C0AED67C}"/>
              </a:ext>
            </a:extLst>
          </p:cNvPr>
          <p:cNvSpPr txBox="1">
            <a:spLocks/>
          </p:cNvSpPr>
          <p:nvPr/>
        </p:nvSpPr>
        <p:spPr>
          <a:xfrm>
            <a:off x="2699793" y="5257891"/>
            <a:ext cx="129614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1" grpId="0"/>
      <p:bldP spid="12" grpId="0"/>
      <p:bldP spid="13" grpId="0"/>
      <p:bldP spid="14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7E84E2-31DB-483E-9E01-716B92B96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4" y="838943"/>
            <a:ext cx="5489645" cy="4117234"/>
          </a:xfrm>
          <a:prstGeom prst="rect">
            <a:avLst/>
          </a:prstGeom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12A134D1-9B15-41B1-91EB-595E3C064E16}"/>
              </a:ext>
            </a:extLst>
          </p:cNvPr>
          <p:cNvSpPr/>
          <p:nvPr/>
        </p:nvSpPr>
        <p:spPr>
          <a:xfrm>
            <a:off x="4139952" y="0"/>
            <a:ext cx="4608512" cy="2897560"/>
          </a:xfrm>
          <a:prstGeom prst="cloudCallout">
            <a:avLst>
              <a:gd name="adj1" fmla="val -52998"/>
              <a:gd name="adj2" fmla="val 414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273319-E76C-4D22-958C-52AB02B3C2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9" t="48299" r="4326" b="11150"/>
          <a:stretch/>
        </p:blipFill>
        <p:spPr>
          <a:xfrm>
            <a:off x="6049021" y="261858"/>
            <a:ext cx="1484348" cy="1508555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542079A-4ECC-4BC1-9636-CD77F3788F5B}"/>
              </a:ext>
            </a:extLst>
          </p:cNvPr>
          <p:cNvSpPr/>
          <p:nvPr/>
        </p:nvSpPr>
        <p:spPr>
          <a:xfrm>
            <a:off x="107504" y="4482630"/>
            <a:ext cx="9036496" cy="2522039"/>
          </a:xfrm>
          <a:prstGeom prst="wedgeRoundRectCallout">
            <a:avLst>
              <a:gd name="adj1" fmla="val 1451"/>
              <a:gd name="adj2" fmla="val -649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BCBC37-8876-4F6F-8E77-5E1F0771011D}"/>
              </a:ext>
            </a:extLst>
          </p:cNvPr>
          <p:cNvSpPr/>
          <p:nvPr/>
        </p:nvSpPr>
        <p:spPr>
          <a:xfrm>
            <a:off x="4791275" y="1585070"/>
            <a:ext cx="32403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4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will be sunny </a:t>
            </a:r>
          </a:p>
          <a:p>
            <a:pPr algn="r"/>
            <a:r>
              <a:rPr lang="en-US" altLang="ja-JP" sz="24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tomorrow.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3C9A81-73B2-4B0F-9F31-A4643951A475}"/>
              </a:ext>
            </a:extLst>
          </p:cNvPr>
          <p:cNvSpPr/>
          <p:nvPr/>
        </p:nvSpPr>
        <p:spPr>
          <a:xfrm>
            <a:off x="241236" y="4625086"/>
            <a:ext cx="88924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hope 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that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</a:t>
            </a:r>
          </a:p>
          <a:p>
            <a:pPr algn="r"/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it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will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sunny tomorrow.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6634274-2407-88BD-17E7-36DC145CA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44760"/>
            <a:ext cx="1340458" cy="100534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60042B-BEE8-BB4A-6AB7-C6DCB195F4F2}"/>
              </a:ext>
            </a:extLst>
          </p:cNvPr>
          <p:cNvSpPr/>
          <p:nvPr/>
        </p:nvSpPr>
        <p:spPr>
          <a:xfrm>
            <a:off x="260658" y="6059754"/>
            <a:ext cx="46187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We can enjoy hiking.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1ED79C9-4FAB-C094-A3B0-F1849C69DCF2}"/>
              </a:ext>
            </a:extLst>
          </p:cNvPr>
          <p:cNvSpPr/>
          <p:nvPr/>
        </p:nvSpPr>
        <p:spPr>
          <a:xfrm>
            <a:off x="1967709" y="4609146"/>
            <a:ext cx="1204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that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AB81FC-89FE-BC7A-6C04-5D4B0E2EE173}"/>
              </a:ext>
            </a:extLst>
          </p:cNvPr>
          <p:cNvSpPr/>
          <p:nvPr/>
        </p:nvSpPr>
        <p:spPr>
          <a:xfrm>
            <a:off x="2238559" y="5103555"/>
            <a:ext cx="1204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3BD89C-72EB-4578-343D-39280660D9B2}"/>
              </a:ext>
            </a:extLst>
          </p:cNvPr>
          <p:cNvSpPr/>
          <p:nvPr/>
        </p:nvSpPr>
        <p:spPr>
          <a:xfrm>
            <a:off x="3111756" y="5133469"/>
            <a:ext cx="1204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will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4BBC293-0016-E7F2-4CFB-632848358363}"/>
              </a:ext>
            </a:extLst>
          </p:cNvPr>
          <p:cNvSpPr/>
          <p:nvPr/>
        </p:nvSpPr>
        <p:spPr>
          <a:xfrm>
            <a:off x="4481443" y="5133469"/>
            <a:ext cx="1204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35509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  <p:bldP spid="6" grpId="0"/>
      <p:bldP spid="9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思う・分かる・気づく・知る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認識動詞＋</a:t>
            </a:r>
            <a:r>
              <a:rPr kumimoji="1" lang="en-US" altLang="ja-JP" dirty="0"/>
              <a:t>that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36912"/>
            <a:ext cx="4297437" cy="293577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D6D3FE-B003-47CF-82DA-4C431F7FAD13}"/>
              </a:ext>
            </a:extLst>
          </p:cNvPr>
          <p:cNvSpPr/>
          <p:nvPr/>
        </p:nvSpPr>
        <p:spPr>
          <a:xfrm>
            <a:off x="609216" y="992925"/>
            <a:ext cx="7925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Century Schoolbook" panose="02040604050505020304" pitchFamily="18" charset="0"/>
              </a:rPr>
              <a:t>Do you think that natto is delicious?</a:t>
            </a:r>
          </a:p>
        </p:txBody>
      </p:sp>
    </p:spTree>
    <p:extLst>
      <p:ext uri="{BB962C8B-B14F-4D97-AF65-F5344CB8AC3E}">
        <p14:creationId xmlns:p14="http://schemas.microsoft.com/office/powerpoint/2010/main" val="7168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D6D3FE-B003-47CF-82DA-4C431F7FAD13}"/>
              </a:ext>
            </a:extLst>
          </p:cNvPr>
          <p:cNvSpPr/>
          <p:nvPr/>
        </p:nvSpPr>
        <p:spPr>
          <a:xfrm>
            <a:off x="609216" y="992925"/>
            <a:ext cx="8284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Century Schoolbook" panose="02040604050505020304" pitchFamily="18" charset="0"/>
              </a:rPr>
              <a:t>Do you think that </a:t>
            </a:r>
            <a:r>
              <a:rPr lang="en-US" altLang="ja-JP" sz="3200" b="1" dirty="0">
                <a:latin typeface="Century Schoolbook" panose="02040604050505020304" pitchFamily="18" charset="0"/>
              </a:rPr>
              <a:t>English is difficult</a:t>
            </a:r>
            <a:r>
              <a:rPr lang="ja-JP" altLang="en-US" sz="3200" b="1" dirty="0">
                <a:latin typeface="Century Schoolbook" panose="02040604050505020304" pitchFamily="18" charset="0"/>
              </a:rPr>
              <a:t>?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560093" cy="2850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1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DF0591E-C084-1A14-1BA0-2E5CD7C2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" y="0"/>
            <a:ext cx="912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2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3968" y="1484784"/>
            <a:ext cx="4546600" cy="1143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latin typeface="Century Schoolbook" pitchFamily="18" charset="0"/>
              </a:rPr>
              <a:t>What is this?</a:t>
            </a:r>
            <a:endParaRPr lang="ja-JP" altLang="en-US" b="1" dirty="0">
              <a:latin typeface="Century Schoolbook" pitchFamily="18" charset="0"/>
            </a:endParaRPr>
          </a:p>
        </p:txBody>
      </p:sp>
      <p:pic>
        <p:nvPicPr>
          <p:cNvPr id="3075" name="コンテンツ プレースホル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6" y="829149"/>
            <a:ext cx="2779508" cy="208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467544" y="4509120"/>
            <a:ext cx="80285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4400" b="1" kern="0" dirty="0">
                <a:latin typeface="Century Schoolbook" pitchFamily="18" charset="0"/>
                <a:ea typeface="+mj-ea"/>
                <a:cs typeface="+mj-cs"/>
              </a:rPr>
              <a:t>This is Mt. Fuji.</a:t>
            </a:r>
            <a:endParaRPr lang="ja-JP" altLang="en-US" sz="4400" b="1" kern="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683568" y="3212976"/>
            <a:ext cx="75608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4400" b="1" kern="0" dirty="0">
                <a:latin typeface="Century Schoolbook" pitchFamily="18" charset="0"/>
                <a:ea typeface="+mj-ea"/>
                <a:cs typeface="+mj-cs"/>
              </a:rPr>
              <a:t>You know this.</a:t>
            </a:r>
            <a:endParaRPr lang="ja-JP" altLang="en-US" sz="4400" b="1" kern="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539552" y="5454352"/>
            <a:ext cx="80285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4400" b="1" kern="0" dirty="0">
                <a:latin typeface="Century Schoolbook" pitchFamily="18" charset="0"/>
                <a:ea typeface="+mj-ea"/>
                <a:cs typeface="+mj-cs"/>
              </a:rPr>
              <a:t>Mt. Fuji is beautiful.</a:t>
            </a:r>
            <a:endParaRPr lang="ja-JP" altLang="en-US" sz="4400" b="1" kern="0" dirty="0"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思う・分かる・気づく・知る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認識動詞＋</a:t>
            </a:r>
            <a:r>
              <a:rPr kumimoji="1" lang="en-US" altLang="ja-JP" dirty="0"/>
              <a:t>that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520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3903502" y="3347863"/>
            <a:ext cx="5940152" cy="1143000"/>
          </a:xfrm>
        </p:spPr>
        <p:txBody>
          <a:bodyPr/>
          <a:lstStyle/>
          <a:p>
            <a:pPr algn="l" eaLnBrk="1" hangingPunct="1"/>
            <a:r>
              <a:rPr lang="en-US" altLang="ja-JP" sz="3200" b="1" dirty="0">
                <a:latin typeface="Century Schoolbook" pitchFamily="18" charset="0"/>
              </a:rPr>
              <a:t>Mt. Fuji is beautiful.</a:t>
            </a:r>
            <a:endParaRPr lang="ja-JP" altLang="en-US" sz="3200" b="1" dirty="0">
              <a:latin typeface="Century Schoolbook" pitchFamily="18" charset="0"/>
            </a:endParaRPr>
          </a:p>
        </p:txBody>
      </p:sp>
      <p:pic>
        <p:nvPicPr>
          <p:cNvPr id="4098" name="コンテンツ プレースホル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3" y="23503"/>
            <a:ext cx="2908481" cy="218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2751374" y="1979711"/>
            <a:ext cx="597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4400" b="1" kern="0" dirty="0">
                <a:latin typeface="Century Schoolbook" pitchFamily="18" charset="0"/>
                <a:ea typeface="+mj-ea"/>
                <a:cs typeface="+mj-cs"/>
              </a:rPr>
              <a:t>You know</a:t>
            </a:r>
            <a:r>
              <a:rPr lang="en-US" altLang="ja-JP" sz="4400" b="1" kern="0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ja-JP" altLang="en-US" sz="4400" b="1" kern="0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＜</a:t>
            </a:r>
            <a:r>
              <a:rPr lang="en-US" altLang="ja-JP" sz="4400" b="1" kern="0" dirty="0">
                <a:latin typeface="Century Schoolbook" pitchFamily="18" charset="0"/>
                <a:ea typeface="+mj-ea"/>
                <a:cs typeface="+mj-cs"/>
              </a:rPr>
              <a:t>this</a:t>
            </a:r>
            <a:r>
              <a:rPr lang="ja-JP" altLang="en-US" sz="4400" b="1" kern="0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＞</a:t>
            </a:r>
            <a:r>
              <a:rPr lang="en-US" altLang="ja-JP" sz="4400" b="1" kern="0" dirty="0">
                <a:latin typeface="Century Schoolbook" pitchFamily="18" charset="0"/>
                <a:ea typeface="+mj-ea"/>
                <a:cs typeface="+mj-cs"/>
              </a:rPr>
              <a:t>.</a:t>
            </a:r>
            <a:endParaRPr lang="ja-JP" altLang="en-US" sz="4400" b="1" kern="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8"/>
          <p:cNvSpPr txBox="1">
            <a:spLocks/>
          </p:cNvSpPr>
          <p:nvPr/>
        </p:nvSpPr>
        <p:spPr bwMode="auto">
          <a:xfrm>
            <a:off x="204999" y="4960590"/>
            <a:ext cx="28803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3200" b="1" kern="0" dirty="0">
                <a:latin typeface="Century Schoolbook" pitchFamily="18" charset="0"/>
                <a:ea typeface="+mj-ea"/>
                <a:cs typeface="+mj-cs"/>
              </a:rPr>
              <a:t>You know </a:t>
            </a:r>
            <a:r>
              <a:rPr lang="ja-JP" altLang="en-US" sz="3200" b="1" kern="0" dirty="0">
                <a:latin typeface="Century Schoolbook" pitchFamily="18" charset="0"/>
                <a:ea typeface="+mj-ea"/>
                <a:cs typeface="+mj-cs"/>
              </a:rPr>
              <a:t>＜</a:t>
            </a:r>
          </a:p>
        </p:txBody>
      </p:sp>
      <p:sp>
        <p:nvSpPr>
          <p:cNvPr id="6" name="上矢印 5"/>
          <p:cNvSpPr/>
          <p:nvPr/>
        </p:nvSpPr>
        <p:spPr bwMode="auto">
          <a:xfrm rot="10800000">
            <a:off x="6604310" y="2915815"/>
            <a:ext cx="648072" cy="936104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0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タイトル 8"/>
          <p:cNvSpPr txBox="1">
            <a:spLocks/>
          </p:cNvSpPr>
          <p:nvPr/>
        </p:nvSpPr>
        <p:spPr bwMode="auto">
          <a:xfrm>
            <a:off x="3914731" y="4936604"/>
            <a:ext cx="855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ja-JP" altLang="en-US" sz="3200" b="1" kern="0" dirty="0">
                <a:latin typeface="Century Schoolbook" pitchFamily="18" charset="0"/>
                <a:ea typeface="+mj-ea"/>
                <a:cs typeface="+mj-cs"/>
              </a:rPr>
              <a:t>＞</a:t>
            </a:r>
            <a:r>
              <a:rPr lang="en-US" altLang="ja-JP" sz="3200" b="1" kern="0" dirty="0">
                <a:latin typeface="Century Schoolbook" pitchFamily="18" charset="0"/>
                <a:ea typeface="+mj-ea"/>
                <a:cs typeface="+mj-cs"/>
              </a:rPr>
              <a:t>.</a:t>
            </a:r>
            <a:endParaRPr lang="ja-JP" altLang="en-US" sz="3200" b="1" kern="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3" name="タイトル 8"/>
          <p:cNvSpPr txBox="1">
            <a:spLocks/>
          </p:cNvSpPr>
          <p:nvPr/>
        </p:nvSpPr>
        <p:spPr bwMode="auto">
          <a:xfrm>
            <a:off x="3903502" y="3635895"/>
            <a:ext cx="5940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Mt. Fuji is beautiful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751374" y="1979711"/>
            <a:ext cx="597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4400" b="1" kern="0" dirty="0">
                <a:latin typeface="Century Schoolbook" pitchFamily="18" charset="0"/>
                <a:ea typeface="+mj-ea"/>
                <a:cs typeface="+mj-cs"/>
              </a:rPr>
              <a:t>You know </a:t>
            </a:r>
            <a:r>
              <a:rPr lang="ja-JP" altLang="en-US" sz="4400" b="1" kern="0" dirty="0">
                <a:latin typeface="Century Schoolbook" pitchFamily="18" charset="0"/>
                <a:ea typeface="+mj-ea"/>
                <a:cs typeface="+mj-cs"/>
              </a:rPr>
              <a:t>＜</a:t>
            </a:r>
            <a:r>
              <a:rPr lang="en-US" altLang="ja-JP" sz="4400" b="1" kern="0" dirty="0">
                <a:latin typeface="Century Schoolbook" pitchFamily="18" charset="0"/>
                <a:ea typeface="+mj-ea"/>
                <a:cs typeface="+mj-cs"/>
              </a:rPr>
              <a:t>this</a:t>
            </a:r>
            <a:r>
              <a:rPr lang="ja-JP" altLang="en-US" sz="4400" b="1" kern="0" dirty="0">
                <a:latin typeface="Century Schoolbook" pitchFamily="18" charset="0"/>
                <a:ea typeface="+mj-ea"/>
                <a:cs typeface="+mj-cs"/>
              </a:rPr>
              <a:t>＞</a:t>
            </a:r>
            <a:r>
              <a:rPr lang="en-US" altLang="ja-JP" sz="4400" b="1" kern="0" dirty="0">
                <a:latin typeface="Century Schoolbook" pitchFamily="18" charset="0"/>
                <a:ea typeface="+mj-ea"/>
                <a:cs typeface="+mj-cs"/>
              </a:rPr>
              <a:t>.</a:t>
            </a:r>
            <a:endParaRPr lang="ja-JP" altLang="en-US" sz="4400" b="1" kern="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" name="タイトル 8"/>
          <p:cNvSpPr txBox="1">
            <a:spLocks/>
          </p:cNvSpPr>
          <p:nvPr/>
        </p:nvSpPr>
        <p:spPr bwMode="auto">
          <a:xfrm>
            <a:off x="2411759" y="5238328"/>
            <a:ext cx="6527241" cy="5669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3200" b="1" kern="0" dirty="0">
                <a:latin typeface="Century Schoolbook" pitchFamily="18" charset="0"/>
                <a:ea typeface="+mj-ea"/>
                <a:cs typeface="+mj-cs"/>
              </a:rPr>
              <a:t>             Mt. Fuji is beautiful.  </a:t>
            </a:r>
            <a:endParaRPr lang="ja-JP" altLang="en-US" sz="3200" b="1" kern="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2" name="上矢印 11"/>
          <p:cNvSpPr/>
          <p:nvPr/>
        </p:nvSpPr>
        <p:spPr bwMode="auto">
          <a:xfrm rot="10800000">
            <a:off x="6604311" y="4211959"/>
            <a:ext cx="648072" cy="936104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8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タイトル 8"/>
          <p:cNvSpPr txBox="1">
            <a:spLocks/>
          </p:cNvSpPr>
          <p:nvPr/>
        </p:nvSpPr>
        <p:spPr bwMode="auto">
          <a:xfrm>
            <a:off x="2751374" y="5224636"/>
            <a:ext cx="10801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that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45833 -7.40741E-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7.40741E-7 L 0.00017 0.232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6" grpId="0" animBg="1"/>
      <p:bldP spid="7" grpId="0"/>
      <p:bldP spid="7" grpId="1"/>
      <p:bldP spid="13" grpId="0"/>
      <p:bldP spid="13" grpId="1"/>
      <p:bldP spid="11" grpId="0"/>
      <p:bldP spid="14" grpId="0" animBg="1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0" y="3140968"/>
            <a:ext cx="9143999" cy="3717032"/>
          </a:xfrm>
          <a:prstGeom prst="roundRect">
            <a:avLst>
              <a:gd name="adj" fmla="val 3594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36" name="円/楕円 35"/>
          <p:cNvSpPr/>
          <p:nvPr/>
        </p:nvSpPr>
        <p:spPr>
          <a:xfrm>
            <a:off x="2159732" y="5343521"/>
            <a:ext cx="720080" cy="360040"/>
          </a:xfrm>
          <a:prstGeom prst="ellipse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2627784" y="2505181"/>
            <a:ext cx="1008112" cy="432048"/>
          </a:xfrm>
          <a:prstGeom prst="ellipse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635896" y="2420888"/>
            <a:ext cx="3744416" cy="50405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364088" y="5362382"/>
            <a:ext cx="2160240" cy="29011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299936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327" y="3495680"/>
            <a:ext cx="938737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①思う・分かる・気づく・知るの意味を持つ動詞は、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 主語 ＋ 動詞 ＋ ＜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(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that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)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考えていること（文章）＞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という表現ができます。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7489" y="0"/>
            <a:ext cx="85988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思う・分かる・気づく・知る＋＜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that 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文章</a:t>
            </a:r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＞</a:t>
            </a:r>
          </a:p>
        </p:txBody>
      </p:sp>
      <p:sp>
        <p:nvSpPr>
          <p:cNvPr id="21" name="タイトル 8"/>
          <p:cNvSpPr txBox="1">
            <a:spLocks/>
          </p:cNvSpPr>
          <p:nvPr/>
        </p:nvSpPr>
        <p:spPr bwMode="auto">
          <a:xfrm>
            <a:off x="539552" y="980728"/>
            <a:ext cx="41764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3200" b="1" kern="0" dirty="0">
                <a:latin typeface="Century Schoolbook" pitchFamily="18" charset="0"/>
                <a:ea typeface="+mj-ea"/>
                <a:cs typeface="+mj-cs"/>
              </a:rPr>
              <a:t>You know</a:t>
            </a:r>
            <a:r>
              <a:rPr lang="ja-JP" altLang="en-US" sz="3200" b="1" kern="0" dirty="0">
                <a:latin typeface="Century Schoolbook" pitchFamily="18" charset="0"/>
                <a:ea typeface="+mj-ea"/>
                <a:cs typeface="+mj-cs"/>
              </a:rPr>
              <a:t>＜</a:t>
            </a:r>
            <a:r>
              <a:rPr lang="en-US" altLang="ja-JP" sz="3200" b="1" kern="0" dirty="0">
                <a:latin typeface="Century Schoolbook" pitchFamily="18" charset="0"/>
                <a:ea typeface="+mj-ea"/>
                <a:cs typeface="+mj-cs"/>
              </a:rPr>
              <a:t>this</a:t>
            </a:r>
            <a:r>
              <a:rPr lang="ja-JP" altLang="en-US" sz="3200" b="1" kern="0" dirty="0">
                <a:latin typeface="Century Schoolbook" pitchFamily="18" charset="0"/>
                <a:ea typeface="+mj-ea"/>
                <a:cs typeface="+mj-cs"/>
              </a:rPr>
              <a:t>＞</a:t>
            </a:r>
            <a:r>
              <a:rPr lang="en-US" altLang="ja-JP" sz="3200" b="1" kern="0" dirty="0">
                <a:latin typeface="Century Schoolbook" pitchFamily="18" charset="0"/>
                <a:ea typeface="+mj-ea"/>
                <a:cs typeface="+mj-cs"/>
              </a:rPr>
              <a:t>.</a:t>
            </a:r>
            <a:endParaRPr lang="ja-JP" altLang="en-US" sz="3200" b="1" kern="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2" name="タイトル 8"/>
          <p:cNvSpPr txBox="1">
            <a:spLocks/>
          </p:cNvSpPr>
          <p:nvPr/>
        </p:nvSpPr>
        <p:spPr bwMode="auto">
          <a:xfrm>
            <a:off x="539552" y="1700808"/>
            <a:ext cx="77048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2800" b="1" kern="0" dirty="0">
                <a:latin typeface="Century Schoolbook" pitchFamily="18" charset="0"/>
                <a:ea typeface="+mj-ea"/>
                <a:cs typeface="+mj-cs"/>
              </a:rPr>
              <a:t>You know</a:t>
            </a:r>
            <a:r>
              <a:rPr lang="ja-JP" altLang="en-US" sz="2800" b="1" kern="0" dirty="0">
                <a:latin typeface="Century Schoolbook" pitchFamily="18" charset="0"/>
                <a:ea typeface="+mj-ea"/>
                <a:cs typeface="+mj-cs"/>
              </a:rPr>
              <a:t>＜</a:t>
            </a:r>
            <a:r>
              <a:rPr lang="en-US" altLang="ja-JP" sz="2800" b="1" kern="0" dirty="0">
                <a:latin typeface="Century Schoolbook" pitchFamily="18" charset="0"/>
                <a:ea typeface="+mj-ea"/>
                <a:cs typeface="+mj-cs"/>
              </a:rPr>
              <a:t>Mt. Fuji is beautiful</a:t>
            </a:r>
            <a:r>
              <a:rPr lang="ja-JP" altLang="en-US" sz="2800" b="1" kern="0" dirty="0">
                <a:latin typeface="Century Schoolbook" pitchFamily="18" charset="0"/>
                <a:ea typeface="+mj-ea"/>
                <a:cs typeface="+mj-cs"/>
              </a:rPr>
              <a:t>＞</a:t>
            </a:r>
            <a:r>
              <a:rPr lang="en-US" altLang="ja-JP" sz="2800" b="1" kern="0" dirty="0">
                <a:latin typeface="Century Schoolbook" pitchFamily="18" charset="0"/>
                <a:ea typeface="+mj-ea"/>
                <a:cs typeface="+mj-cs"/>
              </a:rPr>
              <a:t>.</a:t>
            </a:r>
            <a:endParaRPr lang="ja-JP" altLang="en-US" sz="2800" b="1" kern="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3" name="タイトル 8"/>
          <p:cNvSpPr txBox="1">
            <a:spLocks/>
          </p:cNvSpPr>
          <p:nvPr/>
        </p:nvSpPr>
        <p:spPr bwMode="auto">
          <a:xfrm>
            <a:off x="539552" y="2408902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ja-JP" sz="2800" b="1" kern="0" dirty="0">
                <a:latin typeface="Century Schoolbook" pitchFamily="18" charset="0"/>
                <a:ea typeface="+mj-ea"/>
                <a:cs typeface="+mj-cs"/>
              </a:rPr>
              <a:t>You know</a:t>
            </a:r>
            <a:r>
              <a:rPr lang="ja-JP" altLang="en-US" sz="2800" b="1" kern="0" dirty="0">
                <a:latin typeface="Century Schoolbook" pitchFamily="18" charset="0"/>
                <a:ea typeface="+mj-ea"/>
                <a:cs typeface="+mj-cs"/>
              </a:rPr>
              <a:t>＜</a:t>
            </a:r>
            <a:r>
              <a:rPr lang="en-US" altLang="ja-JP" sz="2800" b="1" kern="0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r>
              <a:rPr lang="en-US" altLang="ja-JP" sz="2800" b="1" kern="0" dirty="0">
                <a:latin typeface="Century Schoolbook" pitchFamily="18" charset="0"/>
                <a:ea typeface="+mj-ea"/>
                <a:cs typeface="+mj-cs"/>
              </a:rPr>
              <a:t> Mt. Fuji is beautiful</a:t>
            </a:r>
            <a:r>
              <a:rPr lang="ja-JP" altLang="en-US" sz="2800" b="1" kern="0" dirty="0">
                <a:latin typeface="Century Schoolbook" pitchFamily="18" charset="0"/>
                <a:ea typeface="+mj-ea"/>
                <a:cs typeface="+mj-cs"/>
              </a:rPr>
              <a:t>＞</a:t>
            </a:r>
            <a:r>
              <a:rPr lang="en-US" altLang="ja-JP" sz="2800" b="1" kern="0" dirty="0">
                <a:latin typeface="Century Schoolbook" pitchFamily="18" charset="0"/>
                <a:ea typeface="+mj-ea"/>
                <a:cs typeface="+mj-cs"/>
              </a:rPr>
              <a:t>.</a:t>
            </a:r>
            <a:endParaRPr lang="ja-JP" altLang="en-US" sz="2800" b="1" kern="0" dirty="0"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0" y="5267419"/>
            <a:ext cx="93873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③この接続詞の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that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that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の後から考えていることが始まるこ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とを表すものです。考えていることが始まることを表す印なの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で、あれ」と言う意味はありません。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-54006" y="6325020"/>
            <a:ext cx="8964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④思う・分かる・気づく・知る意味の動詞を覚えましょう。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439652" y="2852936"/>
            <a:ext cx="1080120" cy="72008"/>
          </a:xfrm>
          <a:prstGeom prst="rect">
            <a:avLst/>
          </a:prstGeom>
          <a:solidFill>
            <a:srgbClr val="FF669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23528" y="6716285"/>
            <a:ext cx="5472608" cy="45719"/>
          </a:xfrm>
          <a:prstGeom prst="rect">
            <a:avLst/>
          </a:prstGeom>
          <a:solidFill>
            <a:srgbClr val="FF669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19" name="コンテンツ プレースホル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31015"/>
            <a:ext cx="1536170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469EBC8-6F1D-2967-C3BE-8FBD7506E7CB}"/>
              </a:ext>
            </a:extLst>
          </p:cNvPr>
          <p:cNvSpPr/>
          <p:nvPr/>
        </p:nvSpPr>
        <p:spPr>
          <a:xfrm>
            <a:off x="-36512" y="4900717"/>
            <a:ext cx="91148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②この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that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は、文をつなぐ、接続詞の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that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といいます。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5" grpId="0" animBg="1"/>
      <p:bldP spid="37" grpId="0" animBg="1"/>
      <p:bldP spid="38" grpId="0" animBg="1"/>
      <p:bldP spid="17" grpId="0"/>
      <p:bldP spid="18" grpId="0"/>
      <p:bldP spid="21" grpId="0"/>
      <p:bldP spid="22" grpId="0"/>
      <p:bldP spid="23" grpId="0"/>
      <p:bldP spid="34" grpId="0"/>
      <p:bldP spid="39" grpId="0"/>
      <p:bldP spid="40" grpId="0" animBg="1"/>
      <p:bldP spid="4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2EDA9DEC-A921-649B-6143-2B8406D71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40986"/>
              </p:ext>
            </p:extLst>
          </p:nvPr>
        </p:nvGraphicFramePr>
        <p:xfrm>
          <a:off x="20911" y="548680"/>
          <a:ext cx="9123089" cy="6257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227">
                  <a:extLst>
                    <a:ext uri="{9D8B030D-6E8A-4147-A177-3AD203B41FA5}">
                      <a16:colId xmlns:a16="http://schemas.microsoft.com/office/drawing/2014/main" val="2720894293"/>
                    </a:ext>
                  </a:extLst>
                </a:gridCol>
                <a:gridCol w="6074862">
                  <a:extLst>
                    <a:ext uri="{9D8B030D-6E8A-4147-A177-3AD203B41FA5}">
                      <a16:colId xmlns:a16="http://schemas.microsoft.com/office/drawing/2014/main" val="1464662527"/>
                    </a:ext>
                  </a:extLst>
                </a:gridCol>
              </a:tblGrid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083285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69681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56824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178249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45993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156847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82864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066862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554136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284266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74429"/>
                  </a:ext>
                </a:extLst>
              </a:tr>
            </a:tbl>
          </a:graphicData>
        </a:graphic>
      </p:graphicFrame>
      <p:sp>
        <p:nvSpPr>
          <p:cNvPr id="24" name="正方形/長方形 23"/>
          <p:cNvSpPr/>
          <p:nvPr/>
        </p:nvSpPr>
        <p:spPr>
          <a:xfrm>
            <a:off x="-324544" y="-30299"/>
            <a:ext cx="8836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「思う・分かる・気づく・知る」の意味の動詞</a:t>
            </a: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28415" y="1134896"/>
            <a:ext cx="201622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know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3200079" y="1123420"/>
            <a:ext cx="266429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知っている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128415" y="1710960"/>
            <a:ext cx="201622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think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3200079" y="1699369"/>
            <a:ext cx="432048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latin typeface="Century Schoolbook" pitchFamily="18" charset="0"/>
                <a:ea typeface="+mj-ea"/>
                <a:cs typeface="+mj-cs"/>
              </a:rPr>
              <a:t>思う・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考える</a:t>
            </a: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128415" y="2215016"/>
            <a:ext cx="30963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remember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3200079" y="2251018"/>
            <a:ext cx="48965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覚えている・思い出す</a:t>
            </a: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128415" y="2827084"/>
            <a:ext cx="30963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believe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3200079" y="2802665"/>
            <a:ext cx="48965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信じる</a:t>
            </a: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128415" y="3367143"/>
            <a:ext cx="30963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find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3200079" y="3373115"/>
            <a:ext cx="48965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latin typeface="Century Schoolbook" pitchFamily="18" charset="0"/>
                <a:ea typeface="+mj-ea"/>
                <a:cs typeface="+mj-cs"/>
              </a:rPr>
              <a:t>わかる・気づく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128415" y="3927502"/>
            <a:ext cx="30963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understand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5" name="タイトル 1"/>
          <p:cNvSpPr txBox="1">
            <a:spLocks/>
          </p:cNvSpPr>
          <p:nvPr/>
        </p:nvSpPr>
        <p:spPr>
          <a:xfrm>
            <a:off x="3212419" y="3914378"/>
            <a:ext cx="48965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理解する</a:t>
            </a:r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145328" y="4510559"/>
            <a:ext cx="30963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feel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7" name="タイトル 1"/>
          <p:cNvSpPr txBox="1">
            <a:spLocks/>
          </p:cNvSpPr>
          <p:nvPr/>
        </p:nvSpPr>
        <p:spPr>
          <a:xfrm>
            <a:off x="3200079" y="4527617"/>
            <a:ext cx="48965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感じる</a:t>
            </a:r>
          </a:p>
        </p:txBody>
      </p:sp>
      <p:sp>
        <p:nvSpPr>
          <p:cNvPr id="48" name="タイトル 1"/>
          <p:cNvSpPr txBox="1">
            <a:spLocks/>
          </p:cNvSpPr>
          <p:nvPr/>
        </p:nvSpPr>
        <p:spPr>
          <a:xfrm>
            <a:off x="128415" y="5013176"/>
            <a:ext cx="30963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hope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3200079" y="5124622"/>
            <a:ext cx="48965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latin typeface="Century Schoolbook" pitchFamily="18" charset="0"/>
                <a:ea typeface="+mj-ea"/>
                <a:cs typeface="+mj-cs"/>
              </a:rPr>
              <a:t>望む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0" name="タイトル 1"/>
          <p:cNvSpPr txBox="1">
            <a:spLocks/>
          </p:cNvSpPr>
          <p:nvPr/>
        </p:nvSpPr>
        <p:spPr>
          <a:xfrm>
            <a:off x="128415" y="5635396"/>
            <a:ext cx="30963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say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1" name="タイトル 1"/>
          <p:cNvSpPr txBox="1">
            <a:spLocks/>
          </p:cNvSpPr>
          <p:nvPr/>
        </p:nvSpPr>
        <p:spPr>
          <a:xfrm>
            <a:off x="3200079" y="5669744"/>
            <a:ext cx="48965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noProof="0" dirty="0">
                <a:latin typeface="Century Schoolbook" pitchFamily="18" charset="0"/>
                <a:ea typeface="+mj-ea"/>
                <a:cs typeface="+mj-cs"/>
              </a:rPr>
              <a:t>言う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128415" y="6211460"/>
            <a:ext cx="30963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hear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3200079" y="6237312"/>
            <a:ext cx="489654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latin typeface="Century Schoolbook" pitchFamily="18" charset="0"/>
                <a:ea typeface="+mj-ea"/>
                <a:cs typeface="+mj-cs"/>
              </a:rPr>
              <a:t>聞く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9F970FA-4FB8-D88E-095B-78370728E904}"/>
              </a:ext>
            </a:extLst>
          </p:cNvPr>
          <p:cNvSpPr txBox="1">
            <a:spLocks/>
          </p:cNvSpPr>
          <p:nvPr/>
        </p:nvSpPr>
        <p:spPr>
          <a:xfrm>
            <a:off x="128415" y="484646"/>
            <a:ext cx="201622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動詞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A4AC72C-0B82-0497-885C-4426239A1DB3}"/>
              </a:ext>
            </a:extLst>
          </p:cNvPr>
          <p:cNvSpPr txBox="1">
            <a:spLocks/>
          </p:cNvSpPr>
          <p:nvPr/>
        </p:nvSpPr>
        <p:spPr>
          <a:xfrm>
            <a:off x="3200079" y="507636"/>
            <a:ext cx="266429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意味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2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1BDB2B-2D3F-C542-236B-7176539F92C2}"/>
              </a:ext>
            </a:extLst>
          </p:cNvPr>
          <p:cNvSpPr/>
          <p:nvPr/>
        </p:nvSpPr>
        <p:spPr>
          <a:xfrm>
            <a:off x="333443" y="716069"/>
            <a:ext cx="84862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 assume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that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we have no homework today.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6ED63D-AC87-B79E-A09B-FC60A3C7B055}"/>
              </a:ext>
            </a:extLst>
          </p:cNvPr>
          <p:cNvSpPr/>
          <p:nvPr/>
        </p:nvSpPr>
        <p:spPr>
          <a:xfrm>
            <a:off x="657779" y="1155189"/>
            <a:ext cx="1368152" cy="41563"/>
          </a:xfrm>
          <a:prstGeom prst="rect">
            <a:avLst/>
          </a:prstGeom>
          <a:solidFill>
            <a:srgbClr val="FF669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55D261-B226-309C-57BE-40F0A363A610}"/>
              </a:ext>
            </a:extLst>
          </p:cNvPr>
          <p:cNvSpPr/>
          <p:nvPr/>
        </p:nvSpPr>
        <p:spPr>
          <a:xfrm>
            <a:off x="657779" y="1916832"/>
            <a:ext cx="84862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この文は、どんな意味になると思いますか？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0C67F8-6C72-D486-91C4-291DE87129EB}"/>
              </a:ext>
            </a:extLst>
          </p:cNvPr>
          <p:cNvSpPr/>
          <p:nvPr/>
        </p:nvSpPr>
        <p:spPr>
          <a:xfrm>
            <a:off x="1239481" y="3176069"/>
            <a:ext cx="6670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たくさん動詞を覚えなきゃ！！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27FB33-953B-0711-6401-070FAAB82817}"/>
              </a:ext>
            </a:extLst>
          </p:cNvPr>
          <p:cNvSpPr/>
          <p:nvPr/>
        </p:nvSpPr>
        <p:spPr>
          <a:xfrm>
            <a:off x="1547664" y="3940773"/>
            <a:ext cx="5743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ということはありません。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590AFC2-DCDF-6836-7DE4-21B0C0173484}"/>
              </a:ext>
            </a:extLst>
          </p:cNvPr>
          <p:cNvSpPr/>
          <p:nvPr/>
        </p:nvSpPr>
        <p:spPr>
          <a:xfrm>
            <a:off x="328889" y="4752333"/>
            <a:ext cx="84862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この文章をつくる動詞は、</a:t>
            </a:r>
            <a:endParaRPr lang="en-US" altLang="ja-JP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「思う・わかる・気づく・知る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algn="r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（あるいは口から言う、耳で聞く）」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の意味があります。ということは・・・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2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思う・分かる・気づく・知る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認識動詞＋</a:t>
            </a:r>
            <a:r>
              <a:rPr kumimoji="1" lang="en-US" altLang="ja-JP" dirty="0"/>
              <a:t>that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06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雲形吹き出し 17"/>
          <p:cNvSpPr/>
          <p:nvPr/>
        </p:nvSpPr>
        <p:spPr>
          <a:xfrm>
            <a:off x="0" y="0"/>
            <a:ext cx="8460432" cy="2204864"/>
          </a:xfrm>
          <a:prstGeom prst="cloudCallout">
            <a:avLst>
              <a:gd name="adj1" fmla="val 20983"/>
              <a:gd name="adj2" fmla="val 62249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雲形吹き出し 11"/>
          <p:cNvSpPr/>
          <p:nvPr/>
        </p:nvSpPr>
        <p:spPr>
          <a:xfrm>
            <a:off x="2123728" y="2780928"/>
            <a:ext cx="3024336" cy="1944216"/>
          </a:xfrm>
          <a:prstGeom prst="cloudCallout">
            <a:avLst>
              <a:gd name="adj1" fmla="val 58273"/>
              <a:gd name="adj2" fmla="val 19086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8" descr="C:\Users\KASUGA_Hideki\AppData\Local\Microsoft\Windows\Temporary Internet Files\Content.IE5\XL39JGHK\MC9002221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23964">
            <a:off x="3089104" y="2852387"/>
            <a:ext cx="1332281" cy="1859890"/>
          </a:xfrm>
          <a:prstGeom prst="rect">
            <a:avLst/>
          </a:prstGeom>
          <a:noFill/>
        </p:spPr>
      </p:pic>
      <p:pic>
        <p:nvPicPr>
          <p:cNvPr id="1034" name="Picture 10" descr="C:\Users\KASUGA_Hideki\AppData\Local\Microsoft\Windows\Temporary Internet Files\Content.IE5\ST3XAN4L\MC9003587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91648"/>
            <a:ext cx="2664296" cy="4466352"/>
          </a:xfrm>
          <a:prstGeom prst="rect">
            <a:avLst/>
          </a:prstGeom>
          <a:noFill/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755576" y="620688"/>
            <a:ext cx="3672408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I think (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 that 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4230216" y="620688"/>
            <a:ext cx="324036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he is hungry.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2843808" y="620688"/>
            <a:ext cx="122413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627784" y="3068960"/>
            <a:ext cx="2016224" cy="12961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am hungry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雲形吹き出し 17"/>
          <p:cNvSpPr/>
          <p:nvPr/>
        </p:nvSpPr>
        <p:spPr>
          <a:xfrm>
            <a:off x="0" y="627"/>
            <a:ext cx="8460432" cy="2204864"/>
          </a:xfrm>
          <a:prstGeom prst="cloudCallout">
            <a:avLst>
              <a:gd name="adj1" fmla="val 24773"/>
              <a:gd name="adj2" fmla="val 59556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雲形吹き出し 11"/>
          <p:cNvSpPr/>
          <p:nvPr/>
        </p:nvSpPr>
        <p:spPr>
          <a:xfrm>
            <a:off x="2123728" y="2780928"/>
            <a:ext cx="3024336" cy="1944216"/>
          </a:xfrm>
          <a:prstGeom prst="cloudCallout">
            <a:avLst>
              <a:gd name="adj1" fmla="val 55524"/>
              <a:gd name="adj2" fmla="val 34967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1187624" y="292307"/>
            <a:ext cx="201622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I think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2339752" y="866814"/>
            <a:ext cx="5221647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she 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is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sleepy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KASUGA_Hideki\AppData\Local\Microsoft\Windows\Temporary Internet Files\Content.IE5\DODCNLTM\MC9004343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1870075" cy="1679575"/>
          </a:xfrm>
          <a:prstGeom prst="rect">
            <a:avLst/>
          </a:prstGeom>
          <a:noFill/>
        </p:spPr>
      </p:pic>
      <p:pic>
        <p:nvPicPr>
          <p:cNvPr id="2052" name="Picture 4" descr="C:\Users\KASUGA_Hideki\AppData\Local\Microsoft\Windows\Temporary Internet Files\Content.IE5\I18WFO5P\MC9003471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20072" y="2204864"/>
            <a:ext cx="3456383" cy="5292760"/>
          </a:xfrm>
          <a:prstGeom prst="rect">
            <a:avLst/>
          </a:prstGeom>
          <a:noFill/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2627784" y="3068960"/>
            <a:ext cx="2016224" cy="12961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am sleepy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.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8F5F7F3-F5B4-46F4-B223-C364798BE9F3}"/>
              </a:ext>
            </a:extLst>
          </p:cNvPr>
          <p:cNvSpPr txBox="1">
            <a:spLocks/>
          </p:cNvSpPr>
          <p:nvPr/>
        </p:nvSpPr>
        <p:spPr>
          <a:xfrm>
            <a:off x="3627496" y="853984"/>
            <a:ext cx="1205439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is 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DF1F219-6B6E-42F6-8156-EAFFA4EEBFB5}"/>
              </a:ext>
            </a:extLst>
          </p:cNvPr>
          <p:cNvSpPr txBox="1">
            <a:spLocks/>
          </p:cNvSpPr>
          <p:nvPr/>
        </p:nvSpPr>
        <p:spPr>
          <a:xfrm>
            <a:off x="4562630" y="853984"/>
            <a:ext cx="21336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sleepy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29A3695D-24D7-4B48-A453-2FE62849389C}"/>
              </a:ext>
            </a:extLst>
          </p:cNvPr>
          <p:cNvSpPr txBox="1">
            <a:spLocks/>
          </p:cNvSpPr>
          <p:nvPr/>
        </p:nvSpPr>
        <p:spPr>
          <a:xfrm>
            <a:off x="2930308" y="244095"/>
            <a:ext cx="195217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( </a:t>
            </a:r>
            <a:r>
              <a:rPr lang="en-US" altLang="ja-JP" sz="3600" b="1" dirty="0">
                <a:solidFill>
                  <a:schemeClr val="bg1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r>
              <a:rPr lang="en-US" altLang="ja-JP" sz="3600" b="1" dirty="0">
                <a:latin typeface="Century Schoolbook" pitchFamily="18" charset="0"/>
                <a:ea typeface="+mj-ea"/>
                <a:cs typeface="+mj-cs"/>
              </a:rPr>
              <a:t> 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DC92B6B-4F8E-B990-098A-D44A42C80388}"/>
              </a:ext>
            </a:extLst>
          </p:cNvPr>
          <p:cNvSpPr txBox="1">
            <a:spLocks/>
          </p:cNvSpPr>
          <p:nvPr/>
        </p:nvSpPr>
        <p:spPr>
          <a:xfrm>
            <a:off x="3219866" y="292307"/>
            <a:ext cx="128329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entury Schoolbook" pitchFamily="18" charset="0"/>
                <a:ea typeface="+mj-ea"/>
                <a:cs typeface="+mj-cs"/>
              </a:rPr>
              <a:t>that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5" grpId="0"/>
      <p:bldP spid="16" grpId="0"/>
      <p:bldP spid="13" grpId="0"/>
      <p:bldP spid="10" grpId="0"/>
      <p:bldP spid="11" grpId="0"/>
      <p:bldP spid="14" grpId="0"/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632</Words>
  <Application>Microsoft Office PowerPoint</Application>
  <PresentationFormat>画面に合わせる (4:3)</PresentationFormat>
  <Paragraphs>130</Paragraphs>
  <Slides>20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ＭＳ ゴシック</vt:lpstr>
      <vt:lpstr>Arial</vt:lpstr>
      <vt:lpstr>Calibri</vt:lpstr>
      <vt:lpstr>Century Schoolbook</vt:lpstr>
      <vt:lpstr>Office テーマ</vt:lpstr>
      <vt:lpstr>思う・分かる・気づく・知る</vt:lpstr>
      <vt:lpstr>What is this?</vt:lpstr>
      <vt:lpstr>Mt. Fuji is beautiful.</vt:lpstr>
      <vt:lpstr>PowerPoint プレゼンテーション</vt:lpstr>
      <vt:lpstr>PowerPoint プレゼンテーション</vt:lpstr>
      <vt:lpstr>PowerPoint プレゼンテーション</vt:lpstr>
      <vt:lpstr>思う・分かる・気づく・知る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思う・分かる・気づく・知る</vt:lpstr>
      <vt:lpstr>PowerPoint プレゼンテーション</vt:lpstr>
      <vt:lpstr>PowerPoint プレゼンテーション</vt:lpstr>
      <vt:lpstr>PowerPoint プレゼンテーション</vt:lpstr>
      <vt:lpstr>思う・分かる・気づく・知る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99</cp:revision>
  <cp:lastPrinted>2015-06-20T02:31:17Z</cp:lastPrinted>
  <dcterms:created xsi:type="dcterms:W3CDTF">2012-12-30T13:44:25Z</dcterms:created>
  <dcterms:modified xsi:type="dcterms:W3CDTF">2026-06-29T13:19:56Z</dcterms:modified>
</cp:coreProperties>
</file>