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2" r:id="rId3"/>
    <p:sldId id="264" r:id="rId4"/>
    <p:sldId id="265" r:id="rId5"/>
    <p:sldId id="267" r:id="rId6"/>
    <p:sldId id="266" r:id="rId7"/>
    <p:sldId id="268" r:id="rId8"/>
    <p:sldId id="269" r:id="rId9"/>
    <p:sldId id="270" r:id="rId10"/>
    <p:sldId id="273" r:id="rId11"/>
    <p:sldId id="272" r:id="rId12"/>
    <p:sldId id="274" r:id="rId13"/>
  </p:sldIdLst>
  <p:sldSz cx="9144000" cy="6858000" type="screen4x3"/>
  <p:notesSz cx="9144000" cy="6858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235" autoAdjust="0"/>
  </p:normalViewPr>
  <p:slideViewPr>
    <p:cSldViewPr>
      <p:cViewPr varScale="1">
        <p:scale>
          <a:sx n="82" d="100"/>
          <a:sy n="82" d="100"/>
        </p:scale>
        <p:origin x="245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988DF3-E0F8-4E7D-A173-CB8D3980094E}" type="datetimeFigureOut">
              <a:rPr kumimoji="1" lang="ja-JP" altLang="en-US" smtClean="0"/>
              <a:t>2026/6/29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68CCB8-F19A-4ED5-AD17-B5950FAA10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54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If</a:t>
            </a:r>
            <a:r>
              <a:rPr kumimoji="1" lang="ja-JP" altLang="en-US" dirty="0"/>
              <a:t>節の中は未来のことであっても、現在形で代用する・・・現在形で代用と言っているが、元々未来形というものはなく、現在形が未来のことも表す。</a:t>
            </a:r>
            <a:endParaRPr kumimoji="1" lang="en-US" altLang="ja-JP" dirty="0"/>
          </a:p>
          <a:p>
            <a:r>
              <a:rPr kumimoji="1" lang="en-US" altLang="ja-JP" dirty="0"/>
              <a:t>Will</a:t>
            </a:r>
            <a:r>
              <a:rPr kumimoji="1" lang="ja-JP" altLang="en-US" dirty="0"/>
              <a:t>は意志や推量であって、</a:t>
            </a:r>
            <a:r>
              <a:rPr kumimoji="1" lang="en-US" altLang="ja-JP" dirty="0"/>
              <a:t>will</a:t>
            </a:r>
            <a:r>
              <a:rPr kumimoji="1" lang="ja-JP" altLang="en-US" dirty="0"/>
              <a:t>自体は現在形</a:t>
            </a:r>
            <a:endParaRPr kumimoji="1" lang="en-US" altLang="ja-JP" dirty="0"/>
          </a:p>
          <a:p>
            <a:r>
              <a:rPr kumimoji="1" lang="en-US" altLang="ja-JP" dirty="0"/>
              <a:t>If</a:t>
            </a:r>
            <a:r>
              <a:rPr kumimoji="1" lang="ja-JP" altLang="en-US" dirty="0"/>
              <a:t>～</a:t>
            </a:r>
            <a:r>
              <a:rPr kumimoji="1" lang="en-US" altLang="ja-JP" dirty="0"/>
              <a:t>will</a:t>
            </a:r>
            <a:r>
              <a:rPr kumimoji="1" lang="ja-JP" altLang="en-US" dirty="0"/>
              <a:t>～はもし～する意志があるなら、もし～と推量するならといった意味になり、表したいことと異なってしまう</a:t>
            </a:r>
            <a:endParaRPr kumimoji="1" lang="en-US" altLang="ja-JP" dirty="0"/>
          </a:p>
          <a:p>
            <a:r>
              <a:rPr kumimoji="1" lang="ja-JP" altLang="en-US" dirty="0"/>
              <a:t>もし～する意志があるならという意味であれば、</a:t>
            </a:r>
            <a:r>
              <a:rPr kumimoji="1" lang="en-US" altLang="ja-JP" dirty="0"/>
              <a:t>will</a:t>
            </a:r>
            <a:r>
              <a:rPr kumimoji="1" lang="ja-JP" altLang="en-US" dirty="0"/>
              <a:t>は使える</a:t>
            </a:r>
            <a:endParaRPr kumimoji="1" lang="en-US" altLang="ja-JP" dirty="0"/>
          </a:p>
          <a:p>
            <a:r>
              <a:rPr kumimoji="1" lang="en-US" altLang="ja-JP" dirty="0"/>
              <a:t>Be going to</a:t>
            </a:r>
            <a:r>
              <a:rPr kumimoji="1" lang="ja-JP" altLang="en-US" dirty="0"/>
              <a:t>は～に向かって進んでいるの意味なので、</a:t>
            </a:r>
            <a:endParaRPr kumimoji="1" lang="en-US" altLang="ja-JP" dirty="0"/>
          </a:p>
          <a:p>
            <a:r>
              <a:rPr kumimoji="1" lang="en-US" altLang="ja-JP" dirty="0"/>
              <a:t>If</a:t>
            </a:r>
            <a:r>
              <a:rPr kumimoji="1" lang="ja-JP" altLang="en-US" dirty="0"/>
              <a:t>～</a:t>
            </a:r>
            <a:r>
              <a:rPr kumimoji="1" lang="en-US" altLang="ja-JP" dirty="0"/>
              <a:t>be going to</a:t>
            </a:r>
            <a:r>
              <a:rPr kumimoji="1" lang="ja-JP" altLang="en-US" dirty="0"/>
              <a:t>～は、もし～することに向かって進んでいるのであれば、と言うような意味になります。</a:t>
            </a:r>
            <a:br>
              <a:rPr kumimoji="1" lang="en-US" altLang="ja-JP" dirty="0"/>
            </a:br>
            <a:endParaRPr kumimoji="1" lang="en-US" altLang="ja-JP" dirty="0"/>
          </a:p>
          <a:p>
            <a:r>
              <a:rPr kumimoji="1" lang="ja-JP" altLang="en-US" dirty="0"/>
              <a:t>「 </a:t>
            </a:r>
            <a:r>
              <a:rPr kumimoji="1" lang="en-US" altLang="ja-JP" dirty="0"/>
              <a:t>if + </a:t>
            </a:r>
            <a:r>
              <a:rPr kumimoji="1" lang="ja-JP" altLang="en-US" dirty="0"/>
              <a:t>文章」が主節の前か後ろかは、映画やドラマで例えると、シーンが切り替わったときには、「 </a:t>
            </a:r>
            <a:r>
              <a:rPr kumimoji="1" lang="en-US" altLang="ja-JP" dirty="0"/>
              <a:t>If + </a:t>
            </a:r>
            <a:r>
              <a:rPr kumimoji="1" lang="ja-JP" altLang="en-US" dirty="0"/>
              <a:t>文章</a:t>
            </a:r>
            <a:r>
              <a:rPr kumimoji="1" lang="en-US" altLang="ja-JP" dirty="0"/>
              <a:t>, </a:t>
            </a:r>
            <a:r>
              <a:rPr kumimoji="1" lang="ja-JP" altLang="en-US" dirty="0"/>
              <a:t>主節</a:t>
            </a:r>
            <a:r>
              <a:rPr kumimoji="1" lang="en-US" altLang="ja-JP" dirty="0"/>
              <a:t>. </a:t>
            </a:r>
            <a:r>
              <a:rPr kumimoji="1" lang="ja-JP" altLang="en-US" dirty="0"/>
              <a:t>」の順で、シーンが切り替わっていないときには、「主節 </a:t>
            </a:r>
            <a:r>
              <a:rPr kumimoji="1" lang="en-US" altLang="ja-JP" dirty="0"/>
              <a:t>if + </a:t>
            </a:r>
            <a:r>
              <a:rPr kumimoji="1" lang="ja-JP" altLang="en-US" dirty="0"/>
              <a:t>文章</a:t>
            </a:r>
            <a:r>
              <a:rPr kumimoji="1" lang="en-US" altLang="ja-JP" dirty="0"/>
              <a:t>.</a:t>
            </a:r>
            <a:r>
              <a:rPr kumimoji="1" lang="ja-JP" altLang="en-US" dirty="0"/>
              <a:t>」の順になります。</a:t>
            </a:r>
          </a:p>
          <a:p>
            <a:r>
              <a:rPr kumimoji="1" lang="ja-JP" altLang="en-US" dirty="0"/>
              <a:t>この説明は、</a:t>
            </a:r>
            <a:r>
              <a:rPr kumimoji="1" lang="en-US" altLang="ja-JP" dirty="0"/>
              <a:t>when</a:t>
            </a:r>
            <a:r>
              <a:rPr kumimoji="1" lang="ja-JP" altLang="en-US" dirty="0"/>
              <a:t>のときもしています。</a:t>
            </a:r>
            <a:r>
              <a:rPr kumimoji="1" lang="en-US" altLang="ja-JP" dirty="0"/>
              <a:t>if</a:t>
            </a:r>
            <a:r>
              <a:rPr kumimoji="1" lang="ja-JP" altLang="en-US" dirty="0"/>
              <a:t>と</a:t>
            </a:r>
            <a:r>
              <a:rPr kumimoji="1" lang="en-US" altLang="ja-JP" dirty="0"/>
              <a:t>when</a:t>
            </a:r>
            <a:r>
              <a:rPr kumimoji="1" lang="ja-JP" altLang="en-US"/>
              <a:t>で、④の説明は、説明文が多くならないように一方の方だけに示してあります。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162F4-A02F-4536-AA9D-7FC289793B10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1477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162F4-A02F-4536-AA9D-7FC289793B10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4540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06253-7543-4D9E-AD89-9CC2F88DA928}" type="datetimeFigureOut">
              <a:rPr kumimoji="1" lang="ja-JP" altLang="en-US" smtClean="0"/>
              <a:t>2026/6/29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CB00-AA02-4585-A390-080248D2E6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06253-7543-4D9E-AD89-9CC2F88DA928}" type="datetimeFigureOut">
              <a:rPr kumimoji="1" lang="ja-JP" altLang="en-US" smtClean="0"/>
              <a:t>2026/6/29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CB00-AA02-4585-A390-080248D2E6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06253-7543-4D9E-AD89-9CC2F88DA928}" type="datetimeFigureOut">
              <a:rPr kumimoji="1" lang="ja-JP" altLang="en-US" smtClean="0"/>
              <a:t>2026/6/29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CB00-AA02-4585-A390-080248D2E6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06253-7543-4D9E-AD89-9CC2F88DA928}" type="datetimeFigureOut">
              <a:rPr kumimoji="1" lang="ja-JP" altLang="en-US" smtClean="0"/>
              <a:t>2026/6/29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CB00-AA02-4585-A390-080248D2E6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06253-7543-4D9E-AD89-9CC2F88DA928}" type="datetimeFigureOut">
              <a:rPr kumimoji="1" lang="ja-JP" altLang="en-US" smtClean="0"/>
              <a:t>2026/6/29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CB00-AA02-4585-A390-080248D2E6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06253-7543-4D9E-AD89-9CC2F88DA928}" type="datetimeFigureOut">
              <a:rPr kumimoji="1" lang="ja-JP" altLang="en-US" smtClean="0"/>
              <a:t>2026/6/29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CB00-AA02-4585-A390-080248D2E6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06253-7543-4D9E-AD89-9CC2F88DA928}" type="datetimeFigureOut">
              <a:rPr kumimoji="1" lang="ja-JP" altLang="en-US" smtClean="0"/>
              <a:t>2026/6/29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CB00-AA02-4585-A390-080248D2E6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06253-7543-4D9E-AD89-9CC2F88DA928}" type="datetimeFigureOut">
              <a:rPr kumimoji="1" lang="ja-JP" altLang="en-US" smtClean="0"/>
              <a:t>2026/6/29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CB00-AA02-4585-A390-080248D2E6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06253-7543-4D9E-AD89-9CC2F88DA928}" type="datetimeFigureOut">
              <a:rPr kumimoji="1" lang="ja-JP" altLang="en-US" smtClean="0"/>
              <a:t>2026/6/29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CB00-AA02-4585-A390-080248D2E6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06253-7543-4D9E-AD89-9CC2F88DA928}" type="datetimeFigureOut">
              <a:rPr kumimoji="1" lang="ja-JP" altLang="en-US" smtClean="0"/>
              <a:t>2026/6/29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CB00-AA02-4585-A390-080248D2E6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06253-7543-4D9E-AD89-9CC2F88DA928}" type="datetimeFigureOut">
              <a:rPr kumimoji="1" lang="ja-JP" altLang="en-US" smtClean="0"/>
              <a:t>2026/6/29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CB00-AA02-4585-A390-080248D2E6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06253-7543-4D9E-AD89-9CC2F88DA928}" type="datetimeFigureOut">
              <a:rPr kumimoji="1" lang="ja-JP" altLang="en-US" smtClean="0"/>
              <a:t>2026/6/29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FCB00-AA02-4585-A390-080248D2E6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wmf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219201"/>
            <a:ext cx="7772400" cy="2381250"/>
          </a:xfrm>
        </p:spPr>
        <p:txBody>
          <a:bodyPr>
            <a:normAutofit fontScale="90000"/>
          </a:bodyPr>
          <a:lstStyle/>
          <a:p>
            <a:r>
              <a:rPr kumimoji="1" lang="en-US" altLang="ja-JP" sz="16600" b="1" dirty="0">
                <a:latin typeface="Century Schoolbook" panose="02040604050505020304" pitchFamily="18" charset="0"/>
              </a:rPr>
              <a:t>if</a:t>
            </a:r>
            <a:endParaRPr kumimoji="1" lang="ja-JP" altLang="en-US" sz="16600" b="1" dirty="0">
              <a:latin typeface="Century Schoolbook" panose="02040604050505020304" pitchFamily="18" charset="0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/>
              <a:t>条件「（もし）～なら（ば）」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8" descr="C:\Users\KASUGA_Hideki\AppData\Local\Microsoft\Windows\Temporary Internet Files\Content.IE5\NVS1ATHJ\MC900349131[1].wmf">
            <a:extLst>
              <a:ext uri="{FF2B5EF4-FFF2-40B4-BE49-F238E27FC236}">
                <a16:creationId xmlns:a16="http://schemas.microsoft.com/office/drawing/2014/main" id="{60422BD6-0F30-4333-A4F7-C4B833DF8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404864"/>
            <a:ext cx="1353312" cy="1899209"/>
          </a:xfrm>
          <a:prstGeom prst="rect">
            <a:avLst/>
          </a:prstGeom>
          <a:noFill/>
        </p:spPr>
      </p:pic>
      <p:sp>
        <p:nvSpPr>
          <p:cNvPr id="4" name="思考の吹き出し: 雲形 3">
            <a:extLst>
              <a:ext uri="{FF2B5EF4-FFF2-40B4-BE49-F238E27FC236}">
                <a16:creationId xmlns:a16="http://schemas.microsoft.com/office/drawing/2014/main" id="{12A134D1-9B15-41B1-91EB-595E3C064E16}"/>
              </a:ext>
            </a:extLst>
          </p:cNvPr>
          <p:cNvSpPr/>
          <p:nvPr/>
        </p:nvSpPr>
        <p:spPr>
          <a:xfrm>
            <a:off x="0" y="0"/>
            <a:ext cx="5976664" cy="3647065"/>
          </a:xfrm>
          <a:prstGeom prst="cloudCallout">
            <a:avLst>
              <a:gd name="adj1" fmla="val 27870"/>
              <a:gd name="adj2" fmla="val 5233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吹き出し: 角を丸めた四角形 7">
            <a:extLst>
              <a:ext uri="{FF2B5EF4-FFF2-40B4-BE49-F238E27FC236}">
                <a16:creationId xmlns:a16="http://schemas.microsoft.com/office/drawing/2014/main" id="{0542079A-4ECC-4BC1-9636-CD77F3788F5B}"/>
              </a:ext>
            </a:extLst>
          </p:cNvPr>
          <p:cNvSpPr/>
          <p:nvPr/>
        </p:nvSpPr>
        <p:spPr>
          <a:xfrm>
            <a:off x="0" y="5301208"/>
            <a:ext cx="9143999" cy="1440160"/>
          </a:xfrm>
          <a:prstGeom prst="wedgeRoundRectCallout">
            <a:avLst>
              <a:gd name="adj1" fmla="val 5058"/>
              <a:gd name="adj2" fmla="val -8065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10BCBC37-8876-4F6F-8E77-5E1F0771011D}"/>
              </a:ext>
            </a:extLst>
          </p:cNvPr>
          <p:cNvSpPr/>
          <p:nvPr/>
        </p:nvSpPr>
        <p:spPr>
          <a:xfrm>
            <a:off x="4355467" y="5386526"/>
            <a:ext cx="403244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write a love letter.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B23C9A81-73B2-4B0F-9F31-A4643951A475}"/>
              </a:ext>
            </a:extLst>
          </p:cNvPr>
          <p:cNvSpPr/>
          <p:nvPr/>
        </p:nvSpPr>
        <p:spPr>
          <a:xfrm>
            <a:off x="-6150" y="5393846"/>
            <a:ext cx="482453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solidFill>
                  <a:srgbClr val="00B050"/>
                </a:solidFill>
                <a:latin typeface="Century Schoolbook" pitchFamily="18" charset="0"/>
                <a:ea typeface="ＭＳ ゴシック" pitchFamily="49" charset="-128"/>
              </a:rPr>
              <a:t>If 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you love someone,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3350013C-C9E4-43C4-9A89-DB9518301657}"/>
              </a:ext>
            </a:extLst>
          </p:cNvPr>
          <p:cNvSpPr/>
          <p:nvPr/>
        </p:nvSpPr>
        <p:spPr>
          <a:xfrm>
            <a:off x="82352" y="5978621"/>
            <a:ext cx="611560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500" b="1" spc="50" dirty="0">
                <a:ln w="11430">
                  <a:noFill/>
                </a:ln>
                <a:latin typeface="Century Schoolbook" panose="02040604050505020304" pitchFamily="18" charset="0"/>
              </a:rPr>
              <a:t>=</a:t>
            </a:r>
            <a:endParaRPr lang="ja-JP" altLang="en-US" sz="35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3EC485C5-25BF-48F0-A77B-1A2327A3B7E0}"/>
              </a:ext>
            </a:extLst>
          </p:cNvPr>
          <p:cNvSpPr/>
          <p:nvPr/>
        </p:nvSpPr>
        <p:spPr>
          <a:xfrm>
            <a:off x="395536" y="6009398"/>
            <a:ext cx="504056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Write a love letter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7033497B-C046-4EF3-BC33-C8EEA13E1136}"/>
              </a:ext>
            </a:extLst>
          </p:cNvPr>
          <p:cNvSpPr/>
          <p:nvPr/>
        </p:nvSpPr>
        <p:spPr>
          <a:xfrm>
            <a:off x="4283968" y="6021288"/>
            <a:ext cx="453650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solidFill>
                  <a:srgbClr val="00B050"/>
                </a:solidFill>
                <a:latin typeface="Century Schoolbook" pitchFamily="18" charset="0"/>
                <a:ea typeface="ＭＳ ゴシック" pitchFamily="49" charset="-128"/>
              </a:rPr>
              <a:t>if 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you love someone.</a:t>
            </a:r>
          </a:p>
        </p:txBody>
      </p:sp>
      <p:pic>
        <p:nvPicPr>
          <p:cNvPr id="14" name="Picture 123" descr="C:\Users\KASUGA_Hideki\AppData\Local\Microsoft\Windows\Temporary Internet Files\Content.IE5\S28TYT06\MC900030690[1].wmf">
            <a:extLst>
              <a:ext uri="{FF2B5EF4-FFF2-40B4-BE49-F238E27FC236}">
                <a16:creationId xmlns:a16="http://schemas.microsoft.com/office/drawing/2014/main" id="{E46D853D-7A40-4E80-92CA-4DEEE5297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450014"/>
            <a:ext cx="1607514" cy="1782244"/>
          </a:xfrm>
          <a:prstGeom prst="rect">
            <a:avLst/>
          </a:prstGeom>
          <a:noFill/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FB28D020-929C-414B-A355-2FB598EED2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29" y="833668"/>
            <a:ext cx="2099459" cy="209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076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5" grpId="0"/>
      <p:bldP spid="11" grpId="0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D6E67B0-0256-5AEF-967C-E616A20C22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6" y="0"/>
            <a:ext cx="91334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888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219201"/>
            <a:ext cx="7772400" cy="2381250"/>
          </a:xfrm>
        </p:spPr>
        <p:txBody>
          <a:bodyPr>
            <a:normAutofit fontScale="90000"/>
          </a:bodyPr>
          <a:lstStyle/>
          <a:p>
            <a:r>
              <a:rPr kumimoji="1" lang="en-US" altLang="ja-JP" sz="16600" b="1" dirty="0">
                <a:latin typeface="Century Schoolbook" panose="02040604050505020304" pitchFamily="18" charset="0"/>
              </a:rPr>
              <a:t>if</a:t>
            </a:r>
            <a:endParaRPr kumimoji="1" lang="ja-JP" altLang="en-US" sz="16600" b="1" dirty="0">
              <a:latin typeface="Century Schoolbook" panose="02040604050505020304" pitchFamily="18" charset="0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/>
              <a:t>条件「（もし）～なら（ば）」</a:t>
            </a:r>
          </a:p>
        </p:txBody>
      </p:sp>
    </p:spTree>
    <p:extLst>
      <p:ext uri="{BB962C8B-B14F-4D97-AF65-F5344CB8AC3E}">
        <p14:creationId xmlns:p14="http://schemas.microsoft.com/office/powerpoint/2010/main" val="787931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277E84E2-31DB-483E-9E01-716B92B966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154" y="1533871"/>
            <a:ext cx="5489645" cy="4117234"/>
          </a:xfrm>
          <a:prstGeom prst="rect">
            <a:avLst/>
          </a:prstGeom>
        </p:spPr>
      </p:pic>
      <p:sp>
        <p:nvSpPr>
          <p:cNvPr id="4" name="思考の吹き出し: 雲形 3">
            <a:extLst>
              <a:ext uri="{FF2B5EF4-FFF2-40B4-BE49-F238E27FC236}">
                <a16:creationId xmlns:a16="http://schemas.microsoft.com/office/drawing/2014/main" id="{12A134D1-9B15-41B1-91EB-595E3C064E16}"/>
              </a:ext>
            </a:extLst>
          </p:cNvPr>
          <p:cNvSpPr/>
          <p:nvPr/>
        </p:nvSpPr>
        <p:spPr>
          <a:xfrm>
            <a:off x="4788024" y="116632"/>
            <a:ext cx="3960440" cy="2780928"/>
          </a:xfrm>
          <a:prstGeom prst="cloudCallout">
            <a:avLst>
              <a:gd name="adj1" fmla="val -37125"/>
              <a:gd name="adj2" fmla="val 7493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14273319-E76C-4D22-958C-52AB02B3C28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49" t="48299" r="4326" b="11150"/>
          <a:stretch/>
        </p:blipFill>
        <p:spPr>
          <a:xfrm>
            <a:off x="6047854" y="548680"/>
            <a:ext cx="1690877" cy="1718452"/>
          </a:xfrm>
          <a:prstGeom prst="rect">
            <a:avLst/>
          </a:prstGeom>
        </p:spPr>
      </p:pic>
      <p:sp>
        <p:nvSpPr>
          <p:cNvPr id="8" name="吹き出し: 角を丸めた四角形 7">
            <a:extLst>
              <a:ext uri="{FF2B5EF4-FFF2-40B4-BE49-F238E27FC236}">
                <a16:creationId xmlns:a16="http://schemas.microsoft.com/office/drawing/2014/main" id="{0542079A-4ECC-4BC1-9636-CD77F3788F5B}"/>
              </a:ext>
            </a:extLst>
          </p:cNvPr>
          <p:cNvSpPr/>
          <p:nvPr/>
        </p:nvSpPr>
        <p:spPr>
          <a:xfrm>
            <a:off x="503548" y="5012369"/>
            <a:ext cx="8136904" cy="1440160"/>
          </a:xfrm>
          <a:prstGeom prst="wedgeRoundRectCallout">
            <a:avLst>
              <a:gd name="adj1" fmla="val 8408"/>
              <a:gd name="adj2" fmla="val -8716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10BCBC37-8876-4F6F-8E77-5E1F0771011D}"/>
              </a:ext>
            </a:extLst>
          </p:cNvPr>
          <p:cNvSpPr/>
          <p:nvPr/>
        </p:nvSpPr>
        <p:spPr>
          <a:xfrm>
            <a:off x="683568" y="5066330"/>
            <a:ext cx="518457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solidFill>
                  <a:srgbClr val="00B050"/>
                </a:solidFill>
                <a:latin typeface="Century Schoolbook" pitchFamily="18" charset="0"/>
                <a:ea typeface="ＭＳ ゴシック" pitchFamily="49" charset="-128"/>
              </a:rPr>
              <a:t>If 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it is sunny tomorrow,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FEEFE31B-E710-4BDB-B292-99C8ABAAF0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790" y="504674"/>
            <a:ext cx="2460841" cy="1845631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B23C9A81-73B2-4B0F-9F31-A4643951A475}"/>
              </a:ext>
            </a:extLst>
          </p:cNvPr>
          <p:cNvSpPr/>
          <p:nvPr/>
        </p:nvSpPr>
        <p:spPr>
          <a:xfrm>
            <a:off x="5004048" y="5652537"/>
            <a:ext cx="345638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let’s go hiking.</a:t>
            </a:r>
          </a:p>
        </p:txBody>
      </p:sp>
    </p:spTree>
    <p:extLst>
      <p:ext uri="{BB962C8B-B14F-4D97-AF65-F5344CB8AC3E}">
        <p14:creationId xmlns:p14="http://schemas.microsoft.com/office/powerpoint/2010/main" val="355093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5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277E84E2-31DB-483E-9E01-716B92B966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154" y="1533871"/>
            <a:ext cx="5489645" cy="4117234"/>
          </a:xfrm>
          <a:prstGeom prst="rect">
            <a:avLst/>
          </a:prstGeom>
        </p:spPr>
      </p:pic>
      <p:sp>
        <p:nvSpPr>
          <p:cNvPr id="4" name="思考の吹き出し: 雲形 3">
            <a:extLst>
              <a:ext uri="{FF2B5EF4-FFF2-40B4-BE49-F238E27FC236}">
                <a16:creationId xmlns:a16="http://schemas.microsoft.com/office/drawing/2014/main" id="{12A134D1-9B15-41B1-91EB-595E3C064E16}"/>
              </a:ext>
            </a:extLst>
          </p:cNvPr>
          <p:cNvSpPr/>
          <p:nvPr/>
        </p:nvSpPr>
        <p:spPr>
          <a:xfrm>
            <a:off x="251521" y="141975"/>
            <a:ext cx="3960440" cy="2780928"/>
          </a:xfrm>
          <a:prstGeom prst="cloudCallout">
            <a:avLst>
              <a:gd name="adj1" fmla="val 35203"/>
              <a:gd name="adj2" fmla="val 5849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吹き出し: 角を丸めた四角形 7">
            <a:extLst>
              <a:ext uri="{FF2B5EF4-FFF2-40B4-BE49-F238E27FC236}">
                <a16:creationId xmlns:a16="http://schemas.microsoft.com/office/drawing/2014/main" id="{0542079A-4ECC-4BC1-9636-CD77F3788F5B}"/>
              </a:ext>
            </a:extLst>
          </p:cNvPr>
          <p:cNvSpPr/>
          <p:nvPr/>
        </p:nvSpPr>
        <p:spPr>
          <a:xfrm>
            <a:off x="503548" y="5012369"/>
            <a:ext cx="8136904" cy="1440160"/>
          </a:xfrm>
          <a:prstGeom prst="wedgeRoundRectCallout">
            <a:avLst>
              <a:gd name="adj1" fmla="val 8408"/>
              <a:gd name="adj2" fmla="val -8716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10BCBC37-8876-4F6F-8E77-5E1F0771011D}"/>
              </a:ext>
            </a:extLst>
          </p:cNvPr>
          <p:cNvSpPr/>
          <p:nvPr/>
        </p:nvSpPr>
        <p:spPr>
          <a:xfrm>
            <a:off x="3455876" y="5324129"/>
            <a:ext cx="518457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solidFill>
                  <a:srgbClr val="00B050"/>
                </a:solidFill>
                <a:latin typeface="Century Schoolbook" pitchFamily="18" charset="0"/>
                <a:ea typeface="ＭＳ ゴシック" pitchFamily="49" charset="-128"/>
              </a:rPr>
              <a:t>if 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it is rainy tomorrow.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B23C9A81-73B2-4B0F-9F31-A4643951A475}"/>
              </a:ext>
            </a:extLst>
          </p:cNvPr>
          <p:cNvSpPr/>
          <p:nvPr/>
        </p:nvSpPr>
        <p:spPr>
          <a:xfrm>
            <a:off x="1110544" y="5324128"/>
            <a:ext cx="345638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Let’s drive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5DC6DFC-C07F-4874-946D-6C28B7653F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48" y="183999"/>
            <a:ext cx="3210036" cy="2407527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D85B5034-FA12-4AAD-A3F2-8E12F40939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360" y="218451"/>
            <a:ext cx="2000761" cy="2036446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AA2AA5CB-56AA-40FD-8323-C85D74DAE9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44" y="1612722"/>
            <a:ext cx="1499473" cy="112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40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5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角丸四角形 43"/>
          <p:cNvSpPr/>
          <p:nvPr/>
        </p:nvSpPr>
        <p:spPr>
          <a:xfrm>
            <a:off x="24240" y="3621811"/>
            <a:ext cx="9119760" cy="3253243"/>
          </a:xfrm>
          <a:prstGeom prst="roundRect">
            <a:avLst>
              <a:gd name="adj" fmla="val 4643"/>
            </a:avLst>
          </a:prstGeom>
          <a:solidFill>
            <a:srgbClr val="3333CC">
              <a:alpha val="2745"/>
            </a:srgbClr>
          </a:solidFill>
          <a:ln w="19050"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　</a:t>
            </a:r>
          </a:p>
        </p:txBody>
      </p:sp>
      <p:sp>
        <p:nvSpPr>
          <p:cNvPr id="41" name="正方形/長方形 40"/>
          <p:cNvSpPr/>
          <p:nvPr/>
        </p:nvSpPr>
        <p:spPr>
          <a:xfrm>
            <a:off x="39487" y="3903347"/>
            <a:ext cx="910850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① 「</a:t>
            </a:r>
            <a:r>
              <a:rPr lang="en-US" altLang="ja-JP" sz="2000" b="1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if</a:t>
            </a:r>
            <a:r>
              <a:rPr lang="en-US" altLang="ja-JP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 </a:t>
            </a:r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＋　文章」で、「（もし）～なら（ば）、」とある条件を設定して、</a:t>
            </a:r>
            <a:endParaRPr lang="en-US" altLang="ja-JP" sz="2000" b="1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  <a:p>
            <a:r>
              <a:rPr lang="en-US" altLang="ja-JP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   </a:t>
            </a:r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話をすことができます。「</a:t>
            </a:r>
            <a:r>
              <a:rPr lang="en-US" altLang="ja-JP" sz="2000" b="1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if</a:t>
            </a:r>
            <a:r>
              <a:rPr lang="en-US" altLang="ja-JP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 </a:t>
            </a:r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＋ 文章」以外を主節といいます。</a:t>
            </a:r>
            <a:endParaRPr lang="en-US" altLang="ja-JP" sz="2000" b="1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pic>
        <p:nvPicPr>
          <p:cNvPr id="30" name="図 29">
            <a:extLst>
              <a:ext uri="{FF2B5EF4-FFF2-40B4-BE49-F238E27FC236}">
                <a16:creationId xmlns:a16="http://schemas.microsoft.com/office/drawing/2014/main" id="{FF9C18BA-0831-472A-953D-45EFA55A48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157" y="571268"/>
            <a:ext cx="2517334" cy="1888000"/>
          </a:xfrm>
          <a:prstGeom prst="rect">
            <a:avLst/>
          </a:prstGeom>
        </p:spPr>
      </p:pic>
      <p:sp>
        <p:nvSpPr>
          <p:cNvPr id="33" name="吹き出し: 角を丸めた四角形 32">
            <a:extLst>
              <a:ext uri="{FF2B5EF4-FFF2-40B4-BE49-F238E27FC236}">
                <a16:creationId xmlns:a16="http://schemas.microsoft.com/office/drawing/2014/main" id="{0D963FE0-04A3-4B71-8C90-CDDC9FF5E935}"/>
              </a:ext>
            </a:extLst>
          </p:cNvPr>
          <p:cNvSpPr/>
          <p:nvPr/>
        </p:nvSpPr>
        <p:spPr>
          <a:xfrm>
            <a:off x="251520" y="2306364"/>
            <a:ext cx="8749480" cy="1176917"/>
          </a:xfrm>
          <a:prstGeom prst="wedgeRoundRectCallout">
            <a:avLst>
              <a:gd name="adj1" fmla="val -5655"/>
              <a:gd name="adj2" fmla="val -8341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角丸四角形 50"/>
          <p:cNvSpPr/>
          <p:nvPr/>
        </p:nvSpPr>
        <p:spPr>
          <a:xfrm>
            <a:off x="574050" y="3915697"/>
            <a:ext cx="1581627" cy="361781"/>
          </a:xfrm>
          <a:prstGeom prst="roundRect">
            <a:avLst>
              <a:gd name="adj" fmla="val 563"/>
            </a:avLst>
          </a:prstGeom>
          <a:solidFill>
            <a:srgbClr val="00B05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Century Schoolbook" panose="02040604050505020304" pitchFamily="18" charset="0"/>
            </a:endParaRPr>
          </a:p>
        </p:txBody>
      </p:sp>
      <p:sp>
        <p:nvSpPr>
          <p:cNvPr id="54" name="角丸四角形 53"/>
          <p:cNvSpPr/>
          <p:nvPr/>
        </p:nvSpPr>
        <p:spPr>
          <a:xfrm>
            <a:off x="5524941" y="4249106"/>
            <a:ext cx="560155" cy="313008"/>
          </a:xfrm>
          <a:prstGeom prst="roundRect">
            <a:avLst>
              <a:gd name="adj" fmla="val 563"/>
            </a:avLst>
          </a:prstGeom>
          <a:solidFill>
            <a:srgbClr val="FF0066">
              <a:alpha val="2666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latin typeface="Century Schoolbook" panose="02040604050505020304" pitchFamily="18" charset="0"/>
            </a:endParaRPr>
          </a:p>
        </p:txBody>
      </p:sp>
      <p:sp>
        <p:nvSpPr>
          <p:cNvPr id="31" name="思考の吹き出し: 雲形 30">
            <a:extLst>
              <a:ext uri="{FF2B5EF4-FFF2-40B4-BE49-F238E27FC236}">
                <a16:creationId xmlns:a16="http://schemas.microsoft.com/office/drawing/2014/main" id="{DCABC239-74D3-46B2-9BF0-D41C9D596563}"/>
              </a:ext>
            </a:extLst>
          </p:cNvPr>
          <p:cNvSpPr/>
          <p:nvPr/>
        </p:nvSpPr>
        <p:spPr>
          <a:xfrm>
            <a:off x="978453" y="476672"/>
            <a:ext cx="2520111" cy="1790514"/>
          </a:xfrm>
          <a:prstGeom prst="cloudCallout">
            <a:avLst>
              <a:gd name="adj1" fmla="val 70669"/>
              <a:gd name="adj2" fmla="val 384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/>
          <p:cNvSpPr/>
          <p:nvPr/>
        </p:nvSpPr>
        <p:spPr>
          <a:xfrm>
            <a:off x="-61327" y="-53378"/>
            <a:ext cx="898846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接続詞</a:t>
            </a:r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if</a:t>
            </a:r>
            <a:r>
              <a:rPr lang="ja-JP" altLang="en-US" sz="32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（（もし）～なら：条件）</a:t>
            </a:r>
            <a:endParaRPr lang="ja-JP" altLang="en-US" sz="32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1023924" y="2325937"/>
            <a:ext cx="2682044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200" b="1" cap="none" spc="50" dirty="0">
                <a:ln w="11430">
                  <a:noFill/>
                </a:ln>
                <a:latin typeface="Century Schoolbook" panose="02040604050505020304" pitchFamily="18" charset="0"/>
              </a:rPr>
              <a:t>Let’s drive</a:t>
            </a:r>
            <a:endParaRPr lang="ja-JP" altLang="en-US" sz="32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3516106" y="2333530"/>
            <a:ext cx="533632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200" b="1" spc="50" dirty="0">
                <a:ln w="11430">
                  <a:noFill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if</a:t>
            </a:r>
            <a:endParaRPr lang="ja-JP" altLang="en-US" sz="32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3939837" y="2308847"/>
            <a:ext cx="4808627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200" b="1" spc="50" dirty="0">
                <a:ln w="11430">
                  <a:noFill/>
                </a:ln>
                <a:latin typeface="Century Schoolbook" panose="02040604050505020304" pitchFamily="18" charset="0"/>
              </a:rPr>
              <a:t>it is rainy tomorrow.</a:t>
            </a:r>
            <a:endParaRPr lang="ja-JP" altLang="en-US" sz="32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591973" y="2854677"/>
            <a:ext cx="611560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500" b="1" spc="50" dirty="0">
                <a:ln w="11430">
                  <a:noFill/>
                </a:ln>
                <a:latin typeface="Century Schoolbook" panose="02040604050505020304" pitchFamily="18" charset="0"/>
              </a:rPr>
              <a:t>=</a:t>
            </a:r>
            <a:endParaRPr lang="ja-JP" altLang="en-US" sz="35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952013" y="2845966"/>
            <a:ext cx="703351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200" b="1" spc="50" dirty="0">
                <a:ln w="11430">
                  <a:noFill/>
                </a:ln>
                <a:solidFill>
                  <a:srgbClr val="00B050"/>
                </a:solidFill>
                <a:latin typeface="Century Schoolbook" panose="02040604050505020304" pitchFamily="18" charset="0"/>
              </a:rPr>
              <a:t>If</a:t>
            </a:r>
            <a:endParaRPr lang="ja-JP" altLang="en-US" sz="32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1491565" y="2845966"/>
            <a:ext cx="4896544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200" b="1" spc="50" dirty="0">
                <a:ln w="11430">
                  <a:noFill/>
                </a:ln>
                <a:latin typeface="Century Schoolbook" panose="02040604050505020304" pitchFamily="18" charset="0"/>
              </a:rPr>
              <a:t>it is rainy tomorrow,</a:t>
            </a:r>
            <a:endParaRPr lang="ja-JP" altLang="en-US" sz="32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6126517" y="2854677"/>
            <a:ext cx="2565848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200" b="1" spc="50" dirty="0">
                <a:ln w="11430">
                  <a:noFill/>
                </a:ln>
                <a:latin typeface="Century Schoolbook" panose="02040604050505020304" pitchFamily="18" charset="0"/>
              </a:rPr>
              <a:t>let’s</a:t>
            </a:r>
            <a:r>
              <a:rPr lang="ja-JP" altLang="en-US" sz="3200" b="1" spc="50" dirty="0">
                <a:ln w="11430">
                  <a:noFill/>
                </a:ln>
                <a:latin typeface="Century Schoolbook" panose="02040604050505020304" pitchFamily="18" charset="0"/>
              </a:rPr>
              <a:t> </a:t>
            </a:r>
            <a:r>
              <a:rPr lang="en-US" altLang="ja-JP" sz="3200" b="1" spc="50" dirty="0">
                <a:ln w="11430">
                  <a:noFill/>
                </a:ln>
                <a:latin typeface="Century Schoolbook" panose="02040604050505020304" pitchFamily="18" charset="0"/>
              </a:rPr>
              <a:t>drive.</a:t>
            </a:r>
            <a:endParaRPr lang="ja-JP" altLang="en-US" sz="32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11609" y="3501008"/>
            <a:ext cx="120738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28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Point</a:t>
            </a:r>
            <a:endParaRPr lang="ja-JP" altLang="en-US" sz="28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43" name="正方形/長方形 42"/>
          <p:cNvSpPr/>
          <p:nvPr/>
        </p:nvSpPr>
        <p:spPr>
          <a:xfrm>
            <a:off x="36424" y="4945960"/>
            <a:ext cx="921702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③「</a:t>
            </a:r>
            <a:r>
              <a:rPr lang="en-US" altLang="ja-JP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 </a:t>
            </a:r>
            <a:r>
              <a:rPr lang="en-US" altLang="ja-JP" sz="2000" b="1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if</a:t>
            </a:r>
            <a:r>
              <a:rPr lang="en-US" altLang="ja-JP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 </a:t>
            </a:r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＋ 文章」は主節の前でも後ろでもかまいません。ただし、主節の前の</a:t>
            </a:r>
            <a:endParaRPr lang="en-US" altLang="ja-JP" sz="2000" b="1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  <a:p>
            <a:r>
              <a:rPr lang="en-US" altLang="ja-JP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   </a:t>
            </a:r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ときには、 「</a:t>
            </a:r>
            <a:r>
              <a:rPr lang="en-US" altLang="ja-JP" sz="2000" b="1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if</a:t>
            </a:r>
            <a:r>
              <a:rPr lang="en-US" altLang="ja-JP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 </a:t>
            </a:r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＋ 文章」の最後に、「</a:t>
            </a:r>
            <a:r>
              <a:rPr lang="en-US" altLang="ja-JP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,</a:t>
            </a:r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」をつけ、ここまでが条件の設定だ</a:t>
            </a:r>
            <a:endParaRPr lang="en-US" altLang="ja-JP" sz="2000" b="1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  <a:p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   ということをわかりやすくします。</a:t>
            </a:r>
            <a:endParaRPr lang="en-US" altLang="ja-JP" sz="2000" b="1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45" name="角丸四角形 44"/>
          <p:cNvSpPr/>
          <p:nvPr/>
        </p:nvSpPr>
        <p:spPr>
          <a:xfrm>
            <a:off x="3507789" y="2392159"/>
            <a:ext cx="5040560" cy="432048"/>
          </a:xfrm>
          <a:prstGeom prst="roundRect">
            <a:avLst>
              <a:gd name="adj" fmla="val 563"/>
            </a:avLst>
          </a:prstGeom>
          <a:solidFill>
            <a:srgbClr val="00B05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50" name="角丸四角形 49"/>
          <p:cNvSpPr/>
          <p:nvPr/>
        </p:nvSpPr>
        <p:spPr>
          <a:xfrm>
            <a:off x="978453" y="2924944"/>
            <a:ext cx="5121624" cy="498912"/>
          </a:xfrm>
          <a:prstGeom prst="roundRect">
            <a:avLst>
              <a:gd name="adj" fmla="val 563"/>
            </a:avLst>
          </a:prstGeom>
          <a:solidFill>
            <a:srgbClr val="00B05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52" name="角丸四角形 51"/>
          <p:cNvSpPr/>
          <p:nvPr/>
        </p:nvSpPr>
        <p:spPr>
          <a:xfrm>
            <a:off x="990455" y="2392159"/>
            <a:ext cx="2517334" cy="432048"/>
          </a:xfrm>
          <a:prstGeom prst="roundRect">
            <a:avLst>
              <a:gd name="adj" fmla="val 563"/>
            </a:avLst>
          </a:prstGeom>
          <a:solidFill>
            <a:srgbClr val="FF0066">
              <a:alpha val="2666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53" name="角丸四角形 52"/>
          <p:cNvSpPr/>
          <p:nvPr/>
        </p:nvSpPr>
        <p:spPr>
          <a:xfrm>
            <a:off x="6126517" y="2931946"/>
            <a:ext cx="2421832" cy="491909"/>
          </a:xfrm>
          <a:prstGeom prst="roundRect">
            <a:avLst>
              <a:gd name="adj" fmla="val 563"/>
            </a:avLst>
          </a:prstGeom>
          <a:solidFill>
            <a:srgbClr val="FF0066">
              <a:alpha val="2666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D7BD4BA7-9F7C-4573-8857-67E806EA18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659" y="534180"/>
            <a:ext cx="1328834" cy="1352535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F39F8CA0-486E-4A91-B6B6-A5B720893EC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350" y="1228980"/>
            <a:ext cx="1218702" cy="914027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0D3BA750-CBBF-BE5A-E858-00A3A184A4DE}"/>
              </a:ext>
            </a:extLst>
          </p:cNvPr>
          <p:cNvSpPr/>
          <p:nvPr/>
        </p:nvSpPr>
        <p:spPr>
          <a:xfrm>
            <a:off x="44723" y="4504834"/>
            <a:ext cx="956876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②「 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if</a:t>
            </a:r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」は主節と文章をつないでるので、接続詞の役割をしています。</a:t>
            </a:r>
            <a:endParaRPr lang="en-US" altLang="ja-JP" sz="2000" b="1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4847ABEB-976D-E3AA-AA03-F406CB33E87D}"/>
              </a:ext>
            </a:extLst>
          </p:cNvPr>
          <p:cNvSpPr/>
          <p:nvPr/>
        </p:nvSpPr>
        <p:spPr>
          <a:xfrm>
            <a:off x="11609" y="5859392"/>
            <a:ext cx="928903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④ 「</a:t>
            </a:r>
            <a:r>
              <a:rPr lang="en-US" altLang="ja-JP" sz="2000" b="1" dirty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if</a:t>
            </a:r>
            <a:r>
              <a:rPr lang="en-US" altLang="ja-JP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 </a:t>
            </a:r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＋ 文章」で未来の条件をいいたいときには、文章中の動詞は現在形を</a:t>
            </a:r>
            <a:endParaRPr lang="en-US" altLang="ja-JP" sz="2000" b="1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  <a:p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　使います。基本的に「</a:t>
            </a:r>
            <a:r>
              <a:rPr lang="en-US" altLang="ja-JP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will</a:t>
            </a:r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」は使いません。「</a:t>
            </a:r>
            <a:r>
              <a:rPr lang="en-US" altLang="ja-JP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will</a:t>
            </a:r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」をつかうと、そのよう</a:t>
            </a:r>
            <a:endParaRPr lang="en-US" altLang="ja-JP" sz="2000" b="1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  <a:p>
            <a:r>
              <a:rPr lang="ja-JP" altLang="en-US" sz="20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　な「意志」があれば、「～だと思え」ば、という意味になってしまいます。</a:t>
            </a:r>
            <a:endParaRPr lang="en-US" altLang="ja-JP" sz="2000" b="1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9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1" grpId="0"/>
      <p:bldP spid="33" grpId="0" animBg="1"/>
      <p:bldP spid="51" grpId="0" animBg="1"/>
      <p:bldP spid="54" grpId="0" animBg="1"/>
      <p:bldP spid="31" grpId="0" animBg="1"/>
      <p:bldP spid="28" grpId="0"/>
      <p:bldP spid="29" grpId="0"/>
      <p:bldP spid="32" grpId="0"/>
      <p:bldP spid="35" grpId="0"/>
      <p:bldP spid="36" grpId="0"/>
      <p:bldP spid="37" grpId="0"/>
      <p:bldP spid="38" grpId="0"/>
      <p:bldP spid="39" grpId="0"/>
      <p:bldP spid="43" grpId="0"/>
      <p:bldP spid="45" grpId="0" animBg="1"/>
      <p:bldP spid="50" grpId="0" animBg="1"/>
      <p:bldP spid="52" grpId="0" animBg="1"/>
      <p:bldP spid="53" grpId="0" animBg="1"/>
      <p:bldP spid="2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219201"/>
            <a:ext cx="7772400" cy="2381250"/>
          </a:xfrm>
        </p:spPr>
        <p:txBody>
          <a:bodyPr>
            <a:normAutofit fontScale="90000"/>
          </a:bodyPr>
          <a:lstStyle/>
          <a:p>
            <a:r>
              <a:rPr kumimoji="1" lang="en-US" altLang="ja-JP" sz="16600" b="1" dirty="0">
                <a:latin typeface="Century Schoolbook" panose="02040604050505020304" pitchFamily="18" charset="0"/>
              </a:rPr>
              <a:t>if</a:t>
            </a:r>
            <a:endParaRPr kumimoji="1" lang="ja-JP" altLang="en-US" sz="16600" b="1" dirty="0">
              <a:latin typeface="Century Schoolbook" panose="02040604050505020304" pitchFamily="18" charset="0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/>
              <a:t>条件「（もし）～なら（ば）」</a:t>
            </a:r>
          </a:p>
        </p:txBody>
      </p:sp>
    </p:spTree>
    <p:extLst>
      <p:ext uri="{BB962C8B-B14F-4D97-AF65-F5344CB8AC3E}">
        <p14:creationId xmlns:p14="http://schemas.microsoft.com/office/powerpoint/2010/main" val="2849355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C:\Users\秀紀\AppData\Local\Microsoft\Windows\INetCache\IE\1PGST37S\MC900355939[1].wmf">
            <a:extLst>
              <a:ext uri="{FF2B5EF4-FFF2-40B4-BE49-F238E27FC236}">
                <a16:creationId xmlns:a16="http://schemas.microsoft.com/office/drawing/2014/main" id="{6C52870B-7429-4F1C-A91E-9629C0CA0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82650" y="3359597"/>
            <a:ext cx="1321308" cy="1801368"/>
          </a:xfrm>
          <a:prstGeom prst="rect">
            <a:avLst/>
          </a:prstGeom>
          <a:noFill/>
        </p:spPr>
      </p:pic>
      <p:sp>
        <p:nvSpPr>
          <p:cNvPr id="4" name="思考の吹き出し: 雲形 3">
            <a:extLst>
              <a:ext uri="{FF2B5EF4-FFF2-40B4-BE49-F238E27FC236}">
                <a16:creationId xmlns:a16="http://schemas.microsoft.com/office/drawing/2014/main" id="{12A134D1-9B15-41B1-91EB-595E3C064E16}"/>
              </a:ext>
            </a:extLst>
          </p:cNvPr>
          <p:cNvSpPr/>
          <p:nvPr/>
        </p:nvSpPr>
        <p:spPr>
          <a:xfrm>
            <a:off x="0" y="0"/>
            <a:ext cx="5976664" cy="3647065"/>
          </a:xfrm>
          <a:prstGeom prst="cloudCallout">
            <a:avLst>
              <a:gd name="adj1" fmla="val 21938"/>
              <a:gd name="adj2" fmla="val 5591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吹き出し: 角を丸めた四角形 7">
            <a:extLst>
              <a:ext uri="{FF2B5EF4-FFF2-40B4-BE49-F238E27FC236}">
                <a16:creationId xmlns:a16="http://schemas.microsoft.com/office/drawing/2014/main" id="{0542079A-4ECC-4BC1-9636-CD77F3788F5B}"/>
              </a:ext>
            </a:extLst>
          </p:cNvPr>
          <p:cNvSpPr/>
          <p:nvPr/>
        </p:nvSpPr>
        <p:spPr>
          <a:xfrm>
            <a:off x="394319" y="5301208"/>
            <a:ext cx="8136904" cy="1440160"/>
          </a:xfrm>
          <a:prstGeom prst="wedgeRoundRectCallout">
            <a:avLst>
              <a:gd name="adj1" fmla="val 8408"/>
              <a:gd name="adj2" fmla="val -8716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10BCBC37-8876-4F6F-8E77-5E1F0771011D}"/>
              </a:ext>
            </a:extLst>
          </p:cNvPr>
          <p:cNvSpPr/>
          <p:nvPr/>
        </p:nvSpPr>
        <p:spPr>
          <a:xfrm>
            <a:off x="3131840" y="5406899"/>
            <a:ext cx="504056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you need an umbrella.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B23C9A81-73B2-4B0F-9F31-A4643951A475}"/>
              </a:ext>
            </a:extLst>
          </p:cNvPr>
          <p:cNvSpPr/>
          <p:nvPr/>
        </p:nvSpPr>
        <p:spPr>
          <a:xfrm>
            <a:off x="899592" y="5423532"/>
            <a:ext cx="237626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solidFill>
                  <a:srgbClr val="00B050"/>
                </a:solidFill>
                <a:latin typeface="Century Schoolbook" pitchFamily="18" charset="0"/>
                <a:ea typeface="ＭＳ ゴシック" pitchFamily="49" charset="-128"/>
              </a:rPr>
              <a:t>If 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it rains, 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09E06014-4799-4B08-BDE8-F73312F7CB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822" y="548680"/>
            <a:ext cx="1883823" cy="1443134"/>
          </a:xfrm>
          <a:prstGeom prst="rect">
            <a:avLst/>
          </a:prstGeom>
        </p:spPr>
      </p:pic>
      <p:pic>
        <p:nvPicPr>
          <p:cNvPr id="13" name="Picture 45" descr="u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17578" r="20703" b="7216"/>
          <a:stretch>
            <a:fillRect/>
          </a:stretch>
        </p:blipFill>
        <p:spPr bwMode="auto">
          <a:xfrm>
            <a:off x="3018487" y="1240255"/>
            <a:ext cx="1524000" cy="1714500"/>
          </a:xfrm>
          <a:prstGeom prst="rect">
            <a:avLst/>
          </a:prstGeom>
          <a:noFill/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3350013C-C9E4-43C4-9A89-DB9518301657}"/>
              </a:ext>
            </a:extLst>
          </p:cNvPr>
          <p:cNvSpPr/>
          <p:nvPr/>
        </p:nvSpPr>
        <p:spPr>
          <a:xfrm>
            <a:off x="448579" y="5991674"/>
            <a:ext cx="611560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500" b="1" spc="50" dirty="0">
                <a:ln w="11430">
                  <a:noFill/>
                </a:ln>
                <a:latin typeface="Century Schoolbook" panose="02040604050505020304" pitchFamily="18" charset="0"/>
              </a:rPr>
              <a:t>=</a:t>
            </a:r>
            <a:endParaRPr lang="ja-JP" altLang="en-US" sz="35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3EC485C5-25BF-48F0-A77B-1A2327A3B7E0}"/>
              </a:ext>
            </a:extLst>
          </p:cNvPr>
          <p:cNvSpPr/>
          <p:nvPr/>
        </p:nvSpPr>
        <p:spPr>
          <a:xfrm>
            <a:off x="899592" y="5949280"/>
            <a:ext cx="504056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You need an umbrella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7033497B-C046-4EF3-BC33-C8EEA13E1136}"/>
              </a:ext>
            </a:extLst>
          </p:cNvPr>
          <p:cNvSpPr/>
          <p:nvPr/>
        </p:nvSpPr>
        <p:spPr>
          <a:xfrm>
            <a:off x="5652120" y="5949280"/>
            <a:ext cx="237626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solidFill>
                  <a:srgbClr val="00B050"/>
                </a:solidFill>
                <a:latin typeface="Century Schoolbook" pitchFamily="18" charset="0"/>
                <a:ea typeface="ＭＳ ゴシック" pitchFamily="49" charset="-128"/>
              </a:rPr>
              <a:t>if 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it rains.</a:t>
            </a:r>
          </a:p>
        </p:txBody>
      </p:sp>
    </p:spTree>
    <p:extLst>
      <p:ext uri="{BB962C8B-B14F-4D97-AF65-F5344CB8AC3E}">
        <p14:creationId xmlns:p14="http://schemas.microsoft.com/office/powerpoint/2010/main" val="478095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5" grpId="0"/>
      <p:bldP spid="11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46" descr="C:\Users\秀紀\AppData\Local\Microsoft\Windows\INetCache\IE\MSAPH4XH\MC900355877[1].wmf">
            <a:extLst>
              <a:ext uri="{FF2B5EF4-FFF2-40B4-BE49-F238E27FC236}">
                <a16:creationId xmlns:a16="http://schemas.microsoft.com/office/drawing/2014/main" id="{F895E65B-2A8A-43E1-9E9A-BD80EF65A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067944" y="2909192"/>
            <a:ext cx="1346689" cy="1720970"/>
          </a:xfrm>
          <a:prstGeom prst="rect">
            <a:avLst/>
          </a:prstGeom>
          <a:noFill/>
        </p:spPr>
      </p:pic>
      <p:sp>
        <p:nvSpPr>
          <p:cNvPr id="4" name="思考の吹き出し: 雲形 3">
            <a:extLst>
              <a:ext uri="{FF2B5EF4-FFF2-40B4-BE49-F238E27FC236}">
                <a16:creationId xmlns:a16="http://schemas.microsoft.com/office/drawing/2014/main" id="{12A134D1-9B15-41B1-91EB-595E3C064E16}"/>
              </a:ext>
            </a:extLst>
          </p:cNvPr>
          <p:cNvSpPr/>
          <p:nvPr/>
        </p:nvSpPr>
        <p:spPr>
          <a:xfrm>
            <a:off x="0" y="0"/>
            <a:ext cx="5976664" cy="2954755"/>
          </a:xfrm>
          <a:prstGeom prst="cloudCallout">
            <a:avLst>
              <a:gd name="adj1" fmla="val 21938"/>
              <a:gd name="adj2" fmla="val 5591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吹き出し: 角を丸めた四角形 7">
            <a:extLst>
              <a:ext uri="{FF2B5EF4-FFF2-40B4-BE49-F238E27FC236}">
                <a16:creationId xmlns:a16="http://schemas.microsoft.com/office/drawing/2014/main" id="{0542079A-4ECC-4BC1-9636-CD77F3788F5B}"/>
              </a:ext>
            </a:extLst>
          </p:cNvPr>
          <p:cNvSpPr/>
          <p:nvPr/>
        </p:nvSpPr>
        <p:spPr>
          <a:xfrm>
            <a:off x="394319" y="4630162"/>
            <a:ext cx="8136904" cy="2111206"/>
          </a:xfrm>
          <a:prstGeom prst="wedgeRoundRectCallout">
            <a:avLst>
              <a:gd name="adj1" fmla="val 8408"/>
              <a:gd name="adj2" fmla="val -8716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10BCBC37-8876-4F6F-8E77-5E1F0771011D}"/>
              </a:ext>
            </a:extLst>
          </p:cNvPr>
          <p:cNvSpPr/>
          <p:nvPr/>
        </p:nvSpPr>
        <p:spPr>
          <a:xfrm>
            <a:off x="2807804" y="5221038"/>
            <a:ext cx="626469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you can make a snowman.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B23C9A81-73B2-4B0F-9F31-A4643951A475}"/>
              </a:ext>
            </a:extLst>
          </p:cNvPr>
          <p:cNvSpPr/>
          <p:nvPr/>
        </p:nvSpPr>
        <p:spPr>
          <a:xfrm>
            <a:off x="881742" y="4726143"/>
            <a:ext cx="345638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solidFill>
                  <a:srgbClr val="00B050"/>
                </a:solidFill>
                <a:latin typeface="Century Schoolbook" pitchFamily="18" charset="0"/>
                <a:ea typeface="ＭＳ ゴシック" pitchFamily="49" charset="-128"/>
              </a:rPr>
              <a:t>If 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it is snowy, 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3350013C-C9E4-43C4-9A89-DB9518301657}"/>
              </a:ext>
            </a:extLst>
          </p:cNvPr>
          <p:cNvSpPr/>
          <p:nvPr/>
        </p:nvSpPr>
        <p:spPr>
          <a:xfrm>
            <a:off x="448579" y="5734997"/>
            <a:ext cx="611560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500" b="1" spc="50" dirty="0">
                <a:ln w="11430">
                  <a:noFill/>
                </a:ln>
                <a:latin typeface="Century Schoolbook" panose="02040604050505020304" pitchFamily="18" charset="0"/>
              </a:rPr>
              <a:t>=</a:t>
            </a:r>
            <a:endParaRPr lang="ja-JP" altLang="en-US" sz="35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3EC485C5-25BF-48F0-A77B-1A2327A3B7E0}"/>
              </a:ext>
            </a:extLst>
          </p:cNvPr>
          <p:cNvSpPr/>
          <p:nvPr/>
        </p:nvSpPr>
        <p:spPr>
          <a:xfrm>
            <a:off x="899592" y="5692603"/>
            <a:ext cx="626469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You can make a snowman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7033497B-C046-4EF3-BC33-C8EEA13E1136}"/>
              </a:ext>
            </a:extLst>
          </p:cNvPr>
          <p:cNvSpPr/>
          <p:nvPr/>
        </p:nvSpPr>
        <p:spPr>
          <a:xfrm>
            <a:off x="5455061" y="6156593"/>
            <a:ext cx="293336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solidFill>
                  <a:srgbClr val="00B050"/>
                </a:solidFill>
                <a:latin typeface="Century Schoolbook" pitchFamily="18" charset="0"/>
                <a:ea typeface="ＭＳ ゴシック" pitchFamily="49" charset="-128"/>
              </a:rPr>
              <a:t>if 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it is snowy.</a:t>
            </a:r>
          </a:p>
        </p:txBody>
      </p:sp>
      <p:pic>
        <p:nvPicPr>
          <p:cNvPr id="14" name="Picture 121" descr="C:\Users\KASUGA_Hideki\AppData\Local\Microsoft\Windows\Temporary Internet Files\Content.IE5\S28TYT06\MC900446360[1].wmf">
            <a:extLst>
              <a:ext uri="{FF2B5EF4-FFF2-40B4-BE49-F238E27FC236}">
                <a16:creationId xmlns:a16="http://schemas.microsoft.com/office/drawing/2014/main" id="{00000000-0008-0000-0200-000004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3852" y="836712"/>
            <a:ext cx="1017519" cy="1546628"/>
          </a:xfrm>
          <a:prstGeom prst="rect">
            <a:avLst/>
          </a:prstGeom>
          <a:noFill/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856B54F3-852B-4F91-A917-7761D86E24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84" t="67515" r="36350"/>
          <a:stretch/>
        </p:blipFill>
        <p:spPr>
          <a:xfrm>
            <a:off x="951319" y="476672"/>
            <a:ext cx="2034480" cy="222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547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5" grpId="0"/>
      <p:bldP spid="11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C:\Users\秀紀\AppData\Local\Microsoft\Windows\INetCache\IE\5FT45V8T\MC900355917[1].wmf">
            <a:extLst>
              <a:ext uri="{FF2B5EF4-FFF2-40B4-BE49-F238E27FC236}">
                <a16:creationId xmlns:a16="http://schemas.microsoft.com/office/drawing/2014/main" id="{0FA764F1-FF0C-4C4B-89EE-830CF23DC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79305" y="2684698"/>
            <a:ext cx="1319479" cy="1973275"/>
          </a:xfrm>
          <a:prstGeom prst="rect">
            <a:avLst/>
          </a:prstGeom>
          <a:noFill/>
        </p:spPr>
      </p:pic>
      <p:sp>
        <p:nvSpPr>
          <p:cNvPr id="4" name="思考の吹き出し: 雲形 3">
            <a:extLst>
              <a:ext uri="{FF2B5EF4-FFF2-40B4-BE49-F238E27FC236}">
                <a16:creationId xmlns:a16="http://schemas.microsoft.com/office/drawing/2014/main" id="{12A134D1-9B15-41B1-91EB-595E3C064E16}"/>
              </a:ext>
            </a:extLst>
          </p:cNvPr>
          <p:cNvSpPr/>
          <p:nvPr/>
        </p:nvSpPr>
        <p:spPr>
          <a:xfrm>
            <a:off x="0" y="0"/>
            <a:ext cx="5976664" cy="2954755"/>
          </a:xfrm>
          <a:prstGeom prst="cloudCallout">
            <a:avLst>
              <a:gd name="adj1" fmla="val 21938"/>
              <a:gd name="adj2" fmla="val 5591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吹き出し: 角を丸めた四角形 7">
            <a:extLst>
              <a:ext uri="{FF2B5EF4-FFF2-40B4-BE49-F238E27FC236}">
                <a16:creationId xmlns:a16="http://schemas.microsoft.com/office/drawing/2014/main" id="{0542079A-4ECC-4BC1-9636-CD77F3788F5B}"/>
              </a:ext>
            </a:extLst>
          </p:cNvPr>
          <p:cNvSpPr/>
          <p:nvPr/>
        </p:nvSpPr>
        <p:spPr>
          <a:xfrm>
            <a:off x="394319" y="4630162"/>
            <a:ext cx="8136904" cy="2111206"/>
          </a:xfrm>
          <a:prstGeom prst="wedgeRoundRectCallout">
            <a:avLst>
              <a:gd name="adj1" fmla="val 8408"/>
              <a:gd name="adj2" fmla="val -8716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10BCBC37-8876-4F6F-8E77-5E1F0771011D}"/>
              </a:ext>
            </a:extLst>
          </p:cNvPr>
          <p:cNvSpPr/>
          <p:nvPr/>
        </p:nvSpPr>
        <p:spPr>
          <a:xfrm>
            <a:off x="4499992" y="5221038"/>
            <a:ext cx="392443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you need a watch.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B23C9A81-73B2-4B0F-9F31-A4643951A475}"/>
              </a:ext>
            </a:extLst>
          </p:cNvPr>
          <p:cNvSpPr/>
          <p:nvPr/>
        </p:nvSpPr>
        <p:spPr>
          <a:xfrm>
            <a:off x="881742" y="4726143"/>
            <a:ext cx="606652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solidFill>
                  <a:srgbClr val="00B050"/>
                </a:solidFill>
                <a:latin typeface="Century Schoolbook" pitchFamily="18" charset="0"/>
                <a:ea typeface="ＭＳ ゴシック" pitchFamily="49" charset="-128"/>
              </a:rPr>
              <a:t>If 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you don’t know the time, 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3350013C-C9E4-43C4-9A89-DB9518301657}"/>
              </a:ext>
            </a:extLst>
          </p:cNvPr>
          <p:cNvSpPr/>
          <p:nvPr/>
        </p:nvSpPr>
        <p:spPr>
          <a:xfrm>
            <a:off x="448579" y="5734997"/>
            <a:ext cx="611560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500" b="1" spc="50" dirty="0">
                <a:ln w="11430">
                  <a:noFill/>
                </a:ln>
                <a:latin typeface="Century Schoolbook" panose="02040604050505020304" pitchFamily="18" charset="0"/>
              </a:rPr>
              <a:t>=</a:t>
            </a:r>
            <a:endParaRPr lang="ja-JP" altLang="en-US" sz="35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3EC485C5-25BF-48F0-A77B-1A2327A3B7E0}"/>
              </a:ext>
            </a:extLst>
          </p:cNvPr>
          <p:cNvSpPr/>
          <p:nvPr/>
        </p:nvSpPr>
        <p:spPr>
          <a:xfrm>
            <a:off x="899592" y="5692603"/>
            <a:ext cx="626469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You need a watch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7033497B-C046-4EF3-BC33-C8EEA13E1136}"/>
              </a:ext>
            </a:extLst>
          </p:cNvPr>
          <p:cNvSpPr/>
          <p:nvPr/>
        </p:nvSpPr>
        <p:spPr>
          <a:xfrm>
            <a:off x="2627784" y="6156593"/>
            <a:ext cx="590465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solidFill>
                  <a:srgbClr val="00B050"/>
                </a:solidFill>
                <a:latin typeface="Century Schoolbook" pitchFamily="18" charset="0"/>
                <a:ea typeface="ＭＳ ゴシック" pitchFamily="49" charset="-128"/>
              </a:rPr>
              <a:t>if 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you don’t know the time.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AF4D4597-5428-401E-98C4-BE1054D316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24" y="355454"/>
            <a:ext cx="2117744" cy="1588308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1463BB8B-D84A-4222-B4BB-7464A579F1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37" y="355454"/>
            <a:ext cx="2185595" cy="2185595"/>
          </a:xfrm>
          <a:prstGeom prst="rect">
            <a:avLst/>
          </a:prstGeom>
        </p:spPr>
      </p:pic>
      <p:pic>
        <p:nvPicPr>
          <p:cNvPr id="18" name="Picture 136" descr="C:\Users\KASUGA_Hideki\AppData\Local\Microsoft\Windows\Temporary Internet Files\Content.IE5\6X4QIOUH\MC900412772[1].wmf">
            <a:extLst>
              <a:ext uri="{FF2B5EF4-FFF2-40B4-BE49-F238E27FC236}">
                <a16:creationId xmlns:a16="http://schemas.microsoft.com/office/drawing/2014/main" id="{00000000-0008-0000-0200-000009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5289" y="648185"/>
            <a:ext cx="1111026" cy="15649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86268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5" grpId="0"/>
      <p:bldP spid="11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 descr="C:\Users\秀紀\AppData\Local\Microsoft\Windows\INetCache\IE\4PN3W9SD\MC900355937[1].wmf">
            <a:extLst>
              <a:ext uri="{FF2B5EF4-FFF2-40B4-BE49-F238E27FC236}">
                <a16:creationId xmlns:a16="http://schemas.microsoft.com/office/drawing/2014/main" id="{30160314-6DE7-4F68-AA40-72DAFA744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5322" y="2618203"/>
            <a:ext cx="1607515" cy="2041855"/>
          </a:xfrm>
          <a:prstGeom prst="rect">
            <a:avLst/>
          </a:prstGeom>
          <a:noFill/>
        </p:spPr>
      </p:pic>
      <p:sp>
        <p:nvSpPr>
          <p:cNvPr id="4" name="思考の吹き出し: 雲形 3">
            <a:extLst>
              <a:ext uri="{FF2B5EF4-FFF2-40B4-BE49-F238E27FC236}">
                <a16:creationId xmlns:a16="http://schemas.microsoft.com/office/drawing/2014/main" id="{12A134D1-9B15-41B1-91EB-595E3C064E16}"/>
              </a:ext>
            </a:extLst>
          </p:cNvPr>
          <p:cNvSpPr/>
          <p:nvPr/>
        </p:nvSpPr>
        <p:spPr>
          <a:xfrm>
            <a:off x="0" y="0"/>
            <a:ext cx="5976664" cy="2954755"/>
          </a:xfrm>
          <a:prstGeom prst="cloudCallout">
            <a:avLst>
              <a:gd name="adj1" fmla="val 25841"/>
              <a:gd name="adj2" fmla="val 5055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吹き出し: 角を丸めた四角形 7">
            <a:extLst>
              <a:ext uri="{FF2B5EF4-FFF2-40B4-BE49-F238E27FC236}">
                <a16:creationId xmlns:a16="http://schemas.microsoft.com/office/drawing/2014/main" id="{0542079A-4ECC-4BC1-9636-CD77F3788F5B}"/>
              </a:ext>
            </a:extLst>
          </p:cNvPr>
          <p:cNvSpPr/>
          <p:nvPr/>
        </p:nvSpPr>
        <p:spPr>
          <a:xfrm>
            <a:off x="394319" y="4630162"/>
            <a:ext cx="8136904" cy="2111206"/>
          </a:xfrm>
          <a:prstGeom prst="wedgeRoundRectCallout">
            <a:avLst>
              <a:gd name="adj1" fmla="val 8408"/>
              <a:gd name="adj2" fmla="val -8716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10BCBC37-8876-4F6F-8E77-5E1F0771011D}"/>
              </a:ext>
            </a:extLst>
          </p:cNvPr>
          <p:cNvSpPr/>
          <p:nvPr/>
        </p:nvSpPr>
        <p:spPr>
          <a:xfrm>
            <a:off x="3979305" y="5221038"/>
            <a:ext cx="444512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you can see koalas.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B23C9A81-73B2-4B0F-9F31-A4643951A475}"/>
              </a:ext>
            </a:extLst>
          </p:cNvPr>
          <p:cNvSpPr/>
          <p:nvPr/>
        </p:nvSpPr>
        <p:spPr>
          <a:xfrm>
            <a:off x="881742" y="4726143"/>
            <a:ext cx="606652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solidFill>
                  <a:srgbClr val="00B050"/>
                </a:solidFill>
                <a:latin typeface="Century Schoolbook" pitchFamily="18" charset="0"/>
                <a:ea typeface="ＭＳ ゴシック" pitchFamily="49" charset="-128"/>
              </a:rPr>
              <a:t>If 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you go to Australia, 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3350013C-C9E4-43C4-9A89-DB9518301657}"/>
              </a:ext>
            </a:extLst>
          </p:cNvPr>
          <p:cNvSpPr/>
          <p:nvPr/>
        </p:nvSpPr>
        <p:spPr>
          <a:xfrm>
            <a:off x="448579" y="5734997"/>
            <a:ext cx="611560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bevelT w="0" h="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ja-JP" sz="3500" b="1" spc="50" dirty="0">
                <a:ln w="11430">
                  <a:noFill/>
                </a:ln>
                <a:latin typeface="Century Schoolbook" panose="02040604050505020304" pitchFamily="18" charset="0"/>
              </a:rPr>
              <a:t>=</a:t>
            </a:r>
            <a:endParaRPr lang="ja-JP" altLang="en-US" sz="3500" b="1" cap="none" spc="50" dirty="0">
              <a:ln w="11430">
                <a:noFill/>
              </a:ln>
              <a:latin typeface="Century Schoolbook" panose="02040604050505020304" pitchFamily="18" charset="0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3EC485C5-25BF-48F0-A77B-1A2327A3B7E0}"/>
              </a:ext>
            </a:extLst>
          </p:cNvPr>
          <p:cNvSpPr/>
          <p:nvPr/>
        </p:nvSpPr>
        <p:spPr>
          <a:xfrm>
            <a:off x="899592" y="5692603"/>
            <a:ext cx="626469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You can see koalas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7033497B-C046-4EF3-BC33-C8EEA13E1136}"/>
              </a:ext>
            </a:extLst>
          </p:cNvPr>
          <p:cNvSpPr/>
          <p:nvPr/>
        </p:nvSpPr>
        <p:spPr>
          <a:xfrm>
            <a:off x="3491880" y="6156593"/>
            <a:ext cx="504056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solidFill>
                  <a:srgbClr val="00B050"/>
                </a:solidFill>
                <a:latin typeface="Century Schoolbook" pitchFamily="18" charset="0"/>
                <a:ea typeface="ＭＳ ゴシック" pitchFamily="49" charset="-128"/>
              </a:rPr>
              <a:t>if 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you go to Australia.</a:t>
            </a:r>
          </a:p>
        </p:txBody>
      </p:sp>
      <p:pic>
        <p:nvPicPr>
          <p:cNvPr id="14" name="Picture 3" descr="C:\Users\KASUGA_Hideki\AppData\Local\Microsoft\Windows\Temporary Internet Files\Content.IE5\OLCEA74W\MC900161626[1].wmf">
            <a:extLst>
              <a:ext uri="{FF2B5EF4-FFF2-40B4-BE49-F238E27FC236}">
                <a16:creationId xmlns:a16="http://schemas.microsoft.com/office/drawing/2014/main" id="{027A696B-173E-41DD-883D-C33EE6467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717" y="543906"/>
            <a:ext cx="2240597" cy="1774202"/>
          </a:xfrm>
          <a:prstGeom prst="rect">
            <a:avLst/>
          </a:prstGeom>
          <a:noFill/>
        </p:spPr>
      </p:pic>
      <p:pic>
        <p:nvPicPr>
          <p:cNvPr id="19" name="Picture 137" descr="C:\Users\KASUGA_Hideki\AppData\Local\Microsoft\Windows\Temporary Internet Files\Content.IE5\6NUOI131\MC900186204[1].wmf">
            <a:extLst>
              <a:ext uri="{FF2B5EF4-FFF2-40B4-BE49-F238E27FC236}">
                <a16:creationId xmlns:a16="http://schemas.microsoft.com/office/drawing/2014/main" id="{00000000-0008-0000-0200-00000A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66639" y="446506"/>
            <a:ext cx="1632441" cy="16768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4121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5" grpId="0"/>
      <p:bldP spid="11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623</Words>
  <Application>Microsoft Office PowerPoint</Application>
  <PresentationFormat>画面に合わせる (4:3)</PresentationFormat>
  <Paragraphs>64</Paragraphs>
  <Slides>12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7" baseType="lpstr">
      <vt:lpstr>游ゴシック</vt:lpstr>
      <vt:lpstr>Arial</vt:lpstr>
      <vt:lpstr>Calibri</vt:lpstr>
      <vt:lpstr>Century Schoolbook</vt:lpstr>
      <vt:lpstr>Office テーマ</vt:lpstr>
      <vt:lpstr>if</vt:lpstr>
      <vt:lpstr>PowerPoint プレゼンテーション</vt:lpstr>
      <vt:lpstr>PowerPoint プレゼンテーション</vt:lpstr>
      <vt:lpstr>PowerPoint プレゼンテーション</vt:lpstr>
      <vt:lpstr>if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if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if</dc:title>
  <dc:creator>春日秀紀</dc:creator>
  <cp:lastModifiedBy>秀紀 春日</cp:lastModifiedBy>
  <cp:revision>33</cp:revision>
  <dcterms:created xsi:type="dcterms:W3CDTF">2014-08-31T06:37:17Z</dcterms:created>
  <dcterms:modified xsi:type="dcterms:W3CDTF">2026-06-28T15:33:23Z</dcterms:modified>
</cp:coreProperties>
</file>