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56" r:id="rId3"/>
    <p:sldId id="257" r:id="rId4"/>
    <p:sldId id="258" r:id="rId5"/>
    <p:sldId id="268" r:id="rId6"/>
    <p:sldId id="284" r:id="rId7"/>
    <p:sldId id="264" r:id="rId8"/>
    <p:sldId id="265" r:id="rId9"/>
    <p:sldId id="272" r:id="rId10"/>
    <p:sldId id="271" r:id="rId11"/>
    <p:sldId id="274" r:id="rId12"/>
    <p:sldId id="273" r:id="rId13"/>
    <p:sldId id="276" r:id="rId14"/>
    <p:sldId id="277" r:id="rId15"/>
    <p:sldId id="278" r:id="rId16"/>
    <p:sldId id="279" r:id="rId17"/>
    <p:sldId id="282" r:id="rId18"/>
    <p:sldId id="280" r:id="rId19"/>
    <p:sldId id="281" r:id="rId20"/>
    <p:sldId id="283" r:id="rId21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76" autoAdjust="0"/>
  </p:normalViewPr>
  <p:slideViewPr>
    <p:cSldViewPr>
      <p:cViewPr varScale="1">
        <p:scale>
          <a:sx n="94" d="100"/>
          <a:sy n="94" d="100"/>
        </p:scale>
        <p:origin x="209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F6C49-A46C-4F63-8DFD-C37A865A1A2D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2074E-EA54-4A5C-BF33-8E56B91C53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73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162F4-A02F-4536-AA9D-7FC289793B1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7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letters</a:t>
            </a:r>
            <a:r>
              <a:rPr kumimoji="1" lang="ja-JP" altLang="en-US" dirty="0"/>
              <a:t>は文字という説明はしたほうがいいです。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2074E-EA54-4A5C-BF33-8E56B91C53F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21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2074E-EA54-4A5C-BF33-8E56B91C53F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12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B268-0674-4A79-8002-68E7ECFBD94E}" type="datetimeFigureOut">
              <a:rPr kumimoji="1" lang="ja-JP" altLang="en-US" smtClean="0"/>
              <a:pPr/>
              <a:t>2026/6/30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F50-C511-4D95-B22A-FD86E051A6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B268-0674-4A79-8002-68E7ECFBD94E}" type="datetimeFigureOut">
              <a:rPr kumimoji="1" lang="ja-JP" altLang="en-US" smtClean="0"/>
              <a:pPr/>
              <a:t>2026/6/30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F50-C511-4D95-B22A-FD86E051A6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B268-0674-4A79-8002-68E7ECFBD94E}" type="datetimeFigureOut">
              <a:rPr kumimoji="1" lang="ja-JP" altLang="en-US" smtClean="0"/>
              <a:pPr/>
              <a:t>2026/6/30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F50-C511-4D95-B22A-FD86E051A6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B268-0674-4A79-8002-68E7ECFBD94E}" type="datetimeFigureOut">
              <a:rPr kumimoji="1" lang="ja-JP" altLang="en-US" smtClean="0"/>
              <a:pPr/>
              <a:t>2026/6/30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F50-C511-4D95-B22A-FD86E051A6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B268-0674-4A79-8002-68E7ECFBD94E}" type="datetimeFigureOut">
              <a:rPr kumimoji="1" lang="ja-JP" altLang="en-US" smtClean="0"/>
              <a:pPr/>
              <a:t>2026/6/30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F50-C511-4D95-B22A-FD86E051A6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B268-0674-4A79-8002-68E7ECFBD94E}" type="datetimeFigureOut">
              <a:rPr kumimoji="1" lang="ja-JP" altLang="en-US" smtClean="0"/>
              <a:pPr/>
              <a:t>2026/6/30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F50-C511-4D95-B22A-FD86E051A6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B268-0674-4A79-8002-68E7ECFBD94E}" type="datetimeFigureOut">
              <a:rPr kumimoji="1" lang="ja-JP" altLang="en-US" smtClean="0"/>
              <a:pPr/>
              <a:t>2026/6/30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F50-C511-4D95-B22A-FD86E051A6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B268-0674-4A79-8002-68E7ECFBD94E}" type="datetimeFigureOut">
              <a:rPr kumimoji="1" lang="ja-JP" altLang="en-US" smtClean="0"/>
              <a:pPr/>
              <a:t>2026/6/30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F50-C511-4D95-B22A-FD86E051A6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B268-0674-4A79-8002-68E7ECFBD94E}" type="datetimeFigureOut">
              <a:rPr kumimoji="1" lang="ja-JP" altLang="en-US" smtClean="0"/>
              <a:pPr/>
              <a:t>2026/6/30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F50-C511-4D95-B22A-FD86E051A6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B268-0674-4A79-8002-68E7ECFBD94E}" type="datetimeFigureOut">
              <a:rPr kumimoji="1" lang="ja-JP" altLang="en-US" smtClean="0"/>
              <a:pPr/>
              <a:t>2026/6/30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F50-C511-4D95-B22A-FD86E051A6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B268-0674-4A79-8002-68E7ECFBD94E}" type="datetimeFigureOut">
              <a:rPr kumimoji="1" lang="ja-JP" altLang="en-US" smtClean="0"/>
              <a:pPr/>
              <a:t>2026/6/30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F50-C511-4D95-B22A-FD86E051A6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0B268-0674-4A79-8002-68E7ECFBD94E}" type="datetimeFigureOut">
              <a:rPr kumimoji="1" lang="ja-JP" altLang="en-US" smtClean="0"/>
              <a:pPr/>
              <a:t>2026/6/30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5F50-C511-4D95-B22A-FD86E051A6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285568"/>
            <a:ext cx="8422704" cy="2381250"/>
          </a:xfrm>
        </p:spPr>
        <p:txBody>
          <a:bodyPr>
            <a:normAutofit fontScale="90000"/>
          </a:bodyPr>
          <a:lstStyle/>
          <a:p>
            <a:r>
              <a:rPr kumimoji="1" lang="en-US" altLang="ja-JP" sz="16600" b="1" dirty="0">
                <a:latin typeface="Century Schoolbook" panose="02040604050505020304" pitchFamily="18" charset="0"/>
              </a:rPr>
              <a:t>Because</a:t>
            </a:r>
            <a:endParaRPr kumimoji="1" lang="ja-JP" altLang="en-US" sz="16600" b="1" dirty="0">
              <a:latin typeface="Century Schoolbook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理由</a:t>
            </a:r>
            <a:r>
              <a:rPr kumimoji="1" lang="ja-JP" altLang="en-US" dirty="0"/>
              <a:t>「（</a:t>
            </a:r>
            <a:r>
              <a:rPr lang="ja-JP" altLang="en-US" dirty="0"/>
              <a:t>なぜなら</a:t>
            </a:r>
            <a:r>
              <a:rPr kumimoji="1" lang="ja-JP" altLang="en-US" dirty="0"/>
              <a:t>）～</a:t>
            </a:r>
            <a:r>
              <a:rPr lang="ja-JP" altLang="en-US" dirty="0"/>
              <a:t>だから</a:t>
            </a:r>
            <a:r>
              <a:rPr kumimoji="1" lang="ja-JP" altLang="en-US" dirty="0"/>
              <a:t>（</a:t>
            </a:r>
            <a:r>
              <a:rPr lang="ja-JP" altLang="en-US" dirty="0"/>
              <a:t>ので</a:t>
            </a:r>
            <a:r>
              <a:rPr kumimoji="1" lang="ja-JP" altLang="en-US" dirty="0"/>
              <a:t>）」</a:t>
            </a:r>
            <a:endParaRPr kumimoji="1" lang="en-US" altLang="ja-JP" dirty="0"/>
          </a:p>
          <a:p>
            <a:r>
              <a:rPr lang="ja-JP" altLang="en-US" dirty="0"/>
              <a:t>理由を説明する表現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ABCABAD-AB5D-4776-BA35-9E470DE65FBB}"/>
              </a:ext>
            </a:extLst>
          </p:cNvPr>
          <p:cNvSpPr/>
          <p:nvPr/>
        </p:nvSpPr>
        <p:spPr>
          <a:xfrm>
            <a:off x="179512" y="2276872"/>
            <a:ext cx="7845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listened to music yesterday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DCAA5B-9596-4FC5-B68C-BE8390443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332656"/>
            <a:ext cx="1983432" cy="180019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7D3976-C35E-4E6C-B5C2-325B1F36E500}"/>
              </a:ext>
            </a:extLst>
          </p:cNvPr>
          <p:cNvSpPr/>
          <p:nvPr/>
        </p:nvSpPr>
        <p:spPr>
          <a:xfrm>
            <a:off x="2975807" y="3429000"/>
            <a:ext cx="2459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</a:t>
            </a: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ecause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1E9664-CB05-4944-B025-E28F43940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3" y="4697761"/>
            <a:ext cx="2880318" cy="216023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2EE55C7-6162-48C1-979C-228CEF0EA11B}"/>
              </a:ext>
            </a:extLst>
          </p:cNvPr>
          <p:cNvSpPr/>
          <p:nvPr/>
        </p:nvSpPr>
        <p:spPr>
          <a:xfrm>
            <a:off x="5364088" y="3429000"/>
            <a:ext cx="34323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like music.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ABCABAD-AB5D-4776-BA35-9E470DE65FBB}"/>
              </a:ext>
            </a:extLst>
          </p:cNvPr>
          <p:cNvSpPr/>
          <p:nvPr/>
        </p:nvSpPr>
        <p:spPr>
          <a:xfrm>
            <a:off x="62457" y="2276872"/>
            <a:ext cx="25619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am tired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7D3976-C35E-4E6C-B5C2-325B1F36E500}"/>
              </a:ext>
            </a:extLst>
          </p:cNvPr>
          <p:cNvSpPr/>
          <p:nvPr/>
        </p:nvSpPr>
        <p:spPr>
          <a:xfrm>
            <a:off x="35769" y="3110370"/>
            <a:ext cx="22317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ecause 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2EE55C7-6162-48C1-979C-228CEF0EA11B}"/>
              </a:ext>
            </a:extLst>
          </p:cNvPr>
          <p:cNvSpPr/>
          <p:nvPr/>
        </p:nvSpPr>
        <p:spPr>
          <a:xfrm>
            <a:off x="2015716" y="3116221"/>
            <a:ext cx="7128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I practiced judo </a:t>
            </a:r>
          </a:p>
          <a:p>
            <a:pPr algn="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very hard yesterday.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76EBD8-3B33-4848-AB2B-7A9712D07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60648"/>
            <a:ext cx="1656184" cy="182905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520365C-13BA-4668-A175-359B85057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112" y="4437112"/>
            <a:ext cx="2115195" cy="21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1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ABCABAD-AB5D-4776-BA35-9E470DE65FBB}"/>
              </a:ext>
            </a:extLst>
          </p:cNvPr>
          <p:cNvSpPr/>
          <p:nvPr/>
        </p:nvSpPr>
        <p:spPr>
          <a:xfrm>
            <a:off x="18807" y="2767757"/>
            <a:ext cx="69076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studied math last night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7D3976-C35E-4E6C-B5C2-325B1F36E500}"/>
              </a:ext>
            </a:extLst>
          </p:cNvPr>
          <p:cNvSpPr/>
          <p:nvPr/>
        </p:nvSpPr>
        <p:spPr>
          <a:xfrm>
            <a:off x="251520" y="3585210"/>
            <a:ext cx="2459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</a:t>
            </a: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ecause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2EE55C7-6162-48C1-979C-228CEF0EA11B}"/>
              </a:ext>
            </a:extLst>
          </p:cNvPr>
          <p:cNvSpPr/>
          <p:nvPr/>
        </p:nvSpPr>
        <p:spPr>
          <a:xfrm>
            <a:off x="2405592" y="3585210"/>
            <a:ext cx="67361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have a math test today.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101833B-B833-4E06-8F36-FFD97CB5F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42353"/>
            <a:ext cx="1512167" cy="228763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BD1B77A-B9FD-46D2-8077-0A4D65C09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509" y="867898"/>
            <a:ext cx="2808357" cy="210626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F9A9A49-544A-4E87-999F-7FB01C130A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3392" y="4293096"/>
            <a:ext cx="3142007" cy="25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ABCABAD-AB5D-4776-BA35-9E470DE65FBB}"/>
              </a:ext>
            </a:extLst>
          </p:cNvPr>
          <p:cNvSpPr/>
          <p:nvPr/>
        </p:nvSpPr>
        <p:spPr>
          <a:xfrm>
            <a:off x="179512" y="2929226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came to school late yesterday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7D3976-C35E-4E6C-B5C2-325B1F36E500}"/>
              </a:ext>
            </a:extLst>
          </p:cNvPr>
          <p:cNvSpPr/>
          <p:nvPr/>
        </p:nvSpPr>
        <p:spPr>
          <a:xfrm>
            <a:off x="3299992" y="3637112"/>
            <a:ext cx="2459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</a:t>
            </a:r>
            <a:r>
              <a:rPr lang="en-US" altLang="ja-JP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ecause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2EE55C7-6162-48C1-979C-228CEF0EA11B}"/>
              </a:ext>
            </a:extLst>
          </p:cNvPr>
          <p:cNvSpPr/>
          <p:nvPr/>
        </p:nvSpPr>
        <p:spPr>
          <a:xfrm>
            <a:off x="5604248" y="3637112"/>
            <a:ext cx="35397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got up late.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EC41761-39A3-423D-B04B-011CC075B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5"/>
          <a:stretch/>
        </p:blipFill>
        <p:spPr>
          <a:xfrm>
            <a:off x="1394121" y="116632"/>
            <a:ext cx="1872208" cy="266017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385A2D6-D4F1-4AD0-822D-BADAD3ACC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192" y="4653136"/>
            <a:ext cx="2447512" cy="183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ABCABAD-AB5D-4776-BA35-9E470DE65FBB}"/>
              </a:ext>
            </a:extLst>
          </p:cNvPr>
          <p:cNvSpPr/>
          <p:nvPr/>
        </p:nvSpPr>
        <p:spPr>
          <a:xfrm>
            <a:off x="3839283" y="3167390"/>
            <a:ext cx="5338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got up late this morning.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7D3976-C35E-4E6C-B5C2-325B1F36E500}"/>
              </a:ext>
            </a:extLst>
          </p:cNvPr>
          <p:cNvSpPr/>
          <p:nvPr/>
        </p:nvSpPr>
        <p:spPr>
          <a:xfrm>
            <a:off x="30068" y="2421636"/>
            <a:ext cx="1824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ecause 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2EE55C7-6162-48C1-979C-228CEF0EA11B}"/>
              </a:ext>
            </a:extLst>
          </p:cNvPr>
          <p:cNvSpPr/>
          <p:nvPr/>
        </p:nvSpPr>
        <p:spPr>
          <a:xfrm>
            <a:off x="1665502" y="2421636"/>
            <a:ext cx="73677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I went to bed at two o’clock last night,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4CFD05-21FD-4263-BD55-E36F6EFE9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5104"/>
            <a:ext cx="2448272" cy="183720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D6D8B11-DDB1-4A97-9A4A-2495EEDCE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84466"/>
            <a:ext cx="1584176" cy="170479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77754FD-5932-4A97-AA0F-041ED30BC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5" y="118467"/>
            <a:ext cx="1187624" cy="8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0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ABCABAD-AB5D-4776-BA35-9E470DE65FBB}"/>
              </a:ext>
            </a:extLst>
          </p:cNvPr>
          <p:cNvSpPr/>
          <p:nvPr/>
        </p:nvSpPr>
        <p:spPr>
          <a:xfrm>
            <a:off x="388908" y="3305449"/>
            <a:ext cx="87550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was absent from school yesterday.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7D3976-C35E-4E6C-B5C2-325B1F36E500}"/>
              </a:ext>
            </a:extLst>
          </p:cNvPr>
          <p:cNvSpPr/>
          <p:nvPr/>
        </p:nvSpPr>
        <p:spPr>
          <a:xfrm>
            <a:off x="275787" y="2224198"/>
            <a:ext cx="21599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ecause 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2EE55C7-6162-48C1-979C-228CEF0EA11B}"/>
              </a:ext>
            </a:extLst>
          </p:cNvPr>
          <p:cNvSpPr/>
          <p:nvPr/>
        </p:nvSpPr>
        <p:spPr>
          <a:xfrm>
            <a:off x="2435775" y="2224198"/>
            <a:ext cx="33123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was sick,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8A4A785-4947-4D17-85CD-A0C88BC6FA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2"/>
          <a:stretch/>
        </p:blipFill>
        <p:spPr>
          <a:xfrm>
            <a:off x="5508104" y="4725144"/>
            <a:ext cx="3246988" cy="1944216"/>
          </a:xfrm>
          <a:prstGeom prst="rect">
            <a:avLst/>
          </a:prstGeom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8F030759-8FDF-4485-8B17-B6F6AFD12520}"/>
              </a:ext>
            </a:extLst>
          </p:cNvPr>
          <p:cNvSpPr/>
          <p:nvPr/>
        </p:nvSpPr>
        <p:spPr>
          <a:xfrm>
            <a:off x="6995478" y="4753079"/>
            <a:ext cx="272239" cy="486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8BC90DE-D28B-41E9-9E3F-6CD022079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7" y="188640"/>
            <a:ext cx="2497689" cy="187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ABCABAD-AB5D-4776-BA35-9E470DE65FBB}"/>
              </a:ext>
            </a:extLst>
          </p:cNvPr>
          <p:cNvSpPr/>
          <p:nvPr/>
        </p:nvSpPr>
        <p:spPr>
          <a:xfrm>
            <a:off x="5615608" y="3305449"/>
            <a:ext cx="35283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like spring.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7D3976-C35E-4E6C-B5C2-325B1F36E500}"/>
              </a:ext>
            </a:extLst>
          </p:cNvPr>
          <p:cNvSpPr/>
          <p:nvPr/>
        </p:nvSpPr>
        <p:spPr>
          <a:xfrm>
            <a:off x="-36512" y="2224198"/>
            <a:ext cx="21599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ecause 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2EE55C7-6162-48C1-979C-228CEF0EA11B}"/>
              </a:ext>
            </a:extLst>
          </p:cNvPr>
          <p:cNvSpPr/>
          <p:nvPr/>
        </p:nvSpPr>
        <p:spPr>
          <a:xfrm>
            <a:off x="2123475" y="2224198"/>
            <a:ext cx="70205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can enjoy beautiful flowers,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1041B31-A9E8-47CB-AFC9-046488B73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21088"/>
            <a:ext cx="3528392" cy="2698182"/>
          </a:xfrm>
          <a:prstGeom prst="rect">
            <a:avLst/>
          </a:prstGeom>
        </p:spPr>
      </p:pic>
      <p:pic>
        <p:nvPicPr>
          <p:cNvPr id="5" name="図 4" descr="時計, 部屋 が含まれている画像&#10;&#10;自動的に生成された説明">
            <a:extLst>
              <a:ext uri="{FF2B5EF4-FFF2-40B4-BE49-F238E27FC236}">
                <a16:creationId xmlns:a16="http://schemas.microsoft.com/office/drawing/2014/main" id="{E385578A-59FC-4800-9505-4F7509924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7" y="-12901"/>
            <a:ext cx="2350637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8713F05-3320-4B7A-A059-B640A099B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7518" y="4725144"/>
            <a:ext cx="2238927" cy="179114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FF7641-0CA3-46C7-97A1-E13B6B6C7ABA}"/>
              </a:ext>
            </a:extLst>
          </p:cNvPr>
          <p:cNvSpPr/>
          <p:nvPr/>
        </p:nvSpPr>
        <p:spPr>
          <a:xfrm>
            <a:off x="539552" y="2442784"/>
            <a:ext cx="13438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Why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2B473A6-5315-423F-B90B-FB0B0AE54A63}"/>
              </a:ext>
            </a:extLst>
          </p:cNvPr>
          <p:cNvSpPr/>
          <p:nvPr/>
        </p:nvSpPr>
        <p:spPr>
          <a:xfrm>
            <a:off x="1763832" y="2442784"/>
            <a:ext cx="5616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do you like summer?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3D14454-333D-4110-90E0-A3ED70E4C706}"/>
              </a:ext>
            </a:extLst>
          </p:cNvPr>
          <p:cNvSpPr/>
          <p:nvPr/>
        </p:nvSpPr>
        <p:spPr>
          <a:xfrm>
            <a:off x="467544" y="3861048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Because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0964C2-62C6-4C48-972A-C1683192F2A2}"/>
              </a:ext>
            </a:extLst>
          </p:cNvPr>
          <p:cNvSpPr/>
          <p:nvPr/>
        </p:nvSpPr>
        <p:spPr>
          <a:xfrm>
            <a:off x="2539262" y="3861047"/>
            <a:ext cx="57371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can enjoy swimming.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D0CBE9F-D31F-4D65-A3A4-F1564976A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067" y="276017"/>
            <a:ext cx="2314374" cy="17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8713F05-3320-4B7A-A059-B640A099B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06" y="4869160"/>
            <a:ext cx="2232248" cy="157833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74214B8-D49E-4314-A901-24CC70877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160240" cy="216024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FF7641-0CA3-46C7-97A1-E13B6B6C7ABA}"/>
              </a:ext>
            </a:extLst>
          </p:cNvPr>
          <p:cNvSpPr/>
          <p:nvPr/>
        </p:nvSpPr>
        <p:spPr>
          <a:xfrm>
            <a:off x="539552" y="2442784"/>
            <a:ext cx="13438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Why</a:t>
            </a:r>
            <a:r>
              <a:rPr lang="en-US" altLang="ja-JP" sz="3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2B473A6-5315-423F-B90B-FB0B0AE54A63}"/>
              </a:ext>
            </a:extLst>
          </p:cNvPr>
          <p:cNvSpPr/>
          <p:nvPr/>
        </p:nvSpPr>
        <p:spPr>
          <a:xfrm>
            <a:off x="1565612" y="2442784"/>
            <a:ext cx="56163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are you hungry now?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3D14454-333D-4110-90E0-A3ED70E4C706}"/>
              </a:ext>
            </a:extLst>
          </p:cNvPr>
          <p:cNvSpPr/>
          <p:nvPr/>
        </p:nvSpPr>
        <p:spPr>
          <a:xfrm>
            <a:off x="467544" y="3861048"/>
            <a:ext cx="22322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Because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0964C2-62C6-4C48-972A-C1683192F2A2}"/>
              </a:ext>
            </a:extLst>
          </p:cNvPr>
          <p:cNvSpPr/>
          <p:nvPr/>
        </p:nvSpPr>
        <p:spPr>
          <a:xfrm>
            <a:off x="2117950" y="3862136"/>
            <a:ext cx="6996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 didn’t have breakfast this morning.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BAA39C0-6BAA-403B-A823-FD97FA52E1E6}"/>
              </a:ext>
            </a:extLst>
          </p:cNvPr>
          <p:cNvSpPr/>
          <p:nvPr/>
        </p:nvSpPr>
        <p:spPr>
          <a:xfrm>
            <a:off x="6071521" y="4011722"/>
            <a:ext cx="132161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57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57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8713F05-3320-4B7A-A059-B640A099B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1" b="-1"/>
          <a:stretch/>
        </p:blipFill>
        <p:spPr>
          <a:xfrm>
            <a:off x="5637507" y="4725144"/>
            <a:ext cx="3038949" cy="179114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FF7641-0CA3-46C7-97A1-E13B6B6C7ABA}"/>
              </a:ext>
            </a:extLst>
          </p:cNvPr>
          <p:cNvSpPr/>
          <p:nvPr/>
        </p:nvSpPr>
        <p:spPr>
          <a:xfrm>
            <a:off x="539552" y="2442784"/>
            <a:ext cx="13438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Why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2B473A6-5315-423F-B90B-FB0B0AE54A63}"/>
              </a:ext>
            </a:extLst>
          </p:cNvPr>
          <p:cNvSpPr/>
          <p:nvPr/>
        </p:nvSpPr>
        <p:spPr>
          <a:xfrm>
            <a:off x="1691680" y="2442784"/>
            <a:ext cx="5616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do you like the book?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3D14454-333D-4110-90E0-A3ED70E4C706}"/>
              </a:ext>
            </a:extLst>
          </p:cNvPr>
          <p:cNvSpPr/>
          <p:nvPr/>
        </p:nvSpPr>
        <p:spPr>
          <a:xfrm>
            <a:off x="467544" y="3861048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Because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0964C2-62C6-4C48-972A-C1683192F2A2}"/>
              </a:ext>
            </a:extLst>
          </p:cNvPr>
          <p:cNvSpPr/>
          <p:nvPr/>
        </p:nvSpPr>
        <p:spPr>
          <a:xfrm>
            <a:off x="2555776" y="3862789"/>
            <a:ext cx="6996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he story is exciting.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A7FDF49-DDC6-4F0B-9E47-6EEBE8B9F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7" y="957472"/>
            <a:ext cx="2228900" cy="1301469"/>
          </a:xfrm>
          <a:prstGeom prst="rect">
            <a:avLst/>
          </a:prstGeom>
        </p:spPr>
      </p:pic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DEF3819-557F-4152-85D6-3967DFAB57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00"/>
          <a:stretch/>
        </p:blipFill>
        <p:spPr>
          <a:xfrm>
            <a:off x="1503040" y="332656"/>
            <a:ext cx="3068960" cy="18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F84F7FDB-79B5-4261-BB66-725097F0D84E}"/>
              </a:ext>
            </a:extLst>
          </p:cNvPr>
          <p:cNvSpPr txBox="1">
            <a:spLocks/>
          </p:cNvSpPr>
          <p:nvPr/>
        </p:nvSpPr>
        <p:spPr>
          <a:xfrm>
            <a:off x="323528" y="1988840"/>
            <a:ext cx="8422704" cy="238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800" b="1" dirty="0">
                <a:latin typeface="Century Schoolbook" panose="02040604050505020304" pitchFamily="18" charset="0"/>
              </a:rPr>
              <a:t>English riddles</a:t>
            </a:r>
            <a:endParaRPr lang="ja-JP" altLang="en-US" sz="8800" b="1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F84F7FDB-79B5-4261-BB66-725097F0D84E}"/>
              </a:ext>
            </a:extLst>
          </p:cNvPr>
          <p:cNvSpPr txBox="1">
            <a:spLocks/>
          </p:cNvSpPr>
          <p:nvPr/>
        </p:nvSpPr>
        <p:spPr>
          <a:xfrm>
            <a:off x="323528" y="1988840"/>
            <a:ext cx="8422704" cy="238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800" b="1" dirty="0">
                <a:latin typeface="Century Schoolbook" panose="02040604050505020304" pitchFamily="18" charset="0"/>
              </a:rPr>
              <a:t>English riddles</a:t>
            </a:r>
            <a:endParaRPr lang="ja-JP" altLang="en-US" sz="88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9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SUGA_Hideki\AppData\Local\Microsoft\Windows\Temporary Internet Files\Content.IE5\5P1I3M6N\MC90043381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1828572" cy="1828572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307742" y="2852936"/>
            <a:ext cx="8731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10 is always scared at 7.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" name="図 2" descr="テキスト, アプリケーション, アイコン&#10;&#10;自動的に生成された説明">
            <a:extLst>
              <a:ext uri="{FF2B5EF4-FFF2-40B4-BE49-F238E27FC236}">
                <a16:creationId xmlns:a16="http://schemas.microsoft.com/office/drawing/2014/main" id="{F55A3A05-3090-42B4-A1F7-82B1010EC3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3" t="70350" r="50643" b="-1850"/>
          <a:stretch/>
        </p:blipFill>
        <p:spPr>
          <a:xfrm>
            <a:off x="395536" y="404664"/>
            <a:ext cx="2160240" cy="2160240"/>
          </a:xfrm>
          <a:prstGeom prst="rect">
            <a:avLst/>
          </a:prstGeom>
        </p:spPr>
      </p:pic>
      <p:pic>
        <p:nvPicPr>
          <p:cNvPr id="8" name="図 7" descr="テキスト, アプリケーション, アイコン&#10;&#10;自動的に生成された説明">
            <a:extLst>
              <a:ext uri="{FF2B5EF4-FFF2-40B4-BE49-F238E27FC236}">
                <a16:creationId xmlns:a16="http://schemas.microsoft.com/office/drawing/2014/main" id="{1072CB45-7052-44DE-90C6-5F97538463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5" t="34368" r="24751" b="34132"/>
          <a:stretch/>
        </p:blipFill>
        <p:spPr>
          <a:xfrm>
            <a:off x="6732240" y="3933056"/>
            <a:ext cx="216024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C54A36B-D478-4FAF-BB93-E2C19A86125F}"/>
              </a:ext>
            </a:extLst>
          </p:cNvPr>
          <p:cNvSpPr/>
          <p:nvPr/>
        </p:nvSpPr>
        <p:spPr>
          <a:xfrm>
            <a:off x="375799" y="260648"/>
            <a:ext cx="79432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Why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is 10 always scared at 7?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B68ECFF-751D-42A9-AD01-3DC2E879F26B}"/>
              </a:ext>
            </a:extLst>
          </p:cNvPr>
          <p:cNvSpPr/>
          <p:nvPr/>
        </p:nvSpPr>
        <p:spPr>
          <a:xfrm>
            <a:off x="375799" y="1412776"/>
            <a:ext cx="1540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Hint!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626C9D-C407-4E6F-876E-97B9994EABF5}"/>
              </a:ext>
            </a:extLst>
          </p:cNvPr>
          <p:cNvSpPr/>
          <p:nvPr/>
        </p:nvSpPr>
        <p:spPr>
          <a:xfrm>
            <a:off x="830167" y="2214508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1</a:t>
            </a:r>
            <a:endParaRPr lang="ja-JP" altLang="en-US" sz="7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EE33501-ACAF-4645-AF92-9DB789C52AB9}"/>
              </a:ext>
            </a:extLst>
          </p:cNvPr>
          <p:cNvSpPr/>
          <p:nvPr/>
        </p:nvSpPr>
        <p:spPr>
          <a:xfrm>
            <a:off x="1545427" y="2214507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2</a:t>
            </a:r>
            <a:endParaRPr lang="ja-JP" altLang="en-US" sz="7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0A1DEDC-0F15-48A3-BDFE-8B854CD4AD57}"/>
              </a:ext>
            </a:extLst>
          </p:cNvPr>
          <p:cNvSpPr/>
          <p:nvPr/>
        </p:nvSpPr>
        <p:spPr>
          <a:xfrm>
            <a:off x="2275147" y="2214507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3</a:t>
            </a:r>
            <a:endParaRPr lang="ja-JP" altLang="en-US" sz="7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B7E8DA1-9497-43EF-9828-506D2B40AD99}"/>
              </a:ext>
            </a:extLst>
          </p:cNvPr>
          <p:cNvSpPr/>
          <p:nvPr/>
        </p:nvSpPr>
        <p:spPr>
          <a:xfrm>
            <a:off x="2990407" y="2214506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4</a:t>
            </a:r>
            <a:endParaRPr lang="ja-JP" altLang="en-US" sz="7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A7E0D61-31AD-4E8A-BE88-C835F40BA93E}"/>
              </a:ext>
            </a:extLst>
          </p:cNvPr>
          <p:cNvSpPr/>
          <p:nvPr/>
        </p:nvSpPr>
        <p:spPr>
          <a:xfrm>
            <a:off x="3705667" y="2214505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5</a:t>
            </a:r>
            <a:endParaRPr lang="ja-JP" altLang="en-US" sz="7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777016C-531F-4C1D-A760-EB719F845102}"/>
              </a:ext>
            </a:extLst>
          </p:cNvPr>
          <p:cNvSpPr/>
          <p:nvPr/>
        </p:nvSpPr>
        <p:spPr>
          <a:xfrm>
            <a:off x="4358559" y="2223494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6</a:t>
            </a:r>
            <a:endParaRPr lang="ja-JP" altLang="en-US" sz="7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DDBFB5-2CD4-4CD6-9AD0-A644F0935BE8}"/>
              </a:ext>
            </a:extLst>
          </p:cNvPr>
          <p:cNvSpPr/>
          <p:nvPr/>
        </p:nvSpPr>
        <p:spPr>
          <a:xfrm>
            <a:off x="5011451" y="2214504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7</a:t>
            </a:r>
            <a:endParaRPr lang="ja-JP" altLang="en-US" sz="7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C445DE9-20A8-4189-B33E-6885F1A62838}"/>
              </a:ext>
            </a:extLst>
          </p:cNvPr>
          <p:cNvSpPr/>
          <p:nvPr/>
        </p:nvSpPr>
        <p:spPr>
          <a:xfrm>
            <a:off x="5715316" y="2223494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8</a:t>
            </a:r>
            <a:endParaRPr lang="ja-JP" altLang="en-US" sz="7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6207479-468A-44C7-9B4A-EF1AEEB4E627}"/>
              </a:ext>
            </a:extLst>
          </p:cNvPr>
          <p:cNvSpPr/>
          <p:nvPr/>
        </p:nvSpPr>
        <p:spPr>
          <a:xfrm>
            <a:off x="6451611" y="2223494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9</a:t>
            </a:r>
            <a:endParaRPr lang="ja-JP" altLang="en-US" sz="7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EFC558-263A-4123-8286-8822AE38C708}"/>
              </a:ext>
            </a:extLst>
          </p:cNvPr>
          <p:cNvSpPr/>
          <p:nvPr/>
        </p:nvSpPr>
        <p:spPr>
          <a:xfrm>
            <a:off x="7073144" y="2228671"/>
            <a:ext cx="12458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10</a:t>
            </a:r>
            <a:endParaRPr lang="ja-JP" altLang="en-US" sz="7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A770D0D-ABBD-4F17-B8ED-ACF7B2DFB813}"/>
              </a:ext>
            </a:extLst>
          </p:cNvPr>
          <p:cNvSpPr/>
          <p:nvPr/>
        </p:nvSpPr>
        <p:spPr>
          <a:xfrm>
            <a:off x="107504" y="4941168"/>
            <a:ext cx="6372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10 is always scared at 7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62F4492-AB81-45B6-9770-5E1CEC211357}"/>
              </a:ext>
            </a:extLst>
          </p:cNvPr>
          <p:cNvSpPr/>
          <p:nvPr/>
        </p:nvSpPr>
        <p:spPr>
          <a:xfrm>
            <a:off x="4777197" y="5536443"/>
            <a:ext cx="43123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because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7 ate 9.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9140DF2-E57D-4D6F-8837-6F366A51EF9B}"/>
              </a:ext>
            </a:extLst>
          </p:cNvPr>
          <p:cNvSpPr/>
          <p:nvPr/>
        </p:nvSpPr>
        <p:spPr>
          <a:xfrm>
            <a:off x="631726" y="3665326"/>
            <a:ext cx="43797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Because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7 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ate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9.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0BF4736-C516-40F7-B434-428504ACA7E7}"/>
              </a:ext>
            </a:extLst>
          </p:cNvPr>
          <p:cNvSpPr/>
          <p:nvPr/>
        </p:nvSpPr>
        <p:spPr>
          <a:xfrm>
            <a:off x="5715316" y="2205514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8</a:t>
            </a:r>
            <a:endParaRPr lang="ja-JP" altLang="en-US" sz="7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吹き出し: 角を丸めた四角形 55">
            <a:extLst>
              <a:ext uri="{FF2B5EF4-FFF2-40B4-BE49-F238E27FC236}">
                <a16:creationId xmlns:a16="http://schemas.microsoft.com/office/drawing/2014/main" id="{2009C8DD-0D9F-4B86-A257-1590F2C20E49}"/>
              </a:ext>
            </a:extLst>
          </p:cNvPr>
          <p:cNvSpPr/>
          <p:nvPr/>
        </p:nvSpPr>
        <p:spPr>
          <a:xfrm>
            <a:off x="2815121" y="2347360"/>
            <a:ext cx="6036606" cy="546778"/>
          </a:xfrm>
          <a:prstGeom prst="wedgeRoundRectCallout">
            <a:avLst>
              <a:gd name="adj1" fmla="val 53413"/>
              <a:gd name="adj2" fmla="val 111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吹き出し: 角を丸めた四角形 54">
            <a:extLst>
              <a:ext uri="{FF2B5EF4-FFF2-40B4-BE49-F238E27FC236}">
                <a16:creationId xmlns:a16="http://schemas.microsoft.com/office/drawing/2014/main" id="{C994C668-EE00-4D45-B37D-F7A128335EBD}"/>
              </a:ext>
            </a:extLst>
          </p:cNvPr>
          <p:cNvSpPr/>
          <p:nvPr/>
        </p:nvSpPr>
        <p:spPr>
          <a:xfrm>
            <a:off x="2815121" y="1708032"/>
            <a:ext cx="6321643" cy="627745"/>
          </a:xfrm>
          <a:prstGeom prst="wedgeRoundRectCallout">
            <a:avLst>
              <a:gd name="adj1" fmla="val -56306"/>
              <a:gd name="adj2" fmla="val -273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Picture 2" descr="C:\Users\KASUGA_Hideki\AppData\Local\Microsoft\Windows\Temporary Internet Files\Content.IE5\5P1I3M6N\MC900433819[1].png">
            <a:extLst>
              <a:ext uri="{FF2B5EF4-FFF2-40B4-BE49-F238E27FC236}">
                <a16:creationId xmlns:a16="http://schemas.microsoft.com/office/drawing/2014/main" id="{4FA8CF1D-3789-4349-BC11-D3825258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404" y="1747783"/>
            <a:ext cx="920196" cy="920196"/>
          </a:xfrm>
          <a:prstGeom prst="rect">
            <a:avLst/>
          </a:prstGeom>
          <a:noFill/>
        </p:spPr>
      </p:pic>
      <p:sp>
        <p:nvSpPr>
          <p:cNvPr id="51" name="角丸四角形 50"/>
          <p:cNvSpPr/>
          <p:nvPr/>
        </p:nvSpPr>
        <p:spPr>
          <a:xfrm>
            <a:off x="555633" y="3427824"/>
            <a:ext cx="2924580" cy="432048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4283368" y="4155406"/>
            <a:ext cx="648072" cy="432048"/>
          </a:xfrm>
          <a:prstGeom prst="roundRect">
            <a:avLst>
              <a:gd name="adj" fmla="val 563"/>
            </a:avLst>
          </a:prstGeom>
          <a:solidFill>
            <a:srgbClr val="FF0066">
              <a:alpha val="2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-28404" y="-77549"/>
            <a:ext cx="89884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接続詞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because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（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（なぜならば）～だから（ので）：理由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）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98100" y="404664"/>
            <a:ext cx="642839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10 is always scared at 7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632681" y="419555"/>
            <a:ext cx="208296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because</a:t>
            </a:r>
            <a:endParaRPr lang="ja-JP" altLang="en-US" sz="32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445899" y="423789"/>
            <a:ext cx="178429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7 ate 9.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-50134" y="1044709"/>
            <a:ext cx="6115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500" b="1" spc="50" dirty="0">
                <a:ln w="11430">
                  <a:noFill/>
                </a:ln>
                <a:latin typeface="Century Schoolbook" panose="02040604050505020304" pitchFamily="18" charset="0"/>
              </a:rPr>
              <a:t>=</a:t>
            </a:r>
            <a:endParaRPr lang="ja-JP" altLang="en-US" sz="35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24552" y="1071282"/>
            <a:ext cx="287024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Because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053244" y="1076543"/>
            <a:ext cx="176159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7 ate 9,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757582" y="1078471"/>
            <a:ext cx="536408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10 is always scared at 7.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-15165" y="2915960"/>
            <a:ext cx="13774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0" y="3408504"/>
            <a:ext cx="97413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because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　文章」で、「（なぜなら）～だから（ので）」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と理由を説明して、話をすることができます。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because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 文章」以外を主節といいます。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-28404" y="4570254"/>
            <a:ext cx="9217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 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because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 文章」は主節の前でも後ろでもかまいません。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　ただし、主節の前のときには、 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because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 文章」の最後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　に、「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,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」をつけ、ここまでが理由と言うことを表します。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15825" y="2982157"/>
            <a:ext cx="9129611" cy="3850850"/>
          </a:xfrm>
          <a:prstGeom prst="roundRect">
            <a:avLst>
              <a:gd name="adj" fmla="val 4643"/>
            </a:avLst>
          </a:prstGeom>
          <a:solidFill>
            <a:srgbClr val="3333CC">
              <a:alpha val="2745"/>
            </a:srgbClr>
          </a:solidFill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5612613" y="502316"/>
            <a:ext cx="3492896" cy="432048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303698" y="1121402"/>
            <a:ext cx="3453884" cy="498912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37407" y="507715"/>
            <a:ext cx="5275206" cy="432048"/>
          </a:xfrm>
          <a:prstGeom prst="roundRect">
            <a:avLst>
              <a:gd name="adj" fmla="val 563"/>
            </a:avLst>
          </a:prstGeom>
          <a:solidFill>
            <a:srgbClr val="FF0066">
              <a:alpha val="2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3757582" y="1119475"/>
            <a:ext cx="5221088" cy="491909"/>
          </a:xfrm>
          <a:prstGeom prst="roundRect">
            <a:avLst>
              <a:gd name="adj" fmla="val 563"/>
            </a:avLst>
          </a:prstGeom>
          <a:solidFill>
            <a:srgbClr val="FF0066">
              <a:alpha val="2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40" name="図 39" descr="テキスト, アプリケーション, アイコン&#10;&#10;自動的に生成された説明">
            <a:extLst>
              <a:ext uri="{FF2B5EF4-FFF2-40B4-BE49-F238E27FC236}">
                <a16:creationId xmlns:a16="http://schemas.microsoft.com/office/drawing/2014/main" id="{7CB6AC48-C15A-4772-AE87-DA9DB753BB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3" t="70350" r="50643" b="-1850"/>
          <a:stretch/>
        </p:blipFill>
        <p:spPr>
          <a:xfrm>
            <a:off x="591785" y="1996815"/>
            <a:ext cx="992198" cy="992198"/>
          </a:xfrm>
          <a:prstGeom prst="rect">
            <a:avLst/>
          </a:prstGeom>
        </p:spPr>
      </p:pic>
      <p:pic>
        <p:nvPicPr>
          <p:cNvPr id="42" name="図 41" descr="テキスト, アプリケーション, アイコン&#10;&#10;自動的に生成された説明">
            <a:extLst>
              <a:ext uri="{FF2B5EF4-FFF2-40B4-BE49-F238E27FC236}">
                <a16:creationId xmlns:a16="http://schemas.microsoft.com/office/drawing/2014/main" id="{DAE1BB28-3707-4AEC-B5BC-E921D5025A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5" t="34368" r="24751" b="34132"/>
          <a:stretch/>
        </p:blipFill>
        <p:spPr>
          <a:xfrm>
            <a:off x="1603993" y="1975684"/>
            <a:ext cx="994009" cy="994009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905D888-9F42-4D76-A3F7-1F89D48EECDB}"/>
              </a:ext>
            </a:extLst>
          </p:cNvPr>
          <p:cNvSpPr/>
          <p:nvPr/>
        </p:nvSpPr>
        <p:spPr>
          <a:xfrm>
            <a:off x="2763079" y="1700808"/>
            <a:ext cx="63946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Why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is 10 always scared at 7?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F2CDFA9-4BC5-4248-B982-5C560BE5E81E}"/>
              </a:ext>
            </a:extLst>
          </p:cNvPr>
          <p:cNvSpPr/>
          <p:nvPr/>
        </p:nvSpPr>
        <p:spPr>
          <a:xfrm>
            <a:off x="2885145" y="2340169"/>
            <a:ext cx="287024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Because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E662E9B-DF12-4D25-A214-C68D4BE9CB16}"/>
              </a:ext>
            </a:extLst>
          </p:cNvPr>
          <p:cNvSpPr/>
          <p:nvPr/>
        </p:nvSpPr>
        <p:spPr>
          <a:xfrm>
            <a:off x="4751885" y="2334036"/>
            <a:ext cx="176159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7 ate 9.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F48C917-269C-4523-82DD-82BCF64BB2D8}"/>
              </a:ext>
            </a:extLst>
          </p:cNvPr>
          <p:cNvSpPr/>
          <p:nvPr/>
        </p:nvSpPr>
        <p:spPr>
          <a:xfrm>
            <a:off x="-37112" y="5731871"/>
            <a:ext cx="9217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AutoNum type="circleNumDbPlain" startAt="3"/>
            </a:pP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Why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～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?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」の質問に対して、「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Because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 文章」で答えることができます。このときだけ、 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Because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 文章」が単独で使えます。通常は必ず主節と一緒に使います。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/>
      <p:bldP spid="51" grpId="0" animBg="1"/>
      <p:bldP spid="54" grpId="0" animBg="1"/>
      <p:bldP spid="28" grpId="0"/>
      <p:bldP spid="29" grpId="0"/>
      <p:bldP spid="32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4" grpId="0" animBg="1"/>
      <p:bldP spid="45" grpId="0" animBg="1"/>
      <p:bldP spid="50" grpId="0" animBg="1"/>
      <p:bldP spid="52" grpId="0" animBg="1"/>
      <p:bldP spid="53" grpId="0" animBg="1"/>
      <p:bldP spid="47" grpId="0"/>
      <p:bldP spid="48" grpId="0"/>
      <p:bldP spid="49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F84F7FDB-79B5-4261-BB66-725097F0D84E}"/>
              </a:ext>
            </a:extLst>
          </p:cNvPr>
          <p:cNvSpPr txBox="1">
            <a:spLocks/>
          </p:cNvSpPr>
          <p:nvPr/>
        </p:nvSpPr>
        <p:spPr>
          <a:xfrm>
            <a:off x="323528" y="1988840"/>
            <a:ext cx="8422704" cy="238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800" b="1" dirty="0">
                <a:latin typeface="Century Schoolbook" panose="02040604050505020304" pitchFamily="18" charset="0"/>
              </a:rPr>
              <a:t>English riddles</a:t>
            </a:r>
            <a:endParaRPr lang="ja-JP" altLang="en-US" sz="88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0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39536" y="290257"/>
            <a:ext cx="88649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Why</a:t>
            </a:r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can you make “candy”</a:t>
            </a:r>
          </a:p>
          <a:p>
            <a:pPr algn="ctr"/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from </a:t>
            </a:r>
            <a:r>
              <a:rPr lang="en-US" altLang="ja-JP" sz="4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2 letters?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3528" y="3781949"/>
            <a:ext cx="89644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Because</a:t>
            </a:r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</a:t>
            </a:r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and</a:t>
            </a:r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y</a:t>
            </a:r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is </a:t>
            </a:r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</a:t>
            </a:r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and </a:t>
            </a:r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Y</a:t>
            </a:r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213BA9-6897-CE4F-79CC-039B9F76B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3547">
            <a:off x="311007" y="1293572"/>
            <a:ext cx="3068960" cy="306896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FEE4BEC-FAAB-8839-D643-6ACF43588FE5}"/>
              </a:ext>
            </a:extLst>
          </p:cNvPr>
          <p:cNvSpPr/>
          <p:nvPr/>
        </p:nvSpPr>
        <p:spPr>
          <a:xfrm>
            <a:off x="6715502" y="476672"/>
            <a:ext cx="1816938" cy="576064"/>
          </a:xfrm>
          <a:prstGeom prst="rect">
            <a:avLst/>
          </a:prstGeom>
          <a:solidFill>
            <a:srgbClr val="FF339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上 6">
            <a:extLst>
              <a:ext uri="{FF2B5EF4-FFF2-40B4-BE49-F238E27FC236}">
                <a16:creationId xmlns:a16="http://schemas.microsoft.com/office/drawing/2014/main" id="{C5610A18-0834-1829-5D9A-3838286F1B95}"/>
              </a:ext>
            </a:extLst>
          </p:cNvPr>
          <p:cNvSpPr/>
          <p:nvPr/>
        </p:nvSpPr>
        <p:spPr>
          <a:xfrm>
            <a:off x="7452320" y="1183099"/>
            <a:ext cx="432048" cy="156966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265ABB5-BF1F-9361-4A11-29074BF25C69}"/>
              </a:ext>
            </a:extLst>
          </p:cNvPr>
          <p:cNvSpPr/>
          <p:nvPr/>
        </p:nvSpPr>
        <p:spPr>
          <a:xfrm>
            <a:off x="6897941" y="2752759"/>
            <a:ext cx="1540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Hint!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1B07A2D-E8FF-27A9-D735-BBC389BA6C23}"/>
              </a:ext>
            </a:extLst>
          </p:cNvPr>
          <p:cNvSpPr/>
          <p:nvPr/>
        </p:nvSpPr>
        <p:spPr>
          <a:xfrm>
            <a:off x="89755" y="5242807"/>
            <a:ext cx="8964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can make candy from 2 letters</a:t>
            </a:r>
          </a:p>
          <a:p>
            <a:pPr algn="r"/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because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candy is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and 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Y</a:t>
            </a:r>
            <a:r>
              <a:rPr lang="en-US" altLang="ja-JP" sz="36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87524" y="199535"/>
            <a:ext cx="8568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Why</a:t>
            </a:r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is the letter “A” like noon? 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9756" y="3772343"/>
            <a:ext cx="8964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Because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it’s in the middle of the d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9E113CF-B270-0CF4-77BF-514DD64B4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80" y="1129438"/>
            <a:ext cx="2420888" cy="242088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2ACB835-E2B8-3C16-D3B7-BA0C34D99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55" y="934701"/>
            <a:ext cx="1057981" cy="105798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6D0563C-641C-B5A4-0931-CA9EC11A634F}"/>
              </a:ext>
            </a:extLst>
          </p:cNvPr>
          <p:cNvSpPr/>
          <p:nvPr/>
        </p:nvSpPr>
        <p:spPr>
          <a:xfrm>
            <a:off x="6402143" y="1279202"/>
            <a:ext cx="1540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Hint!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AE2B05F-E2F2-26D2-5F2A-C801B0AA1C96}"/>
              </a:ext>
            </a:extLst>
          </p:cNvPr>
          <p:cNvSpPr/>
          <p:nvPr/>
        </p:nvSpPr>
        <p:spPr>
          <a:xfrm>
            <a:off x="6596908" y="2770725"/>
            <a:ext cx="1151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day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矢印: 上 9">
            <a:extLst>
              <a:ext uri="{FF2B5EF4-FFF2-40B4-BE49-F238E27FC236}">
                <a16:creationId xmlns:a16="http://schemas.microsoft.com/office/drawing/2014/main" id="{FF8CA277-8366-A0A3-E68D-A9251434AE5F}"/>
              </a:ext>
            </a:extLst>
          </p:cNvPr>
          <p:cNvSpPr/>
          <p:nvPr/>
        </p:nvSpPr>
        <p:spPr>
          <a:xfrm rot="10800000">
            <a:off x="6920518" y="1910731"/>
            <a:ext cx="504056" cy="93635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22C29B7-307B-F101-B16A-B180ADDC1A36}"/>
              </a:ext>
            </a:extLst>
          </p:cNvPr>
          <p:cNvSpPr/>
          <p:nvPr/>
        </p:nvSpPr>
        <p:spPr>
          <a:xfrm>
            <a:off x="69332" y="4997059"/>
            <a:ext cx="91266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 letter “A” like noon</a:t>
            </a:r>
          </a:p>
          <a:p>
            <a:pPr algn="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because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it’s in the middle of the d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285568"/>
            <a:ext cx="8422704" cy="2381250"/>
          </a:xfrm>
        </p:spPr>
        <p:txBody>
          <a:bodyPr>
            <a:normAutofit fontScale="90000"/>
          </a:bodyPr>
          <a:lstStyle/>
          <a:p>
            <a:r>
              <a:rPr kumimoji="1" lang="en-US" altLang="ja-JP" sz="16600" b="1" dirty="0">
                <a:latin typeface="Century Schoolbook" panose="02040604050505020304" pitchFamily="18" charset="0"/>
              </a:rPr>
              <a:t>Because</a:t>
            </a:r>
            <a:endParaRPr kumimoji="1" lang="ja-JP" altLang="en-US" sz="16600" b="1" dirty="0">
              <a:latin typeface="Century Schoolbook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理由</a:t>
            </a:r>
            <a:r>
              <a:rPr kumimoji="1" lang="ja-JP" altLang="en-US" dirty="0"/>
              <a:t>「（</a:t>
            </a:r>
            <a:r>
              <a:rPr lang="ja-JP" altLang="en-US" dirty="0"/>
              <a:t>なぜなら</a:t>
            </a:r>
            <a:r>
              <a:rPr kumimoji="1" lang="ja-JP" altLang="en-US" dirty="0"/>
              <a:t>）～</a:t>
            </a:r>
            <a:r>
              <a:rPr lang="ja-JP" altLang="en-US" dirty="0"/>
              <a:t>だから</a:t>
            </a:r>
            <a:r>
              <a:rPr kumimoji="1" lang="ja-JP" altLang="en-US" dirty="0"/>
              <a:t>（</a:t>
            </a:r>
            <a:r>
              <a:rPr lang="ja-JP" altLang="en-US" dirty="0"/>
              <a:t>ので</a:t>
            </a:r>
            <a:r>
              <a:rPr kumimoji="1" lang="ja-JP" altLang="en-US" dirty="0"/>
              <a:t>）」</a:t>
            </a:r>
            <a:endParaRPr kumimoji="1" lang="en-US" altLang="ja-JP" dirty="0"/>
          </a:p>
          <a:p>
            <a:r>
              <a:rPr lang="ja-JP" altLang="en-US" dirty="0"/>
              <a:t>理由を説明する表現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4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510</Words>
  <Application>Microsoft Office PowerPoint</Application>
  <PresentationFormat>画面に合わせる (4:3)</PresentationFormat>
  <Paragraphs>97</Paragraphs>
  <Slides>20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游ゴシック</vt:lpstr>
      <vt:lpstr>Arial</vt:lpstr>
      <vt:lpstr>Calibri</vt:lpstr>
      <vt:lpstr>Century Schoolbook</vt:lpstr>
      <vt:lpstr>Office テーマ</vt:lpstr>
      <vt:lpstr>Because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Because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Why-Because</dc:title>
  <dc:creator>KASUGA_Hideki</dc:creator>
  <cp:lastModifiedBy>春日 秀紀</cp:lastModifiedBy>
  <cp:revision>42</cp:revision>
  <dcterms:created xsi:type="dcterms:W3CDTF">2013-05-30T00:52:02Z</dcterms:created>
  <dcterms:modified xsi:type="dcterms:W3CDTF">2026-06-30T01:35:02Z</dcterms:modified>
</cp:coreProperties>
</file>