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handoutMasterIdLst>
    <p:handoutMasterId r:id="rId28"/>
  </p:handoutMasterIdLst>
  <p:sldIdLst>
    <p:sldId id="482" r:id="rId2"/>
    <p:sldId id="256" r:id="rId3"/>
    <p:sldId id="295" r:id="rId4"/>
    <p:sldId id="330" r:id="rId5"/>
    <p:sldId id="287" r:id="rId6"/>
    <p:sldId id="333" r:id="rId7"/>
    <p:sldId id="331" r:id="rId8"/>
    <p:sldId id="332" r:id="rId9"/>
    <p:sldId id="334" r:id="rId10"/>
    <p:sldId id="346" r:id="rId11"/>
    <p:sldId id="336" r:id="rId12"/>
    <p:sldId id="305" r:id="rId13"/>
    <p:sldId id="484" r:id="rId14"/>
    <p:sldId id="485" r:id="rId15"/>
    <p:sldId id="486" r:id="rId16"/>
    <p:sldId id="316" r:id="rId17"/>
    <p:sldId id="487" r:id="rId18"/>
    <p:sldId id="488" r:id="rId19"/>
    <p:sldId id="489" r:id="rId20"/>
    <p:sldId id="490" r:id="rId21"/>
    <p:sldId id="491" r:id="rId22"/>
    <p:sldId id="493" r:id="rId23"/>
    <p:sldId id="492" r:id="rId24"/>
    <p:sldId id="494" r:id="rId25"/>
    <p:sldId id="483" r:id="rId26"/>
  </p:sldIdLst>
  <p:sldSz cx="9144000" cy="6858000" type="screen4x3"/>
  <p:notesSz cx="10017125" cy="68881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5" autoAdjust="0"/>
    <p:restoredTop sz="78788" autoAdjust="0"/>
  </p:normalViewPr>
  <p:slideViewPr>
    <p:cSldViewPr>
      <p:cViewPr varScale="1">
        <p:scale>
          <a:sx n="87" d="100"/>
          <a:sy n="87" d="100"/>
        </p:scale>
        <p:origin x="15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0754" cy="345604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74053" y="1"/>
            <a:ext cx="4340754" cy="345604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C8705AB9-D653-4B2C-8080-30470FF9F718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0754" cy="345603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74053" y="6542560"/>
            <a:ext cx="4340754" cy="345603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D16371A7-537F-403E-B1E1-6F4ECC6D9E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302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0754" cy="344408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674053" y="0"/>
            <a:ext cx="4340754" cy="344408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BD3E3CAE-4EE6-497B-A5DE-E186CB953D6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515938"/>
            <a:ext cx="3444875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001713" y="3271878"/>
            <a:ext cx="8013700" cy="3099673"/>
          </a:xfrm>
          <a:prstGeom prst="rect">
            <a:avLst/>
          </a:prstGeom>
        </p:spPr>
        <p:txBody>
          <a:bodyPr vert="horz" lIns="96597" tIns="48299" rIns="96597" bIns="48299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0754" cy="344408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674053" y="6542560"/>
            <a:ext cx="4340754" cy="344408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308C9C90-05C5-4E9D-9CC8-07817A8B0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236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図をそれぞれのアイコンに変更してください。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531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649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59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図をそれぞれのアイコンに変更してください。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8900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一気にすべて覚える必要はないです。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2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047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723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05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09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13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70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58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58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35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437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48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EE907-3B94-478E-982C-B0ED71466EB5}" type="datetimeFigureOut">
              <a:rPr kumimoji="1" lang="ja-JP" altLang="en-US" smtClean="0"/>
              <a:pPr/>
              <a:t>2026/8/13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0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Superlative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</a:rPr>
              <a:t>most</a:t>
            </a:r>
            <a:endParaRPr kumimoji="1" lang="ja-JP" altLang="en-US" sz="4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32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183910" y="194928"/>
            <a:ext cx="2760096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Miyajima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176230" y="194928"/>
            <a:ext cx="2791537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Matsushima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199991" y="194928"/>
            <a:ext cx="2791539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Amanohashidate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2" y="3644175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beautiful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051B17D-773C-CD8F-C133-31CD4F99AF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231" y="1268761"/>
            <a:ext cx="2791538" cy="186102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63B7EE9-F506-49DA-56AB-1C413C10C0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10" y="1301107"/>
            <a:ext cx="2791539" cy="186102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34F1944-F253-AD16-C2A1-1FFF58C3B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92" y="1268760"/>
            <a:ext cx="2791539" cy="186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42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63848" y="1203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LINE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3635896" y="1203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X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6516216" y="1203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YouTube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1763688" y="2780928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Instagram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555776" y="5153778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interesting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6" r="11106"/>
          <a:stretch/>
        </p:blipFill>
        <p:spPr>
          <a:xfrm>
            <a:off x="2093722" y="3488638"/>
            <a:ext cx="1580247" cy="149979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4616" y="855353"/>
            <a:ext cx="2071771" cy="152953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5896" y="772861"/>
            <a:ext cx="2107952" cy="155624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872840"/>
            <a:ext cx="1926822" cy="1422518"/>
          </a:xfrm>
          <a:prstGeom prst="rect">
            <a:avLst/>
          </a:prstGeom>
        </p:spPr>
      </p:pic>
      <p:sp>
        <p:nvSpPr>
          <p:cNvPr id="21" name="テキスト プレースホルダ 6"/>
          <p:cNvSpPr txBox="1">
            <a:spLocks/>
          </p:cNvSpPr>
          <p:nvPr/>
        </p:nvSpPr>
        <p:spPr>
          <a:xfrm>
            <a:off x="5796136" y="2780928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TikTok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5577" y="3473000"/>
            <a:ext cx="1967556" cy="145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2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992888" cy="1894362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３</a:t>
            </a:r>
            <a:r>
              <a:rPr kumimoji="1" lang="ja-JP" altLang="en-US" sz="4000" dirty="0"/>
              <a:t>つ以上のものを比べてみよう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31640" y="3645024"/>
            <a:ext cx="6858000" cy="1655762"/>
          </a:xfrm>
        </p:spPr>
        <p:txBody>
          <a:bodyPr/>
          <a:lstStyle/>
          <a:p>
            <a:r>
              <a:rPr lang="ja-JP" altLang="en-US" dirty="0"/>
              <a:t>友だちの考えは？</a:t>
            </a:r>
            <a:endParaRPr lang="en-US" altLang="ja-JP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English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Science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Japanese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difficult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6BCCF57-BE70-75AE-2EF2-6FC55E6131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3" t="5901" r="49601" b="71190"/>
          <a:stretch/>
        </p:blipFill>
        <p:spPr>
          <a:xfrm>
            <a:off x="52736" y="1196752"/>
            <a:ext cx="2287016" cy="168677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8BCB144-18F9-D2CD-2FF5-5E28827BB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 t="4923" r="26305" b="70835"/>
          <a:stretch/>
        </p:blipFill>
        <p:spPr>
          <a:xfrm>
            <a:off x="2284579" y="1110979"/>
            <a:ext cx="2287016" cy="178491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AF4AF88-61AA-D659-EC6C-D4FA3D3095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4" t="66237" r="27550" b="9521"/>
          <a:stretch/>
        </p:blipFill>
        <p:spPr>
          <a:xfrm>
            <a:off x="4439878" y="995175"/>
            <a:ext cx="2419543" cy="188834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025A719-066D-2B29-1272-3D363BFB9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4562" r="73204" b="71196"/>
          <a:stretch/>
        </p:blipFill>
        <p:spPr>
          <a:xfrm>
            <a:off x="6619288" y="912039"/>
            <a:ext cx="2426742" cy="1893966"/>
          </a:xfrm>
          <a:prstGeom prst="rect">
            <a:avLst/>
          </a:prstGeom>
        </p:spPr>
      </p:pic>
      <p:sp>
        <p:nvSpPr>
          <p:cNvPr id="15" name="テキスト ボックス 14"/>
          <p:cNvSpPr txBox="1"/>
          <p:nvPr/>
        </p:nvSpPr>
        <p:spPr>
          <a:xfrm>
            <a:off x="827584" y="4437112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Math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difficult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23528" y="4932457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English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difficult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23528" y="5436513"/>
            <a:ext cx="9577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Science is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difficult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-36512" y="5940569"/>
            <a:ext cx="9396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Japanese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difficult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13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Time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Money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Friends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Dreams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important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EDD2122-39F7-644D-552E-AB22AF6C3D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34" y="1412776"/>
            <a:ext cx="1881579" cy="14192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69A241-3949-0539-9DF7-4925FA315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65" y="1099443"/>
            <a:ext cx="2659743" cy="188107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8DD95B2-40D9-2626-FA6D-12BA2933E4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439" y="1130477"/>
            <a:ext cx="2880296" cy="203290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F2B4EBA-5213-4A0D-3BBE-E80BE9F541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82" y="1458754"/>
            <a:ext cx="1984265" cy="1387541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899592" y="4437112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Time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important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39552" y="4932457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Money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important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-36512" y="5436513"/>
            <a:ext cx="9577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Friends are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important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5940569"/>
            <a:ext cx="9396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Dreams are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important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2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Skiing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Skating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Snowboarding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Snowball fight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exciting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11" name="Picture 4" descr="C:\Users\KASUGA_Hideki\AppData\Local\Microsoft\Windows\Temporary Internet Files\Content.IE5\6QRGYGYX\MC90041840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24744"/>
            <a:ext cx="1934100" cy="2304256"/>
          </a:xfrm>
          <a:prstGeom prst="rect">
            <a:avLst/>
          </a:prstGeom>
          <a:noFill/>
        </p:spPr>
      </p:pic>
      <p:pic>
        <p:nvPicPr>
          <p:cNvPr id="12" name="Picture 5" descr="C:\Users\KASUGA_Hideki\AppData\Local\Microsoft\Windows\Temporary Internet Files\Content.IE5\RJWG85X5\MC90042733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124744"/>
            <a:ext cx="2016224" cy="2314029"/>
          </a:xfrm>
          <a:prstGeom prst="rect">
            <a:avLst/>
          </a:prstGeom>
          <a:noFill/>
        </p:spPr>
      </p:pic>
      <p:pic>
        <p:nvPicPr>
          <p:cNvPr id="13" name="Picture 6" descr="C:\Users\KASUGA_Hideki\AppData\Local\Microsoft\Windows\Temporary Internet Files\Content.IE5\NB737UJR\MC900446554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124743"/>
            <a:ext cx="2016224" cy="2320105"/>
          </a:xfrm>
          <a:prstGeom prst="rect">
            <a:avLst/>
          </a:prstGeom>
          <a:noFill/>
        </p:spPr>
      </p:pic>
      <p:pic>
        <p:nvPicPr>
          <p:cNvPr id="14" name="Picture 9" descr="C:\Users\KASUGA_Hideki\AppData\Local\Microsoft\Windows\Temporary Internet Files\Content.IE5\YIGNZX3N\MC90044653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052736"/>
            <a:ext cx="2016224" cy="2236640"/>
          </a:xfrm>
          <a:prstGeom prst="rect">
            <a:avLst/>
          </a:prstGeom>
          <a:noFill/>
        </p:spPr>
      </p:pic>
      <p:sp>
        <p:nvSpPr>
          <p:cNvPr id="15" name="テキスト ボックス 14"/>
          <p:cNvSpPr txBox="1"/>
          <p:nvPr/>
        </p:nvSpPr>
        <p:spPr>
          <a:xfrm>
            <a:off x="35496" y="4747210"/>
            <a:ext cx="88569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</a:rPr>
              <a:t>Skiing is</a:t>
            </a:r>
            <a:r>
              <a:rPr kumimoji="1" lang="en-US" altLang="ja-JP" sz="3000" b="1" dirty="0">
                <a:latin typeface="Century Schoolbook" panose="02040604050505020304" pitchFamily="18" charset="0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exciting </a:t>
            </a:r>
            <a:r>
              <a:rPr lang="en-US" altLang="ja-JP" sz="3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000" b="1" dirty="0"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5496" y="5467290"/>
            <a:ext cx="93610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</a:rPr>
              <a:t>Skiing is</a:t>
            </a:r>
            <a:r>
              <a:rPr kumimoji="1" lang="en-US" altLang="ja-JP" sz="3000" b="1" dirty="0">
                <a:latin typeface="Century Schoolbook" panose="02040604050505020304" pitchFamily="18" charset="0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exciting </a:t>
            </a:r>
            <a:r>
              <a:rPr lang="en-US" altLang="ja-JP" sz="3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in </a:t>
            </a:r>
            <a:r>
              <a:rPr lang="en-US" altLang="ja-JP" sz="3000" b="1" dirty="0">
                <a:latin typeface="Century Schoolbook" panose="02040604050505020304" pitchFamily="18" charset="0"/>
              </a:rPr>
              <a:t>winter sports.</a:t>
            </a:r>
            <a:endParaRPr kumimoji="1" lang="ja-JP" altLang="en-US" sz="3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12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角丸四角形 37"/>
          <p:cNvSpPr/>
          <p:nvPr/>
        </p:nvSpPr>
        <p:spPr>
          <a:xfrm>
            <a:off x="0" y="4285496"/>
            <a:ext cx="9132512" cy="2572504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</a:t>
            </a:r>
          </a:p>
        </p:txBody>
      </p:sp>
      <p:sp>
        <p:nvSpPr>
          <p:cNvPr id="24" name="角丸四角形 23"/>
          <p:cNvSpPr/>
          <p:nvPr/>
        </p:nvSpPr>
        <p:spPr>
          <a:xfrm>
            <a:off x="36512" y="2753544"/>
            <a:ext cx="9071992" cy="1492567"/>
          </a:xfrm>
          <a:prstGeom prst="roundRect">
            <a:avLst>
              <a:gd name="adj" fmla="val 10835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lang="en-US" altLang="ja-JP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kumimoji="1" lang="en-US" altLang="ja-JP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lang="en-US" altLang="ja-JP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pPr algn="ctr"/>
            <a:endParaRPr kumimoji="1" lang="ja-JP" altLang="en-US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18" y="270892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exciting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5535" y="3454460"/>
            <a:ext cx="54360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</a:t>
            </a:r>
            <a:r>
              <a:rPr kumimoji="1"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exciting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403648" y="323945"/>
            <a:ext cx="52565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 exciting.</a:t>
            </a:r>
            <a:endParaRPr kumimoji="1" lang="ja-JP" altLang="en-US" sz="3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440160" y="1988840"/>
            <a:ext cx="7092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</a:t>
            </a:r>
            <a:r>
              <a:rPr kumimoji="1"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</a:t>
            </a:r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most</a:t>
            </a:r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exciting.</a:t>
            </a:r>
            <a:endParaRPr kumimoji="1" lang="ja-JP" altLang="en-US" sz="3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-36512" y="-99392"/>
            <a:ext cx="9361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いくつかの中で最も（最上級表現）</a:t>
            </a:r>
            <a:r>
              <a:rPr lang="ja-JP" altLang="en-US" sz="14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（形容詞・副詞の綴りが長いもの）</a:t>
            </a:r>
            <a:endParaRPr kumimoji="1" lang="ja-JP" altLang="en-US" sz="28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5535" y="3895219"/>
            <a:ext cx="846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スキーはウインタースポーツの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中で</a:t>
            </a:r>
            <a:r>
              <a:rPr lang="ja-JP" altLang="en-US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もっとも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ワクワクするんだ。</a:t>
            </a:r>
            <a:endParaRPr kumimoji="1" lang="ja-JP" altLang="en-US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-48592" y="4713203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①比較級で「</a:t>
            </a:r>
            <a:r>
              <a:rPr lang="en-US" altLang="ja-JP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」を使う形容詞・副詞は、「最も・一番」という表現にするときに、</a:t>
            </a:r>
            <a:endParaRPr lang="en-US" altLang="ja-JP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形容詞や副詞の前に「</a:t>
            </a:r>
            <a:r>
              <a:rPr lang="en-US" altLang="ja-JP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most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」を加えます。これを最上級と言います。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-48592" y="5359811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②最も・一番は、一つに限られるので、</a:t>
            </a:r>
            <a:r>
              <a:rPr lang="en-US" altLang="ja-JP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most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の前に </a:t>
            </a:r>
            <a:r>
              <a:rPr lang="en-US" altLang="ja-JP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</a:t>
            </a:r>
            <a:r>
              <a:rPr lang="en-US" altLang="ja-JP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もつけます。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-48592" y="573204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③何と比べて一番なのかを表すために </a:t>
            </a:r>
            <a:endParaRPr lang="en-US" altLang="ja-JP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　</a:t>
            </a:r>
            <a:r>
              <a:rPr lang="en-US" altLang="ja-JP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in 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比較の範囲を表す場所や組織、集団</a:t>
            </a:r>
          </a:p>
          <a:p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　</a:t>
            </a:r>
            <a:r>
              <a:rPr lang="en-US" altLang="ja-JP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of 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複数の名詞</a:t>
            </a:r>
            <a:endParaRPr lang="en-US" altLang="ja-JP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　を使います。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989771" y="2318326"/>
            <a:ext cx="1614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何</a:t>
            </a:r>
            <a:r>
              <a:rPr kumimoji="1"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と比べて</a:t>
            </a:r>
            <a:r>
              <a:rPr kumimoji="1"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？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403648" y="1196752"/>
            <a:ext cx="56886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Skiing is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</a:t>
            </a:r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3000" b="1" dirty="0" err="1">
                <a:latin typeface="Century Schoolbook" panose="02040604050505020304" pitchFamily="18" charset="0"/>
                <a:ea typeface="ＭＳ ゴシック" panose="020B0609070205080204" pitchFamily="49" charset="-128"/>
              </a:rPr>
              <a:t>exciting</a:t>
            </a:r>
            <a:r>
              <a:rPr lang="en-US" altLang="ja-JP" sz="3000" b="1" dirty="0" err="1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est</a:t>
            </a:r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.</a:t>
            </a:r>
            <a:endParaRPr kumimoji="1" lang="ja-JP" altLang="en-US" sz="30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1619672" y="239350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スキーは</a:t>
            </a:r>
            <a:r>
              <a:rPr lang="ja-JP" altLang="en-US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もっとも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ワクワクするんだ。</a:t>
            </a:r>
            <a:endParaRPr kumimoji="1" lang="ja-JP" altLang="en-US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691680" y="76470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スキーはワクワクするんだ。</a:t>
            </a:r>
            <a:endParaRPr kumimoji="1" lang="ja-JP" altLang="en-US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pic>
        <p:nvPicPr>
          <p:cNvPr id="31" name="Picture 9" descr="C:\Users\KASUGA_Hideki\AppData\Local\Microsoft\Windows\Temporary Internet Files\Content.IE5\YIGNZX3N\MC90044653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1103500" cy="1224136"/>
          </a:xfrm>
          <a:prstGeom prst="rect">
            <a:avLst/>
          </a:prstGeom>
          <a:noFill/>
        </p:spPr>
      </p:pic>
      <p:sp>
        <p:nvSpPr>
          <p:cNvPr id="32" name="テキスト ボックス 31"/>
          <p:cNvSpPr txBox="1"/>
          <p:nvPr/>
        </p:nvSpPr>
        <p:spPr>
          <a:xfrm>
            <a:off x="32932" y="3168717"/>
            <a:ext cx="8460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スキーはその４つの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中で</a:t>
            </a:r>
            <a:r>
              <a:rPr lang="ja-JP" altLang="en-US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もっとも</a:t>
            </a:r>
            <a:r>
              <a:rPr lang="ja-JP" altLang="en-US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ワクワクするんだ。</a:t>
            </a:r>
            <a:endParaRPr kumimoji="1" lang="ja-JP" altLang="en-US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DFEA302-44A8-3783-B288-BB9C5632916D}"/>
              </a:ext>
            </a:extLst>
          </p:cNvPr>
          <p:cNvGrpSpPr/>
          <p:nvPr/>
        </p:nvGrpSpPr>
        <p:grpSpPr>
          <a:xfrm>
            <a:off x="6948264" y="404664"/>
            <a:ext cx="2030501" cy="1622469"/>
            <a:chOff x="6948264" y="404664"/>
            <a:chExt cx="2030501" cy="1622469"/>
          </a:xfrm>
        </p:grpSpPr>
        <p:pic>
          <p:nvPicPr>
            <p:cNvPr id="33" name="Picture 4" descr="C:\Users\KASUGA_Hideki\AppData\Local\Microsoft\Windows\Temporary Internet Files\Content.IE5\6QRGYGYX\MC900418406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68344" y="404664"/>
              <a:ext cx="842595" cy="1003854"/>
            </a:xfrm>
            <a:prstGeom prst="rect">
              <a:avLst/>
            </a:prstGeom>
            <a:noFill/>
          </p:spPr>
        </p:pic>
        <p:pic>
          <p:nvPicPr>
            <p:cNvPr id="34" name="Picture 5" descr="C:\Users\KASUGA_Hideki\AppData\Local\Microsoft\Windows\Temporary Internet Files\Content.IE5\RJWG85X5\MC900427335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100392" y="980728"/>
              <a:ext cx="878373" cy="1008112"/>
            </a:xfrm>
            <a:prstGeom prst="rect">
              <a:avLst/>
            </a:prstGeom>
            <a:noFill/>
          </p:spPr>
        </p:pic>
        <p:pic>
          <p:nvPicPr>
            <p:cNvPr id="35" name="Picture 6" descr="C:\Users\KASUGA_Hideki\AppData\Local\Microsoft\Windows\Temporary Internet Files\Content.IE5\NB737UJR\MC900446554[1]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948264" y="548680"/>
              <a:ext cx="878373" cy="1010759"/>
            </a:xfrm>
            <a:prstGeom prst="rect">
              <a:avLst/>
            </a:prstGeom>
            <a:noFill/>
          </p:spPr>
        </p:pic>
        <p:pic>
          <p:nvPicPr>
            <p:cNvPr id="36" name="Picture 9" descr="C:\Users\KASUGA_Hideki\AppData\Local\Microsoft\Windows\Temporary Internet Files\Content.IE5\YIGNZX3N\MC900446530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80312" y="1052736"/>
              <a:ext cx="878372" cy="974397"/>
            </a:xfrm>
            <a:prstGeom prst="rect">
              <a:avLst/>
            </a:prstGeom>
            <a:noFill/>
          </p:spPr>
        </p:pic>
      </p:grpSp>
      <p:sp>
        <p:nvSpPr>
          <p:cNvPr id="37" name="正方形/長方形 36"/>
          <p:cNvSpPr/>
          <p:nvPr/>
        </p:nvSpPr>
        <p:spPr>
          <a:xfrm>
            <a:off x="-36512" y="4267497"/>
            <a:ext cx="127689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28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anose="020B0609070205080204" pitchFamily="49" charset="-128"/>
              </a:rPr>
              <a:t>Point</a:t>
            </a:r>
            <a:endParaRPr lang="ja-JP" altLang="en-US" sz="28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4546718" y="405835"/>
            <a:ext cx="14544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4400" b="1" dirty="0">
                <a:ln w="18000">
                  <a:noFill/>
                  <a:prstDash val="solid"/>
                  <a:miter lim="800000"/>
                </a:ln>
                <a:solidFill>
                  <a:srgbClr val="FF0000">
                    <a:alpha val="46000"/>
                  </a:srgb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anose="02040604050505020304" pitchFamily="18" charset="0"/>
                <a:ea typeface="ＭＳ ゴシック" panose="020B0609070205080204" pitchFamily="49" charset="-128"/>
              </a:rPr>
              <a:t>×</a:t>
            </a:r>
            <a:endParaRPr lang="ja-JP" altLang="en-US" sz="14400" b="1" dirty="0">
              <a:ln w="18000">
                <a:noFill/>
                <a:prstDash val="solid"/>
                <a:miter lim="800000"/>
              </a:ln>
              <a:solidFill>
                <a:srgbClr val="FF0000">
                  <a:alpha val="46000"/>
                </a:srgb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652120" y="2708920"/>
            <a:ext cx="698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of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6156176" y="2708920"/>
            <a:ext cx="2111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four.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5409623" y="3485237"/>
            <a:ext cx="6480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solidFill>
                  <a:srgbClr val="FF000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in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5913679" y="345446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winter sports</a:t>
            </a:r>
            <a:r>
              <a:rPr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  <a:ea typeface="ＭＳ ゴシック" panose="020B0609070205080204" pitchFamily="4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4" grpId="0" animBg="1"/>
      <p:bldP spid="9" grpId="0"/>
      <p:bldP spid="11" grpId="0"/>
      <p:bldP spid="12" grpId="0"/>
      <p:bldP spid="14" grpId="0"/>
      <p:bldP spid="17" grpId="0"/>
      <p:bldP spid="18" grpId="0"/>
      <p:bldP spid="19" grpId="0"/>
      <p:bldP spid="20" grpId="0"/>
      <p:bldP spid="26" grpId="0"/>
      <p:bldP spid="27" grpId="0"/>
      <p:bldP spid="29" grpId="0"/>
      <p:bldP spid="30" grpId="0"/>
      <p:bldP spid="32" grpId="0"/>
      <p:bldP spid="37" grpId="0"/>
      <p:bldP spid="39" grpId="0"/>
      <p:bldP spid="40" grpId="0"/>
      <p:bldP spid="41" grpId="0"/>
      <p:bldP spid="42" grpId="0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Basketball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Tennis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popular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15" name="Picture 2" descr="C:\Users\KASUGA_Hideki\AppData\Local\Microsoft\Windows\Temporary Internet Files\Content.IE5\6QRGYGYX\MC90042699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021277" cy="2304256"/>
          </a:xfrm>
          <a:prstGeom prst="rect">
            <a:avLst/>
          </a:prstGeom>
          <a:noFill/>
        </p:spPr>
      </p:pic>
      <p:pic>
        <p:nvPicPr>
          <p:cNvPr id="21" name="Picture 3" descr="C:\Users\KASUGA_Hideki\AppData\Local\Microsoft\Windows\Temporary Internet Files\Content.IE5\RJWG85X5\MC90042915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80728"/>
            <a:ext cx="2088232" cy="2447768"/>
          </a:xfrm>
          <a:prstGeom prst="rect">
            <a:avLst/>
          </a:prstGeom>
          <a:noFill/>
        </p:spPr>
      </p:pic>
      <p:pic>
        <p:nvPicPr>
          <p:cNvPr id="22" name="Picture 4" descr="C:\Users\KASUGA_Hideki\AppData\Local\Microsoft\Windows\Temporary Internet Files\Content.IE5\NB737UJR\MC900445188[1].wmf"/>
          <p:cNvPicPr>
            <a:picLocks noChangeAspect="1" noChangeArrowheads="1"/>
          </p:cNvPicPr>
          <p:nvPr/>
        </p:nvPicPr>
        <p:blipFill>
          <a:blip r:embed="rId4" cstate="print"/>
          <a:srcRect b="29492"/>
          <a:stretch>
            <a:fillRect/>
          </a:stretch>
        </p:blipFill>
        <p:spPr bwMode="auto">
          <a:xfrm>
            <a:off x="2771800" y="836712"/>
            <a:ext cx="1567232" cy="2664296"/>
          </a:xfrm>
          <a:prstGeom prst="rect">
            <a:avLst/>
          </a:prstGeom>
          <a:noFill/>
        </p:spPr>
      </p:pic>
      <p:pic>
        <p:nvPicPr>
          <p:cNvPr id="23" name="Picture 5" descr="C:\Users\KASUGA_Hideki\AppData\Local\Microsoft\Windows\Temporary Internet Files\Content.IE5\16TXOQEW\MC900446316[1].wmf"/>
          <p:cNvPicPr>
            <a:picLocks noChangeAspect="1" noChangeArrowheads="1"/>
          </p:cNvPicPr>
          <p:nvPr/>
        </p:nvPicPr>
        <p:blipFill rotWithShape="1">
          <a:blip r:embed="rId5" cstate="print"/>
          <a:srcRect t="20789" b="4173"/>
          <a:stretch/>
        </p:blipFill>
        <p:spPr bwMode="auto">
          <a:xfrm>
            <a:off x="7236296" y="908720"/>
            <a:ext cx="1512168" cy="2730773"/>
          </a:xfrm>
          <a:prstGeom prst="rect">
            <a:avLst/>
          </a:prstGeom>
          <a:noFill/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23D275-F7EC-AF56-2946-4CAA41122776}"/>
              </a:ext>
            </a:extLst>
          </p:cNvPr>
          <p:cNvSpPr txBox="1"/>
          <p:nvPr/>
        </p:nvSpPr>
        <p:spPr>
          <a:xfrm>
            <a:off x="197260" y="4758173"/>
            <a:ext cx="8839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Baseball is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most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 popular 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D4030D-886D-A9CB-E57E-3F02EB1D9A80}"/>
              </a:ext>
            </a:extLst>
          </p:cNvPr>
          <p:cNvSpPr txBox="1"/>
          <p:nvPr/>
        </p:nvSpPr>
        <p:spPr>
          <a:xfrm>
            <a:off x="180913" y="5822147"/>
            <a:ext cx="8855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Basketball is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most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popular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D124A2B-31BB-4114-505F-914FF79EE5A1}"/>
              </a:ext>
            </a:extLst>
          </p:cNvPr>
          <p:cNvSpPr txBox="1"/>
          <p:nvPr/>
        </p:nvSpPr>
        <p:spPr>
          <a:xfrm>
            <a:off x="3590016" y="5830486"/>
            <a:ext cx="1225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5DE5AE0-2625-EED9-2421-BC2757D32CF3}"/>
              </a:ext>
            </a:extLst>
          </p:cNvPr>
          <p:cNvSpPr txBox="1"/>
          <p:nvPr/>
        </p:nvSpPr>
        <p:spPr>
          <a:xfrm>
            <a:off x="3203848" y="4766940"/>
            <a:ext cx="1225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63B65C9-359D-DD06-E9E6-8AB0E30F2778}"/>
              </a:ext>
            </a:extLst>
          </p:cNvPr>
          <p:cNvSpPr txBox="1"/>
          <p:nvPr/>
        </p:nvSpPr>
        <p:spPr>
          <a:xfrm>
            <a:off x="4994313" y="5838824"/>
            <a:ext cx="1935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popular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51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Trains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Buses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Bikes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noProof="0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Walking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useful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68"/>
          <a:stretch/>
        </p:blipFill>
        <p:spPr bwMode="auto">
          <a:xfrm>
            <a:off x="-46221" y="1628800"/>
            <a:ext cx="2163208" cy="1252874"/>
          </a:xfrm>
          <a:prstGeom prst="rect">
            <a:avLst/>
          </a:prstGeom>
          <a:noFill/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C0B37CB-FF84-272C-2C27-64D65934E0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501956"/>
            <a:ext cx="1731163" cy="130645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E35A454-6F92-B8D5-33A4-2BC793841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2" r="7375"/>
          <a:stretch/>
        </p:blipFill>
        <p:spPr>
          <a:xfrm>
            <a:off x="7006278" y="1207923"/>
            <a:ext cx="2051720" cy="18945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ABE5A2A-E500-01BF-9AEF-5FD76CC89B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56" y="1501956"/>
            <a:ext cx="2160240" cy="1526536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251520" y="5013176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Trains are (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useful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the four.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544632" y="5013176"/>
            <a:ext cx="80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635896" y="501317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004048" y="5013176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useful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588224" y="5013176"/>
            <a:ext cx="567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6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Animation 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Romance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Action</a:t>
            </a:r>
            <a:r>
              <a:rPr kumimoji="1" lang="en-US" altLang="ja-JP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Science</a:t>
            </a:r>
            <a:r>
              <a:rPr kumimoji="1" lang="en-US" altLang="ja-JP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fiction 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2800" y="3476771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moving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D1E305-5EFD-3045-6ABA-60C3D7CF6D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5" y="1196426"/>
            <a:ext cx="2111655" cy="211165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898A380-10A2-4772-2568-4B0A7AE6A0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452" y="1131559"/>
            <a:ext cx="2221548" cy="222510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FA93C81-351F-D92D-E322-0D81F8DE6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19" y="1013385"/>
            <a:ext cx="2367845" cy="236784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2746659-7E06-9096-099E-A18A06252D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96427"/>
            <a:ext cx="2160240" cy="2160240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107504" y="4869160"/>
            <a:ext cx="9128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Animation movies are (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moving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the four.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499992" y="4869160"/>
            <a:ext cx="80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508104" y="486916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948264" y="486916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moving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732240" y="5301208"/>
            <a:ext cx="567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25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/>
              <a:t>もっとも～、一番～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3</a:t>
            </a:r>
            <a:r>
              <a:rPr lang="ja-JP" altLang="en-US" dirty="0"/>
              <a:t>つ以上のものを</a:t>
            </a:r>
            <a:r>
              <a:rPr lang="en-US" altLang="ja-JP" dirty="0"/>
              <a:t> </a:t>
            </a:r>
            <a:r>
              <a:rPr kumimoji="1" lang="ja-JP" altLang="en-US" dirty="0"/>
              <a:t>比較する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183910" y="194928"/>
            <a:ext cx="2760096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Miyajima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176230" y="194928"/>
            <a:ext cx="2791537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Matsushima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199991" y="194928"/>
            <a:ext cx="2791539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Amanohashidate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2" y="3644175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beautiful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051B17D-773C-CD8F-C133-31CD4F99AF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231" y="1268761"/>
            <a:ext cx="2791538" cy="186102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63B7EE9-F506-49DA-56AB-1C413C10C0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10" y="1301107"/>
            <a:ext cx="2791539" cy="186102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F34F1944-F253-AD16-C2A1-1FFF58C3B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92" y="1268760"/>
            <a:ext cx="2791539" cy="1861026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9FB5BDF-CA91-4D55-B30D-ADFB79C2E1F8}"/>
              </a:ext>
            </a:extLst>
          </p:cNvPr>
          <p:cNvSpPr txBox="1"/>
          <p:nvPr/>
        </p:nvSpPr>
        <p:spPr>
          <a:xfrm>
            <a:off x="-36512" y="5229200"/>
            <a:ext cx="9128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Miyajima is (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beautiful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3200" b="1" dirty="0">
                <a:latin typeface="Century Schoolbook" panose="02040604050505020304" pitchFamily="18" charset="0"/>
              </a:rPr>
              <a:t>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 the three.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551FB-E86C-4D1E-B713-20F1FBA0EAAB}"/>
              </a:ext>
            </a:extLst>
          </p:cNvPr>
          <p:cNvSpPr txBox="1"/>
          <p:nvPr/>
        </p:nvSpPr>
        <p:spPr>
          <a:xfrm>
            <a:off x="2813242" y="5246718"/>
            <a:ext cx="1260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71016AA-A847-4C2F-AC4C-C2BD25FA9D82}"/>
              </a:ext>
            </a:extLst>
          </p:cNvPr>
          <p:cNvSpPr txBox="1"/>
          <p:nvPr/>
        </p:nvSpPr>
        <p:spPr>
          <a:xfrm>
            <a:off x="4073384" y="5229200"/>
            <a:ext cx="1221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A69E38D-5CE6-4F1D-A66E-80DBB24DAC38}"/>
              </a:ext>
            </a:extLst>
          </p:cNvPr>
          <p:cNvSpPr txBox="1"/>
          <p:nvPr/>
        </p:nvSpPr>
        <p:spPr>
          <a:xfrm>
            <a:off x="5620307" y="5296851"/>
            <a:ext cx="2511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beautiful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B2829F9-DAE8-4110-B715-AF99F5C443A7}"/>
              </a:ext>
            </a:extLst>
          </p:cNvPr>
          <p:cNvSpPr txBox="1"/>
          <p:nvPr/>
        </p:nvSpPr>
        <p:spPr>
          <a:xfrm>
            <a:off x="6026147" y="5721643"/>
            <a:ext cx="703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5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63848" y="1203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LINE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3635896" y="1203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X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6516216" y="1203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YouTube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1763688" y="2780928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Instagram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555776" y="5153778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interesting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プレースホルダ 6"/>
          <p:cNvSpPr txBox="1">
            <a:spLocks/>
          </p:cNvSpPr>
          <p:nvPr/>
        </p:nvSpPr>
        <p:spPr>
          <a:xfrm>
            <a:off x="5796136" y="2780928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TikTok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51520" y="5877272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Instagram is (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most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interesting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2800" b="1" dirty="0">
                <a:latin typeface="Century Schoolbook" panose="02040604050505020304" pitchFamily="18" charset="0"/>
              </a:rPr>
              <a:t>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 the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four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941048" y="5877272"/>
            <a:ext cx="80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021168" y="5877272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most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389320" y="5877272"/>
            <a:ext cx="2423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interesting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084168" y="6334780"/>
            <a:ext cx="567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740352" y="630932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five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CE0CCC4-3772-30B5-20BC-D1738694D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6" r="11106"/>
          <a:stretch/>
        </p:blipFill>
        <p:spPr>
          <a:xfrm>
            <a:off x="2093722" y="3488638"/>
            <a:ext cx="1580247" cy="1499798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D996D1A-4CD0-E453-15D1-4436C39FD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4616" y="855353"/>
            <a:ext cx="2071771" cy="152953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94A4F43-66B5-D633-82F7-D65053E2F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5896" y="772861"/>
            <a:ext cx="2107952" cy="1556241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D0DE14C-8703-A1DC-520B-1482932E9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576" y="872840"/>
            <a:ext cx="1926822" cy="142251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5F109B0-A172-18DB-568C-49FE2BD0B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5577" y="3473000"/>
            <a:ext cx="1967556" cy="145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0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45633F-30C4-7601-EF70-C3A799D6AC3C}"/>
              </a:ext>
            </a:extLst>
          </p:cNvPr>
          <p:cNvSpPr txBox="1"/>
          <p:nvPr/>
        </p:nvSpPr>
        <p:spPr>
          <a:xfrm>
            <a:off x="107504" y="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m</a:t>
            </a:r>
            <a:r>
              <a:rPr kumimoji="1" lang="en-US" altLang="ja-JP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ore, the most</a:t>
            </a:r>
            <a:r>
              <a:rPr kumimoji="1" lang="ja-JP" altLang="en-US" sz="32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をつかう形容詞・副詞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30D7C40-BA90-6E25-C5CE-EE158E81D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471527"/>
              </p:ext>
            </p:extLst>
          </p:nvPr>
        </p:nvGraphicFramePr>
        <p:xfrm>
          <a:off x="0" y="584776"/>
          <a:ext cx="9144000" cy="62732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53152">
                  <a:extLst>
                    <a:ext uri="{9D8B030D-6E8A-4147-A177-3AD203B41FA5}">
                      <a16:colId xmlns:a16="http://schemas.microsoft.com/office/drawing/2014/main" val="3823031813"/>
                    </a:ext>
                  </a:extLst>
                </a:gridCol>
                <a:gridCol w="2479728">
                  <a:extLst>
                    <a:ext uri="{9D8B030D-6E8A-4147-A177-3AD203B41FA5}">
                      <a16:colId xmlns:a16="http://schemas.microsoft.com/office/drawing/2014/main" val="1202695220"/>
                    </a:ext>
                  </a:extLst>
                </a:gridCol>
                <a:gridCol w="3022170">
                  <a:extLst>
                    <a:ext uri="{9D8B030D-6E8A-4147-A177-3AD203B41FA5}">
                      <a16:colId xmlns:a16="http://schemas.microsoft.com/office/drawing/2014/main" val="2076271079"/>
                    </a:ext>
                  </a:extLst>
                </a:gridCol>
                <a:gridCol w="1988950">
                  <a:extLst>
                    <a:ext uri="{9D8B030D-6E8A-4147-A177-3AD203B41FA5}">
                      <a16:colId xmlns:a16="http://schemas.microsoft.com/office/drawing/2014/main" val="2620108703"/>
                    </a:ext>
                  </a:extLst>
                </a:gridCol>
              </a:tblGrid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原級</a:t>
                      </a:r>
                      <a:endParaRPr lang="ja-JP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比較級</a:t>
                      </a:r>
                      <a:endParaRPr lang="ja-JP" alt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最上級</a:t>
                      </a:r>
                      <a:endParaRPr lang="ja-JP" alt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意味</a:t>
                      </a:r>
                      <a:endParaRPr lang="ja-JP" alt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8248688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important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重要な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7084794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difficult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難しい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6724407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popular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人気のある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3267564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useful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役に立つ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0360924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interesting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おもしろい</a:t>
                      </a:r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6596345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exciting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わくわくする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5443718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beautiful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美しい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3932610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famous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有名な</a:t>
                      </a:r>
                      <a:endParaRPr lang="ja-JP" altLang="en-US" sz="2000" b="0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7315858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quickly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速く</a:t>
                      </a:r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0101951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slowly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ゆっくりと</a:t>
                      </a:r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1987686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easily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簡単に</a:t>
                      </a:r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98730525"/>
                  </a:ext>
                </a:extLst>
              </a:tr>
              <a:tr h="4825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carefully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u="none" strike="noStrike" dirty="0">
                          <a:effectLst/>
                          <a:latin typeface="Century Schoolbook" panose="02040604050505020304" pitchFamily="18" charset="0"/>
                          <a:ea typeface="ＭＳ ゴシック" panose="020B0609070205080204" pitchFamily="49" charset="-128"/>
                        </a:rPr>
                        <a:t>注意深く</a:t>
                      </a:r>
                      <a:endParaRPr lang="ja-JP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entury Schoolbook" panose="02040604050505020304" pitchFamily="18" charset="0"/>
                        <a:ea typeface="ＭＳ ゴシック" panose="020B0609070205080204" pitchFamily="49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470732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21C7BCC-4DB4-44E1-65E9-FCA720329522}"/>
              </a:ext>
            </a:extLst>
          </p:cNvPr>
          <p:cNvSpPr txBox="1"/>
          <p:nvPr/>
        </p:nvSpPr>
        <p:spPr>
          <a:xfrm>
            <a:off x="1763688" y="1124744"/>
            <a:ext cx="23042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important</a:t>
            </a:r>
            <a:endParaRPr lang="ja-JP" altLang="en-US" sz="20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B35E340-31A6-29FB-624A-81905E49E1F9}"/>
              </a:ext>
            </a:extLst>
          </p:cNvPr>
          <p:cNvSpPr txBox="1"/>
          <p:nvPr/>
        </p:nvSpPr>
        <p:spPr>
          <a:xfrm>
            <a:off x="4283968" y="1124744"/>
            <a:ext cx="2880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  <a:ea typeface="ＭＳ ゴシック" panose="020B0609070205080204" pitchFamily="49" charset="-128"/>
              </a:rPr>
              <a:t>t</a:t>
            </a:r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important</a:t>
            </a:r>
            <a:endParaRPr lang="ja-JP" altLang="en-US" sz="20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1677A89-5ACD-6A5C-F614-E4F89382A1AE}"/>
              </a:ext>
            </a:extLst>
          </p:cNvPr>
          <p:cNvSpPr txBox="1"/>
          <p:nvPr/>
        </p:nvSpPr>
        <p:spPr>
          <a:xfrm>
            <a:off x="1835696" y="1588730"/>
            <a:ext cx="23042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difficult</a:t>
            </a:r>
            <a:endParaRPr lang="ja-JP" altLang="en-US" sz="20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C43C83A-3BCF-A020-3C9B-3ECCF7CAC38B}"/>
              </a:ext>
            </a:extLst>
          </p:cNvPr>
          <p:cNvSpPr txBox="1"/>
          <p:nvPr/>
        </p:nvSpPr>
        <p:spPr>
          <a:xfrm>
            <a:off x="4283968" y="1592262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difficult</a:t>
            </a:r>
            <a:endParaRPr lang="ja-JP" altLang="en-US" sz="2000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D7DD844-23FD-60D3-01F2-F1A98F204486}"/>
              </a:ext>
            </a:extLst>
          </p:cNvPr>
          <p:cNvSpPr txBox="1"/>
          <p:nvPr/>
        </p:nvSpPr>
        <p:spPr>
          <a:xfrm>
            <a:off x="1835696" y="2060848"/>
            <a:ext cx="23042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popular</a:t>
            </a:r>
            <a:endParaRPr lang="ja-JP" altLang="en-US" sz="2000" b="1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9C4677E-E495-4094-8921-135CD1DCCF1E}"/>
              </a:ext>
            </a:extLst>
          </p:cNvPr>
          <p:cNvSpPr txBox="1"/>
          <p:nvPr/>
        </p:nvSpPr>
        <p:spPr>
          <a:xfrm>
            <a:off x="4283968" y="2060848"/>
            <a:ext cx="26642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popular</a:t>
            </a:r>
            <a:endParaRPr lang="ja-JP" altLang="en-US" sz="2000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F0907E4-BB4F-9FCD-65BC-90053F29E69C}"/>
              </a:ext>
            </a:extLst>
          </p:cNvPr>
          <p:cNvSpPr txBox="1"/>
          <p:nvPr/>
        </p:nvSpPr>
        <p:spPr>
          <a:xfrm>
            <a:off x="1619672" y="2564904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useful</a:t>
            </a:r>
            <a:endParaRPr lang="ja-JP" altLang="en-US" sz="2000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EF754B3-82EA-3088-05E9-A55A8AA945B9}"/>
              </a:ext>
            </a:extLst>
          </p:cNvPr>
          <p:cNvSpPr txBox="1"/>
          <p:nvPr/>
        </p:nvSpPr>
        <p:spPr>
          <a:xfrm>
            <a:off x="4139952" y="2564904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useful</a:t>
            </a:r>
            <a:endParaRPr lang="ja-JP" altLang="en-US" sz="2000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4A8F51C-D315-F510-6873-CE0CFCCA727B}"/>
              </a:ext>
            </a:extLst>
          </p:cNvPr>
          <p:cNvSpPr txBox="1"/>
          <p:nvPr/>
        </p:nvSpPr>
        <p:spPr>
          <a:xfrm>
            <a:off x="1619672" y="3028890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interesting</a:t>
            </a:r>
            <a:endParaRPr lang="ja-JP" altLang="en-US" sz="20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FD132DD-D8EE-86D0-B52D-8ADDD5449B5D}"/>
              </a:ext>
            </a:extLst>
          </p:cNvPr>
          <p:cNvSpPr txBox="1"/>
          <p:nvPr/>
        </p:nvSpPr>
        <p:spPr>
          <a:xfrm>
            <a:off x="4139952" y="3028890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interesting</a:t>
            </a:r>
            <a:endParaRPr lang="ja-JP" altLang="en-US" sz="20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259F9A4-A866-CE67-48B8-F7AC004C677E}"/>
              </a:ext>
            </a:extLst>
          </p:cNvPr>
          <p:cNvSpPr txBox="1"/>
          <p:nvPr/>
        </p:nvSpPr>
        <p:spPr>
          <a:xfrm>
            <a:off x="1619672" y="3516644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exciting</a:t>
            </a:r>
            <a:endParaRPr lang="ja-JP" altLang="en-US" sz="2000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F62867-494E-E052-8C1C-CE1E509C85DF}"/>
              </a:ext>
            </a:extLst>
          </p:cNvPr>
          <p:cNvSpPr txBox="1"/>
          <p:nvPr/>
        </p:nvSpPr>
        <p:spPr>
          <a:xfrm>
            <a:off x="4139952" y="3516644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exciting</a:t>
            </a:r>
            <a:endParaRPr lang="ja-JP" altLang="en-US" sz="2000" b="1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61015D3-2E89-3137-AE05-98C9179545BA}"/>
              </a:ext>
            </a:extLst>
          </p:cNvPr>
          <p:cNvSpPr txBox="1"/>
          <p:nvPr/>
        </p:nvSpPr>
        <p:spPr>
          <a:xfrm>
            <a:off x="1620002" y="4005064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beautiful</a:t>
            </a:r>
            <a:endParaRPr lang="ja-JP" altLang="en-US" sz="2000" b="1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CF937DF-3C74-6767-49E6-5BB1EBF3EC8F}"/>
              </a:ext>
            </a:extLst>
          </p:cNvPr>
          <p:cNvSpPr txBox="1"/>
          <p:nvPr/>
        </p:nvSpPr>
        <p:spPr>
          <a:xfrm>
            <a:off x="4140282" y="4005064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beautiful</a:t>
            </a:r>
            <a:endParaRPr lang="ja-JP" altLang="en-US" sz="2000" b="1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FC4D11B-2C93-1F24-6A3D-64A7A1BBDE29}"/>
              </a:ext>
            </a:extLst>
          </p:cNvPr>
          <p:cNvSpPr txBox="1"/>
          <p:nvPr/>
        </p:nvSpPr>
        <p:spPr>
          <a:xfrm>
            <a:off x="1619672" y="4469050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famous</a:t>
            </a:r>
            <a:endParaRPr lang="ja-JP" altLang="en-US" sz="2000" b="1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01FE6EF-D45A-4BEE-3A9E-B7DEE95DC2D1}"/>
              </a:ext>
            </a:extLst>
          </p:cNvPr>
          <p:cNvSpPr txBox="1"/>
          <p:nvPr/>
        </p:nvSpPr>
        <p:spPr>
          <a:xfrm>
            <a:off x="4139952" y="4469050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famous</a:t>
            </a:r>
            <a:endParaRPr lang="ja-JP" altLang="en-US" sz="2000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A7B2943-E576-E307-D892-E57B6A17C760}"/>
              </a:ext>
            </a:extLst>
          </p:cNvPr>
          <p:cNvSpPr txBox="1"/>
          <p:nvPr/>
        </p:nvSpPr>
        <p:spPr>
          <a:xfrm>
            <a:off x="1619672" y="4978892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quickly</a:t>
            </a:r>
            <a:endParaRPr lang="ja-JP" altLang="en-US" sz="2000" b="1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6F800AC-8C52-392F-63B3-31E0643BAF54}"/>
              </a:ext>
            </a:extLst>
          </p:cNvPr>
          <p:cNvSpPr txBox="1"/>
          <p:nvPr/>
        </p:nvSpPr>
        <p:spPr>
          <a:xfrm>
            <a:off x="4139952" y="4978892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quickly</a:t>
            </a:r>
            <a:endParaRPr lang="ja-JP" altLang="en-US" sz="2000" b="1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4DCEE18-6D79-D36C-2F67-5CFDF63F460D}"/>
              </a:ext>
            </a:extLst>
          </p:cNvPr>
          <p:cNvSpPr txBox="1"/>
          <p:nvPr/>
        </p:nvSpPr>
        <p:spPr>
          <a:xfrm>
            <a:off x="1619672" y="5476605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slowly</a:t>
            </a:r>
            <a:endParaRPr lang="ja-JP" altLang="en-US" sz="2000" b="1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AA5B213-09DF-FD40-5095-5F7DB68499F5}"/>
              </a:ext>
            </a:extLst>
          </p:cNvPr>
          <p:cNvSpPr txBox="1"/>
          <p:nvPr/>
        </p:nvSpPr>
        <p:spPr>
          <a:xfrm>
            <a:off x="4139952" y="5476605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slowly</a:t>
            </a:r>
            <a:endParaRPr lang="ja-JP" altLang="en-US" sz="2000" b="1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7A18E94-7E2F-A871-470D-41AD1396432A}"/>
              </a:ext>
            </a:extLst>
          </p:cNvPr>
          <p:cNvSpPr txBox="1"/>
          <p:nvPr/>
        </p:nvSpPr>
        <p:spPr>
          <a:xfrm>
            <a:off x="1619672" y="5949280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easily</a:t>
            </a:r>
            <a:endParaRPr lang="ja-JP" altLang="en-US" sz="2000" b="1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DA698B7-42F5-EEAF-D822-F4B672DB75A3}"/>
              </a:ext>
            </a:extLst>
          </p:cNvPr>
          <p:cNvSpPr txBox="1"/>
          <p:nvPr/>
        </p:nvSpPr>
        <p:spPr>
          <a:xfrm>
            <a:off x="4139952" y="5949280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easily</a:t>
            </a:r>
            <a:endParaRPr lang="ja-JP" altLang="en-US" sz="2000" b="1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0F1A36C-2B87-1081-C2A9-86DC32B04F22}"/>
              </a:ext>
            </a:extLst>
          </p:cNvPr>
          <p:cNvSpPr txBox="1"/>
          <p:nvPr/>
        </p:nvSpPr>
        <p:spPr>
          <a:xfrm>
            <a:off x="1625249" y="6421955"/>
            <a:ext cx="2520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more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carefully</a:t>
            </a:r>
            <a:endParaRPr lang="ja-JP" altLang="en-US" sz="2000" b="1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130E2F3-C014-BCF0-6C11-116E3FB42314}"/>
              </a:ext>
            </a:extLst>
          </p:cNvPr>
          <p:cNvSpPr txBox="1"/>
          <p:nvPr/>
        </p:nvSpPr>
        <p:spPr>
          <a:xfrm>
            <a:off x="4145529" y="6421955"/>
            <a:ext cx="3024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u="none" strike="noStrike" dirty="0">
                <a:solidFill>
                  <a:srgbClr val="00B050"/>
                </a:solidFill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the most</a:t>
            </a:r>
            <a:r>
              <a:rPr lang="en-US" altLang="ja-JP" sz="2000" b="1" u="none" strike="noStrike" dirty="0">
                <a:effectLst/>
                <a:latin typeface="Century Schoolbook" panose="02040604050505020304" pitchFamily="18" charset="0"/>
                <a:ea typeface="ＭＳ ゴシック" panose="020B0609070205080204" pitchFamily="49" charset="-128"/>
              </a:rPr>
              <a:t> </a:t>
            </a:r>
            <a:r>
              <a:rPr lang="en-US" altLang="ja-JP" sz="2000" b="1" dirty="0">
                <a:latin typeface="Century Schoolbook" panose="02040604050505020304" pitchFamily="18" charset="0"/>
                <a:ea typeface="ＭＳ ゴシック" panose="020B0609070205080204" pitchFamily="49" charset="-128"/>
              </a:rPr>
              <a:t>carefully</a:t>
            </a:r>
            <a:endParaRPr lang="ja-JP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92340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8F3682B-AAA3-6A5B-573A-96410854C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2"/>
            <a:ext cx="9144000" cy="684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37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E9DD308-6158-EC62-5538-5676C9148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9144000" cy="68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24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Superlative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</a:rPr>
              <a:t>most</a:t>
            </a:r>
            <a:endParaRPr kumimoji="1" lang="ja-JP" altLang="en-US" sz="4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25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8280920" cy="1894362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３</a:t>
            </a:r>
            <a:r>
              <a:rPr kumimoji="1" lang="ja-JP" altLang="en-US" sz="4000" dirty="0"/>
              <a:t>つ以上のものを比べてみよう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2400" dirty="0"/>
              <a:t>友だちの考えは？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English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Science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Japanese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difficult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6BCCF57-BE70-75AE-2EF2-6FC55E6131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3" t="5901" r="49601" b="71190"/>
          <a:stretch/>
        </p:blipFill>
        <p:spPr>
          <a:xfrm>
            <a:off x="52736" y="1196752"/>
            <a:ext cx="2287016" cy="168677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8BCB144-18F9-D2CD-2FF5-5E28827BB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 t="4923" r="26305" b="70835"/>
          <a:stretch/>
        </p:blipFill>
        <p:spPr>
          <a:xfrm>
            <a:off x="2284579" y="1110979"/>
            <a:ext cx="2287016" cy="178491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AF4AF88-61AA-D659-EC6C-D4FA3D3095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4" t="66237" r="27550" b="9521"/>
          <a:stretch/>
        </p:blipFill>
        <p:spPr>
          <a:xfrm>
            <a:off x="4439878" y="995175"/>
            <a:ext cx="2419543" cy="188834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025A719-066D-2B29-1272-3D363BFB94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4562" r="73204" b="71196"/>
          <a:stretch/>
        </p:blipFill>
        <p:spPr>
          <a:xfrm>
            <a:off x="6619288" y="912039"/>
            <a:ext cx="2426742" cy="189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Time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Money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Friends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Dreams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important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EDD2122-39F7-644D-552E-AB22AF6C3D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34" y="1412776"/>
            <a:ext cx="1881579" cy="141929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69A241-3949-0539-9DF7-4925FA315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65" y="1099443"/>
            <a:ext cx="2659743" cy="1881078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8DD95B2-40D9-2626-FA6D-12BA2933E4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439" y="1130477"/>
            <a:ext cx="2880296" cy="2032908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F2B4EBA-5213-4A0D-3BBE-E80BE9F541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82" y="1458754"/>
            <a:ext cx="1984265" cy="13875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Skiing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Skating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Snowboarding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Snowball fight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exciting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11" name="Picture 4" descr="C:\Users\KASUGA_Hideki\AppData\Local\Microsoft\Windows\Temporary Internet Files\Content.IE5\6QRGYGYX\MC90041840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24744"/>
            <a:ext cx="1934100" cy="2304256"/>
          </a:xfrm>
          <a:prstGeom prst="rect">
            <a:avLst/>
          </a:prstGeom>
          <a:noFill/>
        </p:spPr>
      </p:pic>
      <p:pic>
        <p:nvPicPr>
          <p:cNvPr id="12" name="Picture 5" descr="C:\Users\KASUGA_Hideki\AppData\Local\Microsoft\Windows\Temporary Internet Files\Content.IE5\RJWG85X5\MC90042733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124744"/>
            <a:ext cx="2016224" cy="2314029"/>
          </a:xfrm>
          <a:prstGeom prst="rect">
            <a:avLst/>
          </a:prstGeom>
          <a:noFill/>
        </p:spPr>
      </p:pic>
      <p:pic>
        <p:nvPicPr>
          <p:cNvPr id="13" name="Picture 6" descr="C:\Users\KASUGA_Hideki\AppData\Local\Microsoft\Windows\Temporary Internet Files\Content.IE5\NB737UJR\MC900446554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1124743"/>
            <a:ext cx="2016224" cy="2320105"/>
          </a:xfrm>
          <a:prstGeom prst="rect">
            <a:avLst/>
          </a:prstGeom>
          <a:noFill/>
        </p:spPr>
      </p:pic>
      <p:pic>
        <p:nvPicPr>
          <p:cNvPr id="14" name="Picture 9" descr="C:\Users\KASUGA_Hideki\AppData\Local\Microsoft\Windows\Temporary Internet Files\Content.IE5\YIGNZX3N\MC90044653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052736"/>
            <a:ext cx="2016224" cy="2236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482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Baseball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Basketball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Soccer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Tennis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popular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15" name="Picture 2" descr="C:\Users\KASUGA_Hideki\AppData\Local\Microsoft\Windows\Temporary Internet Files\Content.IE5\6QRGYGYX\MC90042699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021277" cy="2304256"/>
          </a:xfrm>
          <a:prstGeom prst="rect">
            <a:avLst/>
          </a:prstGeom>
          <a:noFill/>
        </p:spPr>
      </p:pic>
      <p:pic>
        <p:nvPicPr>
          <p:cNvPr id="21" name="Picture 3" descr="C:\Users\KASUGA_Hideki\AppData\Local\Microsoft\Windows\Temporary Internet Files\Content.IE5\RJWG85X5\MC90042915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80728"/>
            <a:ext cx="2088232" cy="2447768"/>
          </a:xfrm>
          <a:prstGeom prst="rect">
            <a:avLst/>
          </a:prstGeom>
          <a:noFill/>
        </p:spPr>
      </p:pic>
      <p:pic>
        <p:nvPicPr>
          <p:cNvPr id="22" name="Picture 4" descr="C:\Users\KASUGA_Hideki\AppData\Local\Microsoft\Windows\Temporary Internet Files\Content.IE5\NB737UJR\MC900445188[1].wmf"/>
          <p:cNvPicPr>
            <a:picLocks noChangeAspect="1" noChangeArrowheads="1"/>
          </p:cNvPicPr>
          <p:nvPr/>
        </p:nvPicPr>
        <p:blipFill>
          <a:blip r:embed="rId4" cstate="print"/>
          <a:srcRect b="29492"/>
          <a:stretch>
            <a:fillRect/>
          </a:stretch>
        </p:blipFill>
        <p:spPr bwMode="auto">
          <a:xfrm>
            <a:off x="2771800" y="836712"/>
            <a:ext cx="1567232" cy="2664296"/>
          </a:xfrm>
          <a:prstGeom prst="rect">
            <a:avLst/>
          </a:prstGeom>
          <a:noFill/>
        </p:spPr>
      </p:pic>
      <p:pic>
        <p:nvPicPr>
          <p:cNvPr id="23" name="Picture 5" descr="C:\Users\KASUGA_Hideki\AppData\Local\Microsoft\Windows\Temporary Internet Files\Content.IE5\16TXOQEW\MC900446316[1].wmf"/>
          <p:cNvPicPr>
            <a:picLocks noChangeAspect="1" noChangeArrowheads="1"/>
          </p:cNvPicPr>
          <p:nvPr/>
        </p:nvPicPr>
        <p:blipFill rotWithShape="1">
          <a:blip r:embed="rId5" cstate="print"/>
          <a:srcRect t="20789" b="4173"/>
          <a:stretch/>
        </p:blipFill>
        <p:spPr bwMode="auto">
          <a:xfrm>
            <a:off x="7236296" y="908720"/>
            <a:ext cx="1512168" cy="27307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047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Trains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Buses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Bikes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40466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noProof="0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Walking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7744" y="3645024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useful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68"/>
          <a:stretch/>
        </p:blipFill>
        <p:spPr bwMode="auto">
          <a:xfrm>
            <a:off x="-46221" y="1628800"/>
            <a:ext cx="2163208" cy="1252874"/>
          </a:xfrm>
          <a:prstGeom prst="rect">
            <a:avLst/>
          </a:prstGeom>
          <a:noFill/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C0B37CB-FF84-272C-2C27-64D65934E0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501956"/>
            <a:ext cx="1731163" cy="130645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E35A454-6F92-B8D5-33A4-2BC793841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2" r="7375"/>
          <a:stretch/>
        </p:blipFill>
        <p:spPr>
          <a:xfrm>
            <a:off x="7006278" y="1207923"/>
            <a:ext cx="2051720" cy="189452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ABE5A2A-E500-01BF-9AEF-5FD76CC89B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56" y="1501956"/>
            <a:ext cx="2160240" cy="15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4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107504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Animation 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2339752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Romance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4644008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Action</a:t>
            </a:r>
            <a:r>
              <a:rPr kumimoji="1" lang="en-US" altLang="ja-JP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6876256" y="188640"/>
            <a:ext cx="2160240" cy="64807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Science</a:t>
            </a:r>
            <a:r>
              <a:rPr kumimoji="1" lang="en-US" altLang="ja-JP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fiction movies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2262800" y="3476771"/>
            <a:ext cx="4608512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0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moving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D1E305-5EFD-3045-6ABA-60C3D7CF6D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45" y="1196426"/>
            <a:ext cx="2111655" cy="211165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898A380-10A2-4772-2568-4B0A7AE6A0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452" y="1131559"/>
            <a:ext cx="2221548" cy="222510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FA93C81-351F-D92D-E322-0D81F8DE66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19" y="1013385"/>
            <a:ext cx="2367845" cy="236784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2746659-7E06-9096-099E-A18A06252D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196427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1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</TotalTime>
  <Words>665</Words>
  <Application>Microsoft Office PowerPoint</Application>
  <PresentationFormat>画面に合わせる (4:3)</PresentationFormat>
  <Paragraphs>220</Paragraphs>
  <Slides>25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1" baseType="lpstr">
      <vt:lpstr>ＭＳ ゴシック</vt:lpstr>
      <vt:lpstr>Arial</vt:lpstr>
      <vt:lpstr>Calibri</vt:lpstr>
      <vt:lpstr>Calibri Light</vt:lpstr>
      <vt:lpstr>Century Schoolbook</vt:lpstr>
      <vt:lpstr>Office テーマ</vt:lpstr>
      <vt:lpstr>Superlative</vt:lpstr>
      <vt:lpstr>もっとも～、一番～</vt:lpstr>
      <vt:lpstr>３つ以上のものを比べてみよう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３つ以上のものを比べてみよう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Superlative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秀紀 春日</cp:lastModifiedBy>
  <cp:revision>138</cp:revision>
  <cp:lastPrinted>2017-01-28T08:12:07Z</cp:lastPrinted>
  <dcterms:created xsi:type="dcterms:W3CDTF">2011-01-23T10:58:06Z</dcterms:created>
  <dcterms:modified xsi:type="dcterms:W3CDTF">2026-08-13T13:40:26Z</dcterms:modified>
</cp:coreProperties>
</file>