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5"/>
  </p:notesMasterIdLst>
  <p:sldIdLst>
    <p:sldId id="482" r:id="rId2"/>
    <p:sldId id="256" r:id="rId3"/>
    <p:sldId id="341" r:id="rId4"/>
    <p:sldId id="342" r:id="rId5"/>
    <p:sldId id="483" r:id="rId6"/>
    <p:sldId id="343" r:id="rId7"/>
    <p:sldId id="484" r:id="rId8"/>
    <p:sldId id="315" r:id="rId9"/>
    <p:sldId id="309" r:id="rId10"/>
    <p:sldId id="314" r:id="rId11"/>
    <p:sldId id="310" r:id="rId12"/>
    <p:sldId id="312" r:id="rId13"/>
    <p:sldId id="316" r:id="rId14"/>
    <p:sldId id="335" r:id="rId15"/>
    <p:sldId id="485" r:id="rId16"/>
    <p:sldId id="486" r:id="rId17"/>
    <p:sldId id="487" r:id="rId18"/>
    <p:sldId id="488" r:id="rId19"/>
    <p:sldId id="489" r:id="rId20"/>
    <p:sldId id="330" r:id="rId21"/>
    <p:sldId id="500" r:id="rId22"/>
    <p:sldId id="490" r:id="rId23"/>
    <p:sldId id="491" r:id="rId24"/>
    <p:sldId id="492" r:id="rId25"/>
    <p:sldId id="493" r:id="rId26"/>
    <p:sldId id="336" r:id="rId27"/>
    <p:sldId id="494" r:id="rId28"/>
    <p:sldId id="495" r:id="rId29"/>
    <p:sldId id="496" r:id="rId30"/>
    <p:sldId id="497" r:id="rId31"/>
    <p:sldId id="498" r:id="rId32"/>
    <p:sldId id="499" r:id="rId33"/>
    <p:sldId id="501" r:id="rId34"/>
  </p:sldIdLst>
  <p:sldSz cx="9144000" cy="6858000" type="screen4x3"/>
  <p:notesSz cx="9144000" cy="6858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淡色スタイル 2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82189" autoAdjust="0"/>
  </p:normalViewPr>
  <p:slideViewPr>
    <p:cSldViewPr>
      <p:cViewPr varScale="1">
        <p:scale>
          <a:sx n="91" d="100"/>
          <a:sy n="91" d="100"/>
        </p:scale>
        <p:origin x="212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43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EB2ACE-7074-4C14-8605-BF269ED8903F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62AE97-55A8-48A8-AF05-B369EB5FF9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474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2AE97-55A8-48A8-AF05-B369EB5FF96D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90775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2AE97-55A8-48A8-AF05-B369EB5FF96D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46601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2AE97-55A8-48A8-AF05-B369EB5FF96D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54003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2AE97-55A8-48A8-AF05-B369EB5FF96D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21898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2AE97-55A8-48A8-AF05-B369EB5FF96D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4842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2AE97-55A8-48A8-AF05-B369EB5FF96D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1271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2AE97-55A8-48A8-AF05-B369EB5FF96D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04456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I like cake the best of all desserts.</a:t>
            </a:r>
            <a:r>
              <a:rPr kumimoji="1" lang="ja-JP" altLang="en-US" dirty="0"/>
              <a:t>のときに、</a:t>
            </a:r>
            <a:r>
              <a:rPr kumimoji="1" lang="en-US" altLang="ja-JP" dirty="0"/>
              <a:t>best</a:t>
            </a:r>
            <a:r>
              <a:rPr kumimoji="1" lang="ja-JP" altLang="en-US" dirty="0"/>
              <a:t>の前に</a:t>
            </a:r>
            <a:r>
              <a:rPr kumimoji="1" lang="en-US" altLang="ja-JP" dirty="0"/>
              <a:t>the</a:t>
            </a:r>
            <a:r>
              <a:rPr kumimoji="1" lang="ja-JP" altLang="en-US" dirty="0"/>
              <a:t>がありますが、副詞の前なので、</a:t>
            </a:r>
            <a:r>
              <a:rPr kumimoji="1" lang="en-US" altLang="ja-JP" dirty="0"/>
              <a:t>the</a:t>
            </a:r>
            <a:r>
              <a:rPr kumimoji="1" lang="ja-JP" altLang="en-US" dirty="0"/>
              <a:t>は無くてもよいです。</a:t>
            </a:r>
            <a:endParaRPr kumimoji="1" lang="en-US" altLang="ja-JP" dirty="0"/>
          </a:p>
          <a:p>
            <a:r>
              <a:rPr kumimoji="1" lang="ja-JP" altLang="en-US" dirty="0"/>
              <a:t>なぜ不規則な変化をするについては、</a:t>
            </a:r>
            <a:r>
              <a:rPr kumimoji="1" lang="en-US" altLang="ja-JP" dirty="0"/>
              <a:t>er</a:t>
            </a:r>
            <a:r>
              <a:rPr kumimoji="1" lang="ja-JP" altLang="en-US" dirty="0"/>
              <a:t>か</a:t>
            </a:r>
            <a:r>
              <a:rPr kumimoji="1" lang="en-US" altLang="ja-JP" dirty="0"/>
              <a:t>more</a:t>
            </a:r>
            <a:r>
              <a:rPr kumimoji="1" lang="ja-JP" altLang="en-US" dirty="0"/>
              <a:t>かの説明は</a:t>
            </a:r>
            <a:r>
              <a:rPr kumimoji="1" lang="en-US" altLang="ja-JP" dirty="0"/>
              <a:t>more</a:t>
            </a:r>
            <a:r>
              <a:rPr kumimoji="1" lang="ja-JP" altLang="en-US" dirty="0"/>
              <a:t>のパワーポイントで説明済みですが、</a:t>
            </a:r>
            <a:br>
              <a:rPr kumimoji="1" lang="en-US" altLang="ja-JP" dirty="0"/>
            </a:br>
            <a:r>
              <a:rPr kumimoji="1" lang="ja-JP" altLang="en-US" dirty="0"/>
              <a:t>英語が変化してくる歴史の中でよく使われる語なので、不規則な変化のまま残ってしまったと伝えてください。不規則に変化する動詞の過去形なども同様です。</a:t>
            </a:r>
            <a:endParaRPr kumimoji="1" lang="en-US" altLang="ja-JP" dirty="0"/>
          </a:p>
          <a:p>
            <a:r>
              <a:rPr kumimoji="1" lang="ja-JP" altLang="en-US" dirty="0"/>
              <a:t>また、比較にはラテン語系から発展してきたものもあります。</a:t>
            </a:r>
            <a:r>
              <a:rPr kumimoji="1" lang="en-US" altLang="ja-JP" dirty="0"/>
              <a:t>junior</a:t>
            </a:r>
            <a:r>
              <a:rPr kumimoji="1" lang="ja-JP" altLang="en-US" dirty="0"/>
              <a:t>など。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2AE97-55A8-48A8-AF05-B369EB5FF96D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19914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better</a:t>
            </a:r>
            <a:r>
              <a:rPr kumimoji="1" lang="ja-JP" altLang="en-US" dirty="0"/>
              <a:t>などの比較級は、基本的に「何と比べて</a:t>
            </a:r>
            <a:r>
              <a:rPr kumimoji="1" lang="en-US" altLang="ja-JP" dirty="0"/>
              <a:t>better</a:t>
            </a:r>
            <a:r>
              <a:rPr kumimoji="1" lang="ja-JP" altLang="en-US" dirty="0"/>
              <a:t>なのか」という比較の対象を伴いますが、会話等ですでに比較対象が明らかにわかっている場合は、</a:t>
            </a:r>
            <a:r>
              <a:rPr kumimoji="1" lang="en-US" altLang="ja-JP" dirty="0"/>
              <a:t>than</a:t>
            </a:r>
            <a:r>
              <a:rPr kumimoji="1" lang="ja-JP" altLang="en-US" dirty="0"/>
              <a:t>以下を省略して</a:t>
            </a:r>
            <a:r>
              <a:rPr kumimoji="1" lang="en-US" altLang="ja-JP" dirty="0"/>
              <a:t>better</a:t>
            </a:r>
            <a:r>
              <a:rPr kumimoji="1" lang="ja-JP" altLang="en-US" dirty="0"/>
              <a:t>だけもかまいません。</a:t>
            </a:r>
            <a:endParaRPr kumimoji="1" lang="en-US" altLang="ja-JP" dirty="0"/>
          </a:p>
          <a:p>
            <a:r>
              <a:rPr kumimoji="1" lang="ja-JP" altLang="en-US" dirty="0"/>
              <a:t>ここでは、アクティビティを先に行った後の確認としてのものであることと、比べているものがはっきりとわかっているので、</a:t>
            </a:r>
            <a:r>
              <a:rPr kumimoji="1" lang="en-US" altLang="ja-JP" dirty="0"/>
              <a:t>than</a:t>
            </a:r>
            <a:r>
              <a:rPr kumimoji="1" lang="ja-JP" altLang="en-US"/>
              <a:t>以下がないものもここと次のスライドで出してあります。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2AE97-55A8-48A8-AF05-B369EB5FF96D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06444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2AE97-55A8-48A8-AF05-B369EB5FF96D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17036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2AE97-55A8-48A8-AF05-B369EB5FF96D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14404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2AE97-55A8-48A8-AF05-B369EB5FF96D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49469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2AE97-55A8-48A8-AF05-B369EB5FF96D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4908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786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4798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4729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5483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3386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8221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6001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696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3402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773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071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EE907-3B94-478E-982C-B0ED71466EB5}" type="datetimeFigureOut">
              <a:rPr kumimoji="1" lang="ja-JP" altLang="en-US" smtClean="0"/>
              <a:pPr/>
              <a:t>2026/8/19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057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15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0" y="2132856"/>
            <a:ext cx="9144000" cy="1470025"/>
          </a:xfrm>
        </p:spPr>
        <p:txBody>
          <a:bodyPr>
            <a:noAutofit/>
          </a:bodyPr>
          <a:lstStyle/>
          <a:p>
            <a:r>
              <a:rPr lang="en-US" altLang="ja-JP" sz="5200" b="1" dirty="0">
                <a:latin typeface="Century Schoolbook" panose="02040604050505020304" pitchFamily="18" charset="0"/>
              </a:rPr>
              <a:t>comparative / superlative</a:t>
            </a:r>
            <a:endParaRPr kumimoji="1" lang="ja-JP" altLang="en-US" sz="5200" b="1" dirty="0">
              <a:latin typeface="Century Schoolbook" panose="02040604050505020304" pitchFamily="18" charset="0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sz="3600" dirty="0">
                <a:solidFill>
                  <a:schemeClr val="bg2">
                    <a:lumMod val="50000"/>
                  </a:schemeClr>
                </a:solidFill>
                <a:latin typeface="Century Schoolbook" panose="02040604050505020304" pitchFamily="18" charset="0"/>
              </a:rPr>
              <a:t>others</a:t>
            </a:r>
            <a:endParaRPr kumimoji="1" lang="ja-JP" altLang="en-US" sz="3600" dirty="0">
              <a:solidFill>
                <a:schemeClr val="bg2">
                  <a:lumMod val="50000"/>
                </a:schemeClr>
              </a:solidFill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325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63795" y="1556792"/>
            <a:ext cx="2351913" cy="3332290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04656" y="1772816"/>
            <a:ext cx="2592288" cy="3018356"/>
          </a:xfrm>
          <a:prstGeom prst="rect">
            <a:avLst/>
          </a:prstGeom>
          <a:noFill/>
        </p:spPr>
      </p:pic>
      <p:sp>
        <p:nvSpPr>
          <p:cNvPr id="9" name="テキスト プレースホルダ 6">
            <a:extLst>
              <a:ext uri="{FF2B5EF4-FFF2-40B4-BE49-F238E27FC236}">
                <a16:creationId xmlns:a16="http://schemas.microsoft.com/office/drawing/2014/main" id="{DDD7D22E-38C2-DF8A-7FBF-226CD5E68CCB}"/>
              </a:ext>
            </a:extLst>
          </p:cNvPr>
          <p:cNvSpPr txBox="1">
            <a:spLocks/>
          </p:cNvSpPr>
          <p:nvPr/>
        </p:nvSpPr>
        <p:spPr>
          <a:xfrm>
            <a:off x="576810" y="370376"/>
            <a:ext cx="3531323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baseball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0" name="テキスト プレースホルダ 6">
            <a:extLst>
              <a:ext uri="{FF2B5EF4-FFF2-40B4-BE49-F238E27FC236}">
                <a16:creationId xmlns:a16="http://schemas.microsoft.com/office/drawing/2014/main" id="{D026B397-0B89-8CB9-2981-FEC6CDA9207C}"/>
              </a:ext>
            </a:extLst>
          </p:cNvPr>
          <p:cNvSpPr txBox="1">
            <a:spLocks/>
          </p:cNvSpPr>
          <p:nvPr/>
        </p:nvSpPr>
        <p:spPr>
          <a:xfrm>
            <a:off x="4644008" y="370376"/>
            <a:ext cx="3531323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32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soccer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2562" y="1683669"/>
            <a:ext cx="3479237" cy="2609428"/>
          </a:xfrm>
          <a:prstGeom prst="rect">
            <a:avLst/>
          </a:prstGeom>
          <a:noFill/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2814" y="1683668"/>
            <a:ext cx="2973710" cy="2325910"/>
          </a:xfrm>
          <a:prstGeom prst="rect">
            <a:avLst/>
          </a:prstGeom>
        </p:spPr>
      </p:pic>
      <p:sp>
        <p:nvSpPr>
          <p:cNvPr id="2" name="テキスト プレースホルダ 6">
            <a:extLst>
              <a:ext uri="{FF2B5EF4-FFF2-40B4-BE49-F238E27FC236}">
                <a16:creationId xmlns:a16="http://schemas.microsoft.com/office/drawing/2014/main" id="{D8F1B92D-D522-28DA-657E-B2177404D9D5}"/>
              </a:ext>
            </a:extLst>
          </p:cNvPr>
          <p:cNvSpPr txBox="1">
            <a:spLocks/>
          </p:cNvSpPr>
          <p:nvPr/>
        </p:nvSpPr>
        <p:spPr>
          <a:xfrm>
            <a:off x="576810" y="370376"/>
            <a:ext cx="3531323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sushi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3" name="テキスト プレースホルダ 6">
            <a:extLst>
              <a:ext uri="{FF2B5EF4-FFF2-40B4-BE49-F238E27FC236}">
                <a16:creationId xmlns:a16="http://schemas.microsoft.com/office/drawing/2014/main" id="{4C9247C8-4E89-C3FE-9735-BA72B1F2E576}"/>
              </a:ext>
            </a:extLst>
          </p:cNvPr>
          <p:cNvSpPr txBox="1">
            <a:spLocks/>
          </p:cNvSpPr>
          <p:nvPr/>
        </p:nvSpPr>
        <p:spPr>
          <a:xfrm>
            <a:off x="4644008" y="370376"/>
            <a:ext cx="3531323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32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ramen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45389" y="1792455"/>
            <a:ext cx="3329942" cy="2355070"/>
          </a:xfrm>
          <a:prstGeom prst="rect">
            <a:avLst/>
          </a:prstGeom>
          <a:noFill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78937" y="1937979"/>
            <a:ext cx="2736304" cy="2064022"/>
          </a:xfrm>
          <a:prstGeom prst="rect">
            <a:avLst/>
          </a:prstGeom>
          <a:noFill/>
        </p:spPr>
      </p:pic>
      <p:sp>
        <p:nvSpPr>
          <p:cNvPr id="2" name="テキスト プレースホルダ 6">
            <a:extLst>
              <a:ext uri="{FF2B5EF4-FFF2-40B4-BE49-F238E27FC236}">
                <a16:creationId xmlns:a16="http://schemas.microsoft.com/office/drawing/2014/main" id="{6516F912-CA0F-57B0-D083-AE1C2932BFB4}"/>
              </a:ext>
            </a:extLst>
          </p:cNvPr>
          <p:cNvSpPr txBox="1">
            <a:spLocks/>
          </p:cNvSpPr>
          <p:nvPr/>
        </p:nvSpPr>
        <p:spPr>
          <a:xfrm>
            <a:off x="576810" y="370376"/>
            <a:ext cx="3531323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time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3" name="テキスト プレースホルダ 6">
            <a:extLst>
              <a:ext uri="{FF2B5EF4-FFF2-40B4-BE49-F238E27FC236}">
                <a16:creationId xmlns:a16="http://schemas.microsoft.com/office/drawing/2014/main" id="{B22DB640-F5F6-F44E-98E5-097780537A0D}"/>
              </a:ext>
            </a:extLst>
          </p:cNvPr>
          <p:cNvSpPr txBox="1">
            <a:spLocks/>
          </p:cNvSpPr>
          <p:nvPr/>
        </p:nvSpPr>
        <p:spPr>
          <a:xfrm>
            <a:off x="4644008" y="370376"/>
            <a:ext cx="3531323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32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money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9237" y="1912224"/>
            <a:ext cx="3296366" cy="2472276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98" r="62628"/>
          <a:stretch/>
        </p:blipFill>
        <p:spPr>
          <a:xfrm>
            <a:off x="5444100" y="1770024"/>
            <a:ext cx="2253686" cy="2595080"/>
          </a:xfrm>
          <a:prstGeom prst="rect">
            <a:avLst/>
          </a:prstGeom>
        </p:spPr>
      </p:pic>
      <p:sp>
        <p:nvSpPr>
          <p:cNvPr id="2" name="テキスト プレースホルダ 6">
            <a:extLst>
              <a:ext uri="{FF2B5EF4-FFF2-40B4-BE49-F238E27FC236}">
                <a16:creationId xmlns:a16="http://schemas.microsoft.com/office/drawing/2014/main" id="{D06AE375-7C3D-59FE-C0A5-A5CD132E5D89}"/>
              </a:ext>
            </a:extLst>
          </p:cNvPr>
          <p:cNvSpPr txBox="1">
            <a:spLocks/>
          </p:cNvSpPr>
          <p:nvPr/>
        </p:nvSpPr>
        <p:spPr>
          <a:xfrm>
            <a:off x="576810" y="370376"/>
            <a:ext cx="3531323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cake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3" name="テキスト プレースホルダ 6">
            <a:extLst>
              <a:ext uri="{FF2B5EF4-FFF2-40B4-BE49-F238E27FC236}">
                <a16:creationId xmlns:a16="http://schemas.microsoft.com/office/drawing/2014/main" id="{CF7887E2-8B14-8010-B261-896009B75048}"/>
              </a:ext>
            </a:extLst>
          </p:cNvPr>
          <p:cNvSpPr txBox="1">
            <a:spLocks/>
          </p:cNvSpPr>
          <p:nvPr/>
        </p:nvSpPr>
        <p:spPr>
          <a:xfrm>
            <a:off x="4644008" y="370376"/>
            <a:ext cx="3531323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32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ice cream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971600" y="2708920"/>
            <a:ext cx="7772400" cy="1470025"/>
          </a:xfrm>
        </p:spPr>
        <p:txBody>
          <a:bodyPr>
            <a:normAutofit/>
          </a:bodyPr>
          <a:lstStyle/>
          <a:p>
            <a:r>
              <a:rPr kumimoji="1" lang="ja-JP" altLang="en-US" sz="4000" dirty="0"/>
              <a:t>友だちに自分の考えを伝えよう</a:t>
            </a:r>
          </a:p>
        </p:txBody>
      </p:sp>
    </p:spTree>
    <p:extLst>
      <p:ext uri="{BB962C8B-B14F-4D97-AF65-F5344CB8AC3E}">
        <p14:creationId xmlns:p14="http://schemas.microsoft.com/office/powerpoint/2010/main" val="16250025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6810" y="1309599"/>
            <a:ext cx="3531323" cy="3531323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44008" y="1309599"/>
            <a:ext cx="3240360" cy="3240360"/>
          </a:xfrm>
          <a:prstGeom prst="rect">
            <a:avLst/>
          </a:prstGeom>
          <a:noFill/>
        </p:spPr>
      </p:pic>
      <p:sp>
        <p:nvSpPr>
          <p:cNvPr id="2" name="テキスト プレースホルダ 6">
            <a:extLst>
              <a:ext uri="{FF2B5EF4-FFF2-40B4-BE49-F238E27FC236}">
                <a16:creationId xmlns:a16="http://schemas.microsoft.com/office/drawing/2014/main" id="{1FA5376D-BE4C-C997-154D-964862F5EA17}"/>
              </a:ext>
            </a:extLst>
          </p:cNvPr>
          <p:cNvSpPr txBox="1">
            <a:spLocks/>
          </p:cNvSpPr>
          <p:nvPr/>
        </p:nvSpPr>
        <p:spPr>
          <a:xfrm>
            <a:off x="576810" y="370376"/>
            <a:ext cx="3531323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snowboarding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3" name="テキスト プレースホルダ 6">
            <a:extLst>
              <a:ext uri="{FF2B5EF4-FFF2-40B4-BE49-F238E27FC236}">
                <a16:creationId xmlns:a16="http://schemas.microsoft.com/office/drawing/2014/main" id="{4EF3CE02-7148-8E1F-6732-940E036C69A1}"/>
              </a:ext>
            </a:extLst>
          </p:cNvPr>
          <p:cNvSpPr txBox="1">
            <a:spLocks/>
          </p:cNvSpPr>
          <p:nvPr/>
        </p:nvSpPr>
        <p:spPr>
          <a:xfrm>
            <a:off x="4644008" y="370376"/>
            <a:ext cx="3531323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32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skiing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A0FAD43-90CF-C046-E48A-367EE208BD57}"/>
              </a:ext>
            </a:extLst>
          </p:cNvPr>
          <p:cNvSpPr txBox="1"/>
          <p:nvPr/>
        </p:nvSpPr>
        <p:spPr>
          <a:xfrm>
            <a:off x="376907" y="5025181"/>
            <a:ext cx="8390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latin typeface="Century Schoolbook" panose="02040604050505020304" pitchFamily="18" charset="0"/>
              </a:rPr>
              <a:t>I like snowboarding 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better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than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) skiing</a:t>
            </a:r>
            <a:r>
              <a:rPr kumimoji="1" lang="en-US" altLang="ja-JP" sz="2800" b="1" dirty="0">
                <a:latin typeface="Century Schoolbook" panose="02040604050505020304" pitchFamily="18" charset="0"/>
              </a:rPr>
              <a:t>.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1FF9E73-E57E-AE78-E098-6AEF3DF7D275}"/>
              </a:ext>
            </a:extLst>
          </p:cNvPr>
          <p:cNvSpPr txBox="1"/>
          <p:nvPr/>
        </p:nvSpPr>
        <p:spPr>
          <a:xfrm>
            <a:off x="4427984" y="5025181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better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BD5595D-B250-3B7D-2434-A201E17712BE}"/>
              </a:ext>
            </a:extLst>
          </p:cNvPr>
          <p:cNvSpPr txBox="1"/>
          <p:nvPr/>
        </p:nvSpPr>
        <p:spPr>
          <a:xfrm>
            <a:off x="6012160" y="5025181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endParaRPr kumimoji="1" lang="ja-JP" altLang="en-US" sz="2800" b="1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17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63795" y="1556792"/>
            <a:ext cx="2351913" cy="3332290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04656" y="1772816"/>
            <a:ext cx="2592288" cy="3018356"/>
          </a:xfrm>
          <a:prstGeom prst="rect">
            <a:avLst/>
          </a:prstGeom>
          <a:noFill/>
        </p:spPr>
      </p:pic>
      <p:sp>
        <p:nvSpPr>
          <p:cNvPr id="9" name="テキスト プレースホルダ 6">
            <a:extLst>
              <a:ext uri="{FF2B5EF4-FFF2-40B4-BE49-F238E27FC236}">
                <a16:creationId xmlns:a16="http://schemas.microsoft.com/office/drawing/2014/main" id="{DDD7D22E-38C2-DF8A-7FBF-226CD5E68CCB}"/>
              </a:ext>
            </a:extLst>
          </p:cNvPr>
          <p:cNvSpPr txBox="1">
            <a:spLocks/>
          </p:cNvSpPr>
          <p:nvPr/>
        </p:nvSpPr>
        <p:spPr>
          <a:xfrm>
            <a:off x="576810" y="370376"/>
            <a:ext cx="3531323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baseball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0" name="テキスト プレースホルダ 6">
            <a:extLst>
              <a:ext uri="{FF2B5EF4-FFF2-40B4-BE49-F238E27FC236}">
                <a16:creationId xmlns:a16="http://schemas.microsoft.com/office/drawing/2014/main" id="{D026B397-0B89-8CB9-2981-FEC6CDA9207C}"/>
              </a:ext>
            </a:extLst>
          </p:cNvPr>
          <p:cNvSpPr txBox="1">
            <a:spLocks/>
          </p:cNvSpPr>
          <p:nvPr/>
        </p:nvSpPr>
        <p:spPr>
          <a:xfrm>
            <a:off x="4644008" y="370376"/>
            <a:ext cx="3531323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32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soccer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D3A45BD-B0D0-5A19-C867-E2E3DF3CD277}"/>
              </a:ext>
            </a:extLst>
          </p:cNvPr>
          <p:cNvSpPr txBox="1"/>
          <p:nvPr/>
        </p:nvSpPr>
        <p:spPr>
          <a:xfrm>
            <a:off x="595187" y="5256963"/>
            <a:ext cx="8532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I like baseball 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better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than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) soccer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06A1335-98B7-A0F3-30EF-0FD1749202E4}"/>
              </a:ext>
            </a:extLst>
          </p:cNvPr>
          <p:cNvSpPr txBox="1"/>
          <p:nvPr/>
        </p:nvSpPr>
        <p:spPr>
          <a:xfrm>
            <a:off x="3923928" y="5256963"/>
            <a:ext cx="1555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better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13404E4-AFEA-D013-FCD4-57EBCD95A8EE}"/>
              </a:ext>
            </a:extLst>
          </p:cNvPr>
          <p:cNvSpPr txBox="1"/>
          <p:nvPr/>
        </p:nvSpPr>
        <p:spPr>
          <a:xfrm>
            <a:off x="5796136" y="5268795"/>
            <a:ext cx="1331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467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2562" y="1683669"/>
            <a:ext cx="3479237" cy="2609428"/>
          </a:xfrm>
          <a:prstGeom prst="rect">
            <a:avLst/>
          </a:prstGeom>
          <a:noFill/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2814" y="1683668"/>
            <a:ext cx="2973710" cy="2325910"/>
          </a:xfrm>
          <a:prstGeom prst="rect">
            <a:avLst/>
          </a:prstGeom>
        </p:spPr>
      </p:pic>
      <p:sp>
        <p:nvSpPr>
          <p:cNvPr id="2" name="テキスト プレースホルダ 6">
            <a:extLst>
              <a:ext uri="{FF2B5EF4-FFF2-40B4-BE49-F238E27FC236}">
                <a16:creationId xmlns:a16="http://schemas.microsoft.com/office/drawing/2014/main" id="{D8F1B92D-D522-28DA-657E-B2177404D9D5}"/>
              </a:ext>
            </a:extLst>
          </p:cNvPr>
          <p:cNvSpPr txBox="1">
            <a:spLocks/>
          </p:cNvSpPr>
          <p:nvPr/>
        </p:nvSpPr>
        <p:spPr>
          <a:xfrm>
            <a:off x="576810" y="370376"/>
            <a:ext cx="3531323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sushi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3" name="テキスト プレースホルダ 6">
            <a:extLst>
              <a:ext uri="{FF2B5EF4-FFF2-40B4-BE49-F238E27FC236}">
                <a16:creationId xmlns:a16="http://schemas.microsoft.com/office/drawing/2014/main" id="{4C9247C8-4E89-C3FE-9735-BA72B1F2E576}"/>
              </a:ext>
            </a:extLst>
          </p:cNvPr>
          <p:cNvSpPr txBox="1">
            <a:spLocks/>
          </p:cNvSpPr>
          <p:nvPr/>
        </p:nvSpPr>
        <p:spPr>
          <a:xfrm>
            <a:off x="4644008" y="370376"/>
            <a:ext cx="3531323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32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ramen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68C72A9-01E6-2042-8C8F-D05C9CBBB70D}"/>
              </a:ext>
            </a:extLst>
          </p:cNvPr>
          <p:cNvSpPr txBox="1"/>
          <p:nvPr/>
        </p:nvSpPr>
        <p:spPr>
          <a:xfrm>
            <a:off x="683568" y="4589556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I like sushi 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better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than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) ramen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0FC84B9-5840-60A1-C298-0113BE5305D5}"/>
              </a:ext>
            </a:extLst>
          </p:cNvPr>
          <p:cNvSpPr txBox="1"/>
          <p:nvPr/>
        </p:nvSpPr>
        <p:spPr>
          <a:xfrm>
            <a:off x="3491880" y="4651111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better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7A9490E-9334-5D4A-ACB9-1AFE485B622D}"/>
              </a:ext>
            </a:extLst>
          </p:cNvPr>
          <p:cNvSpPr txBox="1"/>
          <p:nvPr/>
        </p:nvSpPr>
        <p:spPr>
          <a:xfrm>
            <a:off x="5292080" y="4651111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endParaRPr kumimoji="1" lang="ja-JP" altLang="en-US" sz="2800" b="1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324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45389" y="1792455"/>
            <a:ext cx="3329942" cy="2355070"/>
          </a:xfrm>
          <a:prstGeom prst="rect">
            <a:avLst/>
          </a:prstGeom>
          <a:noFill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78937" y="1937979"/>
            <a:ext cx="2736304" cy="2064022"/>
          </a:xfrm>
          <a:prstGeom prst="rect">
            <a:avLst/>
          </a:prstGeom>
          <a:noFill/>
        </p:spPr>
      </p:pic>
      <p:sp>
        <p:nvSpPr>
          <p:cNvPr id="2" name="テキスト プレースホルダ 6">
            <a:extLst>
              <a:ext uri="{FF2B5EF4-FFF2-40B4-BE49-F238E27FC236}">
                <a16:creationId xmlns:a16="http://schemas.microsoft.com/office/drawing/2014/main" id="{6516F912-CA0F-57B0-D083-AE1C2932BFB4}"/>
              </a:ext>
            </a:extLst>
          </p:cNvPr>
          <p:cNvSpPr txBox="1">
            <a:spLocks/>
          </p:cNvSpPr>
          <p:nvPr/>
        </p:nvSpPr>
        <p:spPr>
          <a:xfrm>
            <a:off x="576810" y="370376"/>
            <a:ext cx="3531323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time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3" name="テキスト プレースホルダ 6">
            <a:extLst>
              <a:ext uri="{FF2B5EF4-FFF2-40B4-BE49-F238E27FC236}">
                <a16:creationId xmlns:a16="http://schemas.microsoft.com/office/drawing/2014/main" id="{B22DB640-F5F6-F44E-98E5-097780537A0D}"/>
              </a:ext>
            </a:extLst>
          </p:cNvPr>
          <p:cNvSpPr txBox="1">
            <a:spLocks/>
          </p:cNvSpPr>
          <p:nvPr/>
        </p:nvSpPr>
        <p:spPr>
          <a:xfrm>
            <a:off x="4644008" y="370376"/>
            <a:ext cx="3531323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32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money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6DEC37D-471E-0686-04AB-B5D2B45CDCCD}"/>
              </a:ext>
            </a:extLst>
          </p:cNvPr>
          <p:cNvSpPr txBox="1"/>
          <p:nvPr/>
        </p:nvSpPr>
        <p:spPr>
          <a:xfrm>
            <a:off x="755576" y="4701152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I like time 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better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)(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 than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) money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AD454FF-9C34-D337-0A6F-8B54913E1C07}"/>
              </a:ext>
            </a:extLst>
          </p:cNvPr>
          <p:cNvSpPr txBox="1"/>
          <p:nvPr/>
        </p:nvSpPr>
        <p:spPr>
          <a:xfrm>
            <a:off x="3352049" y="4731929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better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1302F2C-49C1-3261-593B-D04606EEB123}"/>
              </a:ext>
            </a:extLst>
          </p:cNvPr>
          <p:cNvSpPr txBox="1"/>
          <p:nvPr/>
        </p:nvSpPr>
        <p:spPr>
          <a:xfrm>
            <a:off x="5220072" y="4762707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endParaRPr kumimoji="1" lang="ja-JP" altLang="en-US" sz="2800" b="1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19FA690-B192-AF30-1EE9-2FB9FF9B07DF}"/>
              </a:ext>
            </a:extLst>
          </p:cNvPr>
          <p:cNvSpPr txBox="1"/>
          <p:nvPr/>
        </p:nvSpPr>
        <p:spPr>
          <a:xfrm>
            <a:off x="768289" y="5547166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I like time 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better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)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0A030A9-40F7-3368-D6D7-26AD7A60C9C4}"/>
              </a:ext>
            </a:extLst>
          </p:cNvPr>
          <p:cNvSpPr txBox="1"/>
          <p:nvPr/>
        </p:nvSpPr>
        <p:spPr>
          <a:xfrm>
            <a:off x="3364762" y="5577943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better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9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9237" y="1912224"/>
            <a:ext cx="3296366" cy="2472276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98" r="62628"/>
          <a:stretch/>
        </p:blipFill>
        <p:spPr>
          <a:xfrm>
            <a:off x="5444100" y="1770024"/>
            <a:ext cx="2253686" cy="2595080"/>
          </a:xfrm>
          <a:prstGeom prst="rect">
            <a:avLst/>
          </a:prstGeom>
        </p:spPr>
      </p:pic>
      <p:sp>
        <p:nvSpPr>
          <p:cNvPr id="2" name="テキスト プレースホルダ 6">
            <a:extLst>
              <a:ext uri="{FF2B5EF4-FFF2-40B4-BE49-F238E27FC236}">
                <a16:creationId xmlns:a16="http://schemas.microsoft.com/office/drawing/2014/main" id="{D06AE375-7C3D-59FE-C0A5-A5CD132E5D89}"/>
              </a:ext>
            </a:extLst>
          </p:cNvPr>
          <p:cNvSpPr txBox="1">
            <a:spLocks/>
          </p:cNvSpPr>
          <p:nvPr/>
        </p:nvSpPr>
        <p:spPr>
          <a:xfrm>
            <a:off x="576810" y="370376"/>
            <a:ext cx="3531323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cake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3" name="テキスト プレースホルダ 6">
            <a:extLst>
              <a:ext uri="{FF2B5EF4-FFF2-40B4-BE49-F238E27FC236}">
                <a16:creationId xmlns:a16="http://schemas.microsoft.com/office/drawing/2014/main" id="{CF7887E2-8B14-8010-B261-896009B75048}"/>
              </a:ext>
            </a:extLst>
          </p:cNvPr>
          <p:cNvSpPr txBox="1">
            <a:spLocks/>
          </p:cNvSpPr>
          <p:nvPr/>
        </p:nvSpPr>
        <p:spPr>
          <a:xfrm>
            <a:off x="4644008" y="370376"/>
            <a:ext cx="3531323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32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ice cream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FCEAF21-2D7B-2F89-E4B4-4F37D21CBDAB}"/>
              </a:ext>
            </a:extLst>
          </p:cNvPr>
          <p:cNvSpPr txBox="1"/>
          <p:nvPr/>
        </p:nvSpPr>
        <p:spPr>
          <a:xfrm>
            <a:off x="576810" y="4896300"/>
            <a:ext cx="8171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I like cake 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better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than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) ice cream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6180FA2-BC15-E2A6-AD79-7D7069B95454}"/>
              </a:ext>
            </a:extLst>
          </p:cNvPr>
          <p:cNvSpPr txBox="1"/>
          <p:nvPr/>
        </p:nvSpPr>
        <p:spPr>
          <a:xfrm>
            <a:off x="3249519" y="4944199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better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D709351-9F7C-18C6-3209-83A5E0EBDF38}"/>
              </a:ext>
            </a:extLst>
          </p:cNvPr>
          <p:cNvSpPr txBox="1"/>
          <p:nvPr/>
        </p:nvSpPr>
        <p:spPr>
          <a:xfrm>
            <a:off x="5049719" y="4957855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endParaRPr kumimoji="1" lang="ja-JP" altLang="en-US" sz="2800" b="1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3085474-252F-23CA-DBBC-E3DE4539E9F6}"/>
              </a:ext>
            </a:extLst>
          </p:cNvPr>
          <p:cNvSpPr txBox="1"/>
          <p:nvPr/>
        </p:nvSpPr>
        <p:spPr>
          <a:xfrm>
            <a:off x="611227" y="5719883"/>
            <a:ext cx="8171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I like cake 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better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)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0110394-7AFB-3A24-6201-68A77418F4BB}"/>
              </a:ext>
            </a:extLst>
          </p:cNvPr>
          <p:cNvSpPr txBox="1"/>
          <p:nvPr/>
        </p:nvSpPr>
        <p:spPr>
          <a:xfrm>
            <a:off x="3283936" y="5767782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better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161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1143000" y="2235200"/>
            <a:ext cx="6858000" cy="2387600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3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特別な変化をする形容詞・副詞</a:t>
            </a:r>
            <a:endParaRPr kumimoji="1" lang="ja-JP" altLang="en-US" sz="3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ja-JP" altLang="en-US" sz="4000" dirty="0"/>
              <a:t>一番好きなものをたずねよう</a:t>
            </a:r>
            <a:endParaRPr kumimoji="1" lang="ja-JP" altLang="en-US" sz="4000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ja-JP" dirty="0"/>
              <a:t>Practice </a:t>
            </a:r>
            <a:r>
              <a:rPr lang="ja-JP" altLang="en-US" dirty="0"/>
              <a:t>その他のもの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07504" y="1196752"/>
            <a:ext cx="8748464" cy="2387600"/>
          </a:xfrm>
        </p:spPr>
        <p:txBody>
          <a:bodyPr>
            <a:norm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Which ( What ) </a:t>
            </a:r>
            <a:r>
              <a:rPr kumimoji="1" lang="ja-JP" altLang="en-US" sz="3200" b="1" dirty="0">
                <a:latin typeface="Century Schoolbook" panose="02040604050505020304" pitchFamily="18" charset="0"/>
              </a:rPr>
              <a:t>～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do you like the best?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7504" y="3676427"/>
            <a:ext cx="8748464" cy="1655762"/>
          </a:xfrm>
        </p:spPr>
        <p:txBody>
          <a:bodyPr/>
          <a:lstStyle/>
          <a:p>
            <a:endParaRPr kumimoji="1" lang="ja-JP" altLang="en-US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1981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179512" y="908720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PE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2411760" y="908720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art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4716016" y="908720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music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9" name="テキスト プレースホルダ 6"/>
          <p:cNvSpPr txBox="1">
            <a:spLocks/>
          </p:cNvSpPr>
          <p:nvPr/>
        </p:nvSpPr>
        <p:spPr>
          <a:xfrm>
            <a:off x="6948264" y="908720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16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technology and home economics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3B3E7000-D2B3-3A59-F8DA-887E7D0E6D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492897"/>
            <a:ext cx="2160240" cy="2177385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751EBB08-48C2-E80A-75BE-DAA1D52640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4710" y="2119030"/>
            <a:ext cx="1451980" cy="1505193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F7EE54FA-DB5F-FB8B-AE19-EFE5DA4E85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8606" y="1373802"/>
            <a:ext cx="1608351" cy="1497824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2B7C1B33-756E-4894-5C33-7AB04FA447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5395" y="1492897"/>
            <a:ext cx="2213680" cy="2091666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8D546550-97AC-9CC9-812F-41B1C8DA74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16" y="1556792"/>
            <a:ext cx="2213680" cy="213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977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179512" y="908720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sushi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2411760" y="908720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ramen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4716016" y="908720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16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Japanese barbecue</a:t>
            </a:r>
          </a:p>
        </p:txBody>
      </p:sp>
      <p:sp>
        <p:nvSpPr>
          <p:cNvPr id="19" name="テキスト プレースホルダ 6"/>
          <p:cNvSpPr txBox="1">
            <a:spLocks/>
          </p:cNvSpPr>
          <p:nvPr/>
        </p:nvSpPr>
        <p:spPr>
          <a:xfrm>
            <a:off x="6948264" y="908720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curry and rice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48B5F16-1B23-1895-74B7-E61F877C62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56792"/>
            <a:ext cx="2088232" cy="1566174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5FC355B3-6A64-3B34-F9A1-827A885824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779" y="1570275"/>
            <a:ext cx="1754605" cy="1372378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3B399525-B76C-457A-B356-1A56721B03E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489475"/>
            <a:ext cx="1937571" cy="1453178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4D668601-C962-84B7-433A-90E11CE441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318" y="1489475"/>
            <a:ext cx="2185682" cy="163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653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179512" y="908720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soccer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2411760" y="908720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baseball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4716016" y="908720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volleyball</a:t>
            </a:r>
          </a:p>
        </p:txBody>
      </p:sp>
      <p:sp>
        <p:nvSpPr>
          <p:cNvPr id="19" name="テキスト プレースホルダ 6"/>
          <p:cNvSpPr txBox="1">
            <a:spLocks/>
          </p:cNvSpPr>
          <p:nvPr/>
        </p:nvSpPr>
        <p:spPr>
          <a:xfrm>
            <a:off x="6948264" y="908720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basketball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CE2FEE7-758A-5E19-6041-062AD2DD01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24" y="1500808"/>
            <a:ext cx="1893628" cy="2204864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407AAB5-4282-5F3D-0832-8760E06D34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945" y="1517013"/>
            <a:ext cx="1556182" cy="220486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78E1D2CD-165C-541F-ACF0-166E272C9F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916832"/>
            <a:ext cx="1975374" cy="1629817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AB849B85-17CF-5E0A-5774-12B061A05E3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874" y="1204875"/>
            <a:ext cx="1640523" cy="2500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84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179512" y="908720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spring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2411760" y="908720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summer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4644008" y="908720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fall (autumn)</a:t>
            </a:r>
          </a:p>
        </p:txBody>
      </p:sp>
      <p:sp>
        <p:nvSpPr>
          <p:cNvPr id="19" name="テキスト プレースホルダ 6"/>
          <p:cNvSpPr txBox="1">
            <a:spLocks/>
          </p:cNvSpPr>
          <p:nvPr/>
        </p:nvSpPr>
        <p:spPr>
          <a:xfrm>
            <a:off x="6876256" y="908720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winter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9AFA446-B288-6A9F-ADF4-CE841795E7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75" b="51050"/>
          <a:stretch/>
        </p:blipFill>
        <p:spPr>
          <a:xfrm>
            <a:off x="155190" y="1340768"/>
            <a:ext cx="2184562" cy="165618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B9961965-C17F-F5CB-D613-7EE863B074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78" t="1036" r="2093" b="51253"/>
          <a:stretch/>
        </p:blipFill>
        <p:spPr>
          <a:xfrm>
            <a:off x="2412486" y="1340768"/>
            <a:ext cx="2160240" cy="1650693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CD241255-4E39-38BC-2288-20E7691E8B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" t="50904" r="51610" b="2497"/>
          <a:stretch/>
        </p:blipFill>
        <p:spPr>
          <a:xfrm>
            <a:off x="4644008" y="1361072"/>
            <a:ext cx="2184562" cy="163038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C8EC43F7-01A6-3B9A-88B6-E0678091A0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86" t="50315" r="2085" b="3086"/>
          <a:stretch/>
        </p:blipFill>
        <p:spPr>
          <a:xfrm>
            <a:off x="6859688" y="1361072"/>
            <a:ext cx="2184562" cy="163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64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ja-JP" altLang="en-US" sz="4000" dirty="0"/>
              <a:t>一番好きなものをたずねよう</a:t>
            </a:r>
            <a:endParaRPr kumimoji="1" lang="ja-JP" altLang="en-US" sz="4000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ja-JP" dirty="0"/>
              <a:t>Practice </a:t>
            </a:r>
            <a:r>
              <a:rPr lang="ja-JP" altLang="en-US" dirty="0"/>
              <a:t>その他のもの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179512" y="908720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PE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2411760" y="908720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art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4716016" y="908720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music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9" name="テキスト プレースホルダ 6"/>
          <p:cNvSpPr txBox="1">
            <a:spLocks/>
          </p:cNvSpPr>
          <p:nvPr/>
        </p:nvSpPr>
        <p:spPr>
          <a:xfrm>
            <a:off x="6948264" y="908720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16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technology and home economics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3B3E7000-D2B3-3A59-F8DA-887E7D0E6D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492897"/>
            <a:ext cx="2160240" cy="2177385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751EBB08-48C2-E80A-75BE-DAA1D52640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4710" y="2119030"/>
            <a:ext cx="1451980" cy="1505193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F7EE54FA-DB5F-FB8B-AE19-EFE5DA4E85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8606" y="1373802"/>
            <a:ext cx="1608351" cy="1497824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2B7C1B33-756E-4894-5C33-7AB04FA447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5395" y="1492897"/>
            <a:ext cx="2213680" cy="2091666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8D546550-97AC-9CC9-812F-41B1C8DA74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16" y="1556792"/>
            <a:ext cx="2213680" cy="2133392"/>
          </a:xfrm>
          <a:prstGeom prst="rect">
            <a:avLst/>
          </a:prstGeom>
        </p:spPr>
      </p:pic>
      <p:sp>
        <p:nvSpPr>
          <p:cNvPr id="4" name="テキスト ボックス 3"/>
          <p:cNvSpPr txBox="1"/>
          <p:nvPr/>
        </p:nvSpPr>
        <p:spPr>
          <a:xfrm>
            <a:off x="121260" y="4278500"/>
            <a:ext cx="90004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 like PE ( </a:t>
            </a:r>
            <a:r>
              <a:rPr lang="en-US" altLang="ja-JP" sz="36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36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3600" b="1" dirty="0">
                <a:latin typeface="Century Schoolbook" panose="02040604050505020304" pitchFamily="18" charset="0"/>
              </a:rPr>
              <a:t>)( </a:t>
            </a:r>
            <a:r>
              <a:rPr lang="en-US" altLang="ja-JP" sz="36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best</a:t>
            </a:r>
            <a:r>
              <a:rPr lang="en-US" altLang="ja-JP" sz="36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36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of </a:t>
            </a:r>
            <a:r>
              <a:rPr lang="en-US" altLang="ja-JP" sz="3600" b="1" dirty="0">
                <a:latin typeface="Century Schoolbook" panose="02040604050505020304" pitchFamily="18" charset="0"/>
              </a:rPr>
              <a:t>) the four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627784" y="4305495"/>
            <a:ext cx="1008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8" name="テキスト ボックス 18">
            <a:extLst>
              <a:ext uri="{FF2B5EF4-FFF2-40B4-BE49-F238E27FC236}">
                <a16:creationId xmlns:a16="http://schemas.microsoft.com/office/drawing/2014/main" id="{28EAE05E-B12C-7F70-5129-8EF34CDCC03E}"/>
              </a:ext>
            </a:extLst>
          </p:cNvPr>
          <p:cNvSpPr txBox="1"/>
          <p:nvPr/>
        </p:nvSpPr>
        <p:spPr>
          <a:xfrm>
            <a:off x="4027440" y="4291997"/>
            <a:ext cx="1188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36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best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0" name="テキスト ボックス 19">
            <a:extLst>
              <a:ext uri="{FF2B5EF4-FFF2-40B4-BE49-F238E27FC236}">
                <a16:creationId xmlns:a16="http://schemas.microsoft.com/office/drawing/2014/main" id="{63567C0A-4209-F09D-DEFE-D80C9490EE2D}"/>
              </a:ext>
            </a:extLst>
          </p:cNvPr>
          <p:cNvSpPr txBox="1"/>
          <p:nvPr/>
        </p:nvSpPr>
        <p:spPr>
          <a:xfrm>
            <a:off x="5607117" y="4298146"/>
            <a:ext cx="724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endParaRPr kumimoji="1" lang="ja-JP" altLang="en-US" sz="3600" b="1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F2E525B-EC6A-3AF5-9973-81032E9FBA6A}"/>
              </a:ext>
            </a:extLst>
          </p:cNvPr>
          <p:cNvSpPr txBox="1"/>
          <p:nvPr/>
        </p:nvSpPr>
        <p:spPr>
          <a:xfrm>
            <a:off x="121260" y="5255942"/>
            <a:ext cx="5602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 like PE ( </a:t>
            </a:r>
            <a:r>
              <a:rPr lang="en-US" altLang="ja-JP" sz="36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36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3600" b="1" dirty="0">
                <a:latin typeface="Century Schoolbook" panose="02040604050505020304" pitchFamily="18" charset="0"/>
              </a:rPr>
              <a:t>)( </a:t>
            </a:r>
            <a:r>
              <a:rPr lang="en-US" altLang="ja-JP" sz="36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best</a:t>
            </a:r>
            <a:r>
              <a:rPr lang="en-US" altLang="ja-JP" sz="3600" b="1" dirty="0">
                <a:latin typeface="Century Schoolbook" panose="02040604050505020304" pitchFamily="18" charset="0"/>
              </a:rPr>
              <a:t> )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7DE70A1-07A3-AC2E-2743-C777439962F3}"/>
              </a:ext>
            </a:extLst>
          </p:cNvPr>
          <p:cNvSpPr txBox="1"/>
          <p:nvPr/>
        </p:nvSpPr>
        <p:spPr>
          <a:xfrm>
            <a:off x="2627784" y="5282937"/>
            <a:ext cx="1008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5" name="テキスト ボックス 18">
            <a:extLst>
              <a:ext uri="{FF2B5EF4-FFF2-40B4-BE49-F238E27FC236}">
                <a16:creationId xmlns:a16="http://schemas.microsoft.com/office/drawing/2014/main" id="{49DEE796-1296-2860-3EF1-98E4CD3FE60D}"/>
              </a:ext>
            </a:extLst>
          </p:cNvPr>
          <p:cNvSpPr txBox="1"/>
          <p:nvPr/>
        </p:nvSpPr>
        <p:spPr>
          <a:xfrm>
            <a:off x="4027440" y="5269439"/>
            <a:ext cx="1188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36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best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07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0" grpId="0"/>
      <p:bldP spid="11" grpId="0"/>
      <p:bldP spid="13" grpId="0"/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179512" y="908720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sushi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2411760" y="908720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ramen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4716016" y="908720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16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Japanese barbecue</a:t>
            </a:r>
          </a:p>
        </p:txBody>
      </p:sp>
      <p:sp>
        <p:nvSpPr>
          <p:cNvPr id="19" name="テキスト プレースホルダ 6"/>
          <p:cNvSpPr txBox="1">
            <a:spLocks/>
          </p:cNvSpPr>
          <p:nvPr/>
        </p:nvSpPr>
        <p:spPr>
          <a:xfrm>
            <a:off x="6948264" y="908720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curry and rice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48B5F16-1B23-1895-74B7-E61F877C62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56792"/>
            <a:ext cx="2088232" cy="1566174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5FC355B3-6A64-3B34-F9A1-827A885824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779" y="1570275"/>
            <a:ext cx="1754605" cy="1372378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3B399525-B76C-457A-B356-1A56721B03E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489475"/>
            <a:ext cx="1937571" cy="1453178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4D668601-C962-84B7-433A-90E11CE441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318" y="1489475"/>
            <a:ext cx="2185682" cy="1639261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BAFCF69-BA07-148F-B15E-8ED01F031AE3}"/>
              </a:ext>
            </a:extLst>
          </p:cNvPr>
          <p:cNvSpPr txBox="1"/>
          <p:nvPr/>
        </p:nvSpPr>
        <p:spPr>
          <a:xfrm>
            <a:off x="0" y="4113947"/>
            <a:ext cx="9289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 like </a:t>
            </a:r>
            <a:r>
              <a:rPr lang="en-US" altLang="ja-JP" sz="3600" b="1" dirty="0">
                <a:latin typeface="Century Schoolbook" panose="02040604050505020304" pitchFamily="18" charset="0"/>
              </a:rPr>
              <a:t>sushi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 ( </a:t>
            </a:r>
            <a:r>
              <a:rPr lang="en-US" altLang="ja-JP" sz="36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36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3600" b="1" dirty="0">
                <a:latin typeface="Century Schoolbook" panose="02040604050505020304" pitchFamily="18" charset="0"/>
              </a:rPr>
              <a:t>)( </a:t>
            </a:r>
            <a:r>
              <a:rPr lang="en-US" altLang="ja-JP" sz="36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best</a:t>
            </a:r>
            <a:r>
              <a:rPr lang="en-US" altLang="ja-JP" sz="36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36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of</a:t>
            </a:r>
            <a:r>
              <a:rPr lang="en-US" altLang="ja-JP" sz="3600" b="1" dirty="0">
                <a:latin typeface="Century Schoolbook" panose="02040604050505020304" pitchFamily="18" charset="0"/>
              </a:rPr>
              <a:t> ) the four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609FA01-EBCA-6022-7DD2-9715DC2AA855}"/>
              </a:ext>
            </a:extLst>
          </p:cNvPr>
          <p:cNvSpPr txBox="1"/>
          <p:nvPr/>
        </p:nvSpPr>
        <p:spPr>
          <a:xfrm>
            <a:off x="-13640" y="5123557"/>
            <a:ext cx="78980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 like </a:t>
            </a:r>
            <a:r>
              <a:rPr lang="en-US" altLang="ja-JP" sz="3600" b="1" dirty="0">
                <a:latin typeface="Century Schoolbook" panose="02040604050505020304" pitchFamily="18" charset="0"/>
              </a:rPr>
              <a:t>sushi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 ( </a:t>
            </a:r>
            <a:r>
              <a:rPr lang="en-US" altLang="ja-JP" sz="36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36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36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best</a:t>
            </a:r>
            <a:r>
              <a:rPr lang="en-US" altLang="ja-JP" sz="36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36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of</a:t>
            </a:r>
            <a:r>
              <a:rPr lang="en-US" altLang="ja-JP" sz="3600" b="1" dirty="0">
                <a:latin typeface="Century Schoolbook" panose="02040604050505020304" pitchFamily="18" charset="0"/>
              </a:rPr>
              <a:t> ) all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F8D490C-80F2-60E1-601A-0B00C53CFB48}"/>
              </a:ext>
            </a:extLst>
          </p:cNvPr>
          <p:cNvSpPr txBox="1"/>
          <p:nvPr/>
        </p:nvSpPr>
        <p:spPr>
          <a:xfrm>
            <a:off x="3104021" y="4137441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CC0A1BA-F946-6155-5CD8-D86BE4CE4AA6}"/>
              </a:ext>
            </a:extLst>
          </p:cNvPr>
          <p:cNvSpPr txBox="1"/>
          <p:nvPr/>
        </p:nvSpPr>
        <p:spPr>
          <a:xfrm>
            <a:off x="4490932" y="4137441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best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8B76548-DBAA-3657-6D19-BB2F5339F439}"/>
              </a:ext>
            </a:extLst>
          </p:cNvPr>
          <p:cNvSpPr txBox="1"/>
          <p:nvPr/>
        </p:nvSpPr>
        <p:spPr>
          <a:xfrm>
            <a:off x="6047511" y="4137441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D46EEF6-4857-D054-8664-8795DD3B0F6D}"/>
              </a:ext>
            </a:extLst>
          </p:cNvPr>
          <p:cNvSpPr txBox="1"/>
          <p:nvPr/>
        </p:nvSpPr>
        <p:spPr>
          <a:xfrm>
            <a:off x="3104021" y="5123557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55A3BF6-F94B-E7DC-10EC-790371F1F66F}"/>
              </a:ext>
            </a:extLst>
          </p:cNvPr>
          <p:cNvSpPr txBox="1"/>
          <p:nvPr/>
        </p:nvSpPr>
        <p:spPr>
          <a:xfrm>
            <a:off x="4490932" y="5123557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best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4198154-8334-9BD4-7A04-F7FD4A757355}"/>
              </a:ext>
            </a:extLst>
          </p:cNvPr>
          <p:cNvSpPr txBox="1"/>
          <p:nvPr/>
        </p:nvSpPr>
        <p:spPr>
          <a:xfrm>
            <a:off x="6047511" y="5123557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51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7" grpId="0"/>
      <p:bldP spid="8" grpId="0"/>
      <p:bldP spid="9" grpId="0"/>
      <p:bldP spid="11" grpId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179512" y="908720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soccer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2411760" y="908720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baseball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4716016" y="908720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volleyball</a:t>
            </a:r>
          </a:p>
        </p:txBody>
      </p:sp>
      <p:sp>
        <p:nvSpPr>
          <p:cNvPr id="19" name="テキスト プレースホルダ 6"/>
          <p:cNvSpPr txBox="1">
            <a:spLocks/>
          </p:cNvSpPr>
          <p:nvPr/>
        </p:nvSpPr>
        <p:spPr>
          <a:xfrm>
            <a:off x="6948264" y="908720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basketball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CE2FEE7-758A-5E19-6041-062AD2DD01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24" y="1500808"/>
            <a:ext cx="1893628" cy="2204864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407AAB5-4282-5F3D-0832-8760E06D34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945" y="1517013"/>
            <a:ext cx="1556182" cy="220486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78E1D2CD-165C-541F-ACF0-166E272C9F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916832"/>
            <a:ext cx="1975374" cy="1629817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AB849B85-17CF-5E0A-5774-12B061A05E3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874" y="1204875"/>
            <a:ext cx="1640523" cy="2500797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210DF3C-07A2-01F1-2B25-9AC3A9B8D6B9}"/>
              </a:ext>
            </a:extLst>
          </p:cNvPr>
          <p:cNvSpPr txBox="1"/>
          <p:nvPr/>
        </p:nvSpPr>
        <p:spPr>
          <a:xfrm>
            <a:off x="193834" y="4249356"/>
            <a:ext cx="8499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 like soccer ( </a:t>
            </a:r>
            <a:r>
              <a:rPr lang="en-US" altLang="ja-JP" sz="36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36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36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best</a:t>
            </a:r>
            <a:r>
              <a:rPr lang="en-US" altLang="ja-JP" sz="36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36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of</a:t>
            </a:r>
            <a:r>
              <a:rPr lang="en-US" altLang="ja-JP" sz="3600" b="1" dirty="0">
                <a:latin typeface="Century Schoolbook" panose="02040604050505020304" pitchFamily="18" charset="0"/>
              </a:rPr>
              <a:t> ) all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3D0F947-39D6-9B5B-4031-086BDE3F4FF9}"/>
              </a:ext>
            </a:extLst>
          </p:cNvPr>
          <p:cNvSpPr txBox="1"/>
          <p:nvPr/>
        </p:nvSpPr>
        <p:spPr>
          <a:xfrm>
            <a:off x="174392" y="5340987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 like soccer ( </a:t>
            </a:r>
            <a:r>
              <a:rPr lang="en-US" altLang="ja-JP" sz="36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36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36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best </a:t>
            </a:r>
            <a:r>
              <a:rPr lang="en-US" altLang="ja-JP" sz="3600" b="1" dirty="0">
                <a:latin typeface="Century Schoolbook" panose="02040604050505020304" pitchFamily="18" charset="0"/>
              </a:rPr>
              <a:t>)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488248A-BD42-647A-D1BE-A9858DF268B8}"/>
              </a:ext>
            </a:extLst>
          </p:cNvPr>
          <p:cNvSpPr txBox="1"/>
          <p:nvPr/>
        </p:nvSpPr>
        <p:spPr>
          <a:xfrm>
            <a:off x="3531368" y="4294586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FCB541B-78E6-E366-E159-1822AB589082}"/>
              </a:ext>
            </a:extLst>
          </p:cNvPr>
          <p:cNvSpPr txBox="1"/>
          <p:nvPr/>
        </p:nvSpPr>
        <p:spPr>
          <a:xfrm>
            <a:off x="4918279" y="4294586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best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46E21D0-9BB1-7A25-BE3F-956D12162266}"/>
              </a:ext>
            </a:extLst>
          </p:cNvPr>
          <p:cNvSpPr txBox="1"/>
          <p:nvPr/>
        </p:nvSpPr>
        <p:spPr>
          <a:xfrm>
            <a:off x="6474858" y="4294586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B73FC38-3F76-1982-F641-3D624C9DC6FF}"/>
              </a:ext>
            </a:extLst>
          </p:cNvPr>
          <p:cNvSpPr txBox="1"/>
          <p:nvPr/>
        </p:nvSpPr>
        <p:spPr>
          <a:xfrm>
            <a:off x="3511926" y="5341411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14C554F-BDAD-E8CA-5805-C7E745D42D7C}"/>
              </a:ext>
            </a:extLst>
          </p:cNvPr>
          <p:cNvSpPr txBox="1"/>
          <p:nvPr/>
        </p:nvSpPr>
        <p:spPr>
          <a:xfrm>
            <a:off x="4898837" y="5341411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best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684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11" grpId="0"/>
      <p:bldP spid="13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7ED27DB-F1E4-52FD-78F3-C89816818E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9" y="946618"/>
            <a:ext cx="5724128" cy="4293096"/>
          </a:xfrm>
          <a:prstGeom prst="rect">
            <a:avLst/>
          </a:prstGeom>
        </p:spPr>
      </p:pic>
      <p:sp>
        <p:nvSpPr>
          <p:cNvPr id="6" name="吹き出し: 角を丸めた四角形 5">
            <a:extLst>
              <a:ext uri="{FF2B5EF4-FFF2-40B4-BE49-F238E27FC236}">
                <a16:creationId xmlns:a16="http://schemas.microsoft.com/office/drawing/2014/main" id="{3F57C6A0-5294-E183-C014-273AF3ECE48A}"/>
              </a:ext>
            </a:extLst>
          </p:cNvPr>
          <p:cNvSpPr/>
          <p:nvPr/>
        </p:nvSpPr>
        <p:spPr>
          <a:xfrm>
            <a:off x="0" y="4390"/>
            <a:ext cx="8028384" cy="916013"/>
          </a:xfrm>
          <a:prstGeom prst="wedgeRoundRectCallout">
            <a:avLst>
              <a:gd name="adj1" fmla="val -14917"/>
              <a:gd name="adj2" fmla="val 120708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吹き出し: 角を丸めた四角形 6">
            <a:extLst>
              <a:ext uri="{FF2B5EF4-FFF2-40B4-BE49-F238E27FC236}">
                <a16:creationId xmlns:a16="http://schemas.microsoft.com/office/drawing/2014/main" id="{861E557F-8F0F-669C-6818-63EB748BA23B}"/>
              </a:ext>
            </a:extLst>
          </p:cNvPr>
          <p:cNvSpPr/>
          <p:nvPr/>
        </p:nvSpPr>
        <p:spPr>
          <a:xfrm>
            <a:off x="2319073" y="4437112"/>
            <a:ext cx="5940152" cy="1368152"/>
          </a:xfrm>
          <a:prstGeom prst="wedgeRoundRectCallout">
            <a:avLst>
              <a:gd name="adj1" fmla="val -7209"/>
              <a:gd name="adj2" fmla="val -88069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052EBB8-296A-FEDC-25BB-DB9F785A06CA}"/>
              </a:ext>
            </a:extLst>
          </p:cNvPr>
          <p:cNvSpPr/>
          <p:nvPr/>
        </p:nvSpPr>
        <p:spPr>
          <a:xfrm>
            <a:off x="46689" y="152477"/>
            <a:ext cx="834109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What do you want to eat for dessert?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7D83A0B-A5C6-5735-0C55-1BC835D7A386}"/>
              </a:ext>
            </a:extLst>
          </p:cNvPr>
          <p:cNvSpPr/>
          <p:nvPr/>
        </p:nvSpPr>
        <p:spPr>
          <a:xfrm>
            <a:off x="4265713" y="4828801"/>
            <a:ext cx="396750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Ice cream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 is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00B050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good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. 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D18637AA-A40F-5635-CEB1-83FEB29A9F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19" t="50000" r="-3390" b="-1712"/>
          <a:stretch/>
        </p:blipFill>
        <p:spPr>
          <a:xfrm>
            <a:off x="2632874" y="4579959"/>
            <a:ext cx="1080120" cy="118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583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179512" y="908720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spring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2411760" y="908720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summer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4644008" y="908720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fall (autumn)</a:t>
            </a:r>
          </a:p>
        </p:txBody>
      </p:sp>
      <p:sp>
        <p:nvSpPr>
          <p:cNvPr id="19" name="テキスト プレースホルダ 6"/>
          <p:cNvSpPr txBox="1">
            <a:spLocks/>
          </p:cNvSpPr>
          <p:nvPr/>
        </p:nvSpPr>
        <p:spPr>
          <a:xfrm>
            <a:off x="6876256" y="908720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winter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9AFA446-B288-6A9F-ADF4-CE841795E7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75" b="51050"/>
          <a:stretch/>
        </p:blipFill>
        <p:spPr>
          <a:xfrm>
            <a:off x="155190" y="1340768"/>
            <a:ext cx="2184562" cy="165618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B9961965-C17F-F5CB-D613-7EE863B074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78" t="1036" r="2093" b="51253"/>
          <a:stretch/>
        </p:blipFill>
        <p:spPr>
          <a:xfrm>
            <a:off x="2412486" y="1340768"/>
            <a:ext cx="2160240" cy="1650693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CD241255-4E39-38BC-2288-20E7691E8B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" t="50904" r="51610" b="2497"/>
          <a:stretch/>
        </p:blipFill>
        <p:spPr>
          <a:xfrm>
            <a:off x="4644008" y="1361072"/>
            <a:ext cx="2184562" cy="163038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C8EC43F7-01A6-3B9A-88B6-E0678091A0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86" t="50315" r="2085" b="3086"/>
          <a:stretch/>
        </p:blipFill>
        <p:spPr>
          <a:xfrm>
            <a:off x="6859688" y="1361072"/>
            <a:ext cx="2184562" cy="1630389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F1B75FC-B8C9-80BE-5F58-EF97A8BED75F}"/>
              </a:ext>
            </a:extLst>
          </p:cNvPr>
          <p:cNvSpPr txBox="1"/>
          <p:nvPr/>
        </p:nvSpPr>
        <p:spPr>
          <a:xfrm>
            <a:off x="323528" y="3894327"/>
            <a:ext cx="87207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 like spring </a:t>
            </a:r>
            <a:r>
              <a:rPr lang="en-US" altLang="ja-JP" sz="3600" b="1" dirty="0">
                <a:latin typeface="Century Schoolbook" panose="02040604050505020304" pitchFamily="18" charset="0"/>
              </a:rPr>
              <a:t>( </a:t>
            </a:r>
            <a:r>
              <a:rPr lang="en-US" altLang="ja-JP" sz="36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36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36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best</a:t>
            </a:r>
            <a:r>
              <a:rPr lang="en-US" altLang="ja-JP" sz="36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36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of</a:t>
            </a:r>
            <a:r>
              <a:rPr lang="en-US" altLang="ja-JP" sz="36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36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all </a:t>
            </a:r>
            <a:r>
              <a:rPr lang="en-US" altLang="ja-JP" sz="3600" b="1" dirty="0">
                <a:latin typeface="Century Schoolbook" panose="02040604050505020304" pitchFamily="18" charset="0"/>
              </a:rPr>
              <a:t>)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315BA5-DE5F-25A1-7DA0-7B26EE1424A8}"/>
              </a:ext>
            </a:extLst>
          </p:cNvPr>
          <p:cNvSpPr txBox="1"/>
          <p:nvPr/>
        </p:nvSpPr>
        <p:spPr>
          <a:xfrm>
            <a:off x="323528" y="5114867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 like spring </a:t>
            </a:r>
            <a:r>
              <a:rPr lang="en-US" altLang="ja-JP" sz="3600" b="1" dirty="0">
                <a:latin typeface="Century Schoolbook" panose="02040604050505020304" pitchFamily="18" charset="0"/>
              </a:rPr>
              <a:t>( </a:t>
            </a:r>
            <a:r>
              <a:rPr lang="en-US" altLang="ja-JP" sz="36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36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36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best</a:t>
            </a:r>
            <a:r>
              <a:rPr lang="en-US" altLang="ja-JP" sz="3600" b="1" dirty="0">
                <a:latin typeface="Century Schoolbook" panose="02040604050505020304" pitchFamily="18" charset="0"/>
              </a:rPr>
              <a:t> )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C300D9E-DD60-AFF7-92A7-BC644A4483D0}"/>
              </a:ext>
            </a:extLst>
          </p:cNvPr>
          <p:cNvSpPr txBox="1"/>
          <p:nvPr/>
        </p:nvSpPr>
        <p:spPr>
          <a:xfrm>
            <a:off x="3689145" y="3915089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C0C1B5B-A08A-B34C-9684-2923E36E5860}"/>
              </a:ext>
            </a:extLst>
          </p:cNvPr>
          <p:cNvSpPr txBox="1"/>
          <p:nvPr/>
        </p:nvSpPr>
        <p:spPr>
          <a:xfrm>
            <a:off x="5076056" y="3915089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best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31E07A0-1520-9A56-E9C3-7BF84ECD556F}"/>
              </a:ext>
            </a:extLst>
          </p:cNvPr>
          <p:cNvSpPr txBox="1"/>
          <p:nvPr/>
        </p:nvSpPr>
        <p:spPr>
          <a:xfrm>
            <a:off x="6632635" y="3915089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FC2E1F8-F52D-33CF-F756-B1E0F4CEFC95}"/>
              </a:ext>
            </a:extLst>
          </p:cNvPr>
          <p:cNvSpPr txBox="1"/>
          <p:nvPr/>
        </p:nvSpPr>
        <p:spPr>
          <a:xfrm>
            <a:off x="7748421" y="3904708"/>
            <a:ext cx="828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b="1" dirty="0">
                <a:latin typeface="Century Schoolbook" panose="02040604050505020304" pitchFamily="18" charset="0"/>
              </a:rPr>
              <a:t>all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63EE1F1-96BC-01E9-5BB4-2B5090BF2F6B}"/>
              </a:ext>
            </a:extLst>
          </p:cNvPr>
          <p:cNvSpPr txBox="1"/>
          <p:nvPr/>
        </p:nvSpPr>
        <p:spPr>
          <a:xfrm>
            <a:off x="3672620" y="5114867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77CA732-D9BC-EF01-BD3B-FD087928696A}"/>
              </a:ext>
            </a:extLst>
          </p:cNvPr>
          <p:cNvSpPr txBox="1"/>
          <p:nvPr/>
        </p:nvSpPr>
        <p:spPr>
          <a:xfrm>
            <a:off x="5059531" y="5114867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best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575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9" grpId="0"/>
      <p:bldP spid="10" grpId="0"/>
      <p:bldP spid="11" grpId="0"/>
      <p:bldP spid="12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321A3F8-CBDC-8C96-2676-F79F6B0A59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4" y="0"/>
            <a:ext cx="9127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3143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CFE71F56-76B3-4888-875B-67486B2BF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8" y="0"/>
            <a:ext cx="91397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7098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0" y="2132856"/>
            <a:ext cx="9144000" cy="1470025"/>
          </a:xfrm>
        </p:spPr>
        <p:txBody>
          <a:bodyPr>
            <a:noAutofit/>
          </a:bodyPr>
          <a:lstStyle/>
          <a:p>
            <a:r>
              <a:rPr lang="en-US" altLang="ja-JP" sz="5200" b="1" dirty="0">
                <a:latin typeface="Century Schoolbook" panose="02040604050505020304" pitchFamily="18" charset="0"/>
              </a:rPr>
              <a:t>comparative / superlative</a:t>
            </a:r>
            <a:endParaRPr kumimoji="1" lang="ja-JP" altLang="en-US" sz="5200" b="1" dirty="0">
              <a:latin typeface="Century Schoolbook" panose="02040604050505020304" pitchFamily="18" charset="0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sz="3600" dirty="0">
                <a:solidFill>
                  <a:schemeClr val="bg2">
                    <a:lumMod val="50000"/>
                  </a:schemeClr>
                </a:solidFill>
                <a:latin typeface="Century Schoolbook" panose="02040604050505020304" pitchFamily="18" charset="0"/>
              </a:rPr>
              <a:t>others</a:t>
            </a:r>
            <a:endParaRPr kumimoji="1" lang="ja-JP" altLang="en-US" sz="3600" dirty="0">
              <a:solidFill>
                <a:schemeClr val="bg2">
                  <a:lumMod val="50000"/>
                </a:schemeClr>
              </a:solidFill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428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7391685F-83BE-1295-2F61-5E42D67DBF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9" y="946618"/>
            <a:ext cx="5724128" cy="4293096"/>
          </a:xfrm>
          <a:prstGeom prst="rect">
            <a:avLst/>
          </a:prstGeom>
        </p:spPr>
      </p:pic>
      <p:sp>
        <p:nvSpPr>
          <p:cNvPr id="6" name="吹き出し: 角を丸めた四角形 5">
            <a:extLst>
              <a:ext uri="{FF2B5EF4-FFF2-40B4-BE49-F238E27FC236}">
                <a16:creationId xmlns:a16="http://schemas.microsoft.com/office/drawing/2014/main" id="{3F57C6A0-5294-E183-C014-273AF3ECE48A}"/>
              </a:ext>
            </a:extLst>
          </p:cNvPr>
          <p:cNvSpPr/>
          <p:nvPr/>
        </p:nvSpPr>
        <p:spPr>
          <a:xfrm>
            <a:off x="4702811" y="41734"/>
            <a:ext cx="4320480" cy="1368152"/>
          </a:xfrm>
          <a:prstGeom prst="wedgeRoundRectCallout">
            <a:avLst>
              <a:gd name="adj1" fmla="val -30055"/>
              <a:gd name="adj2" fmla="val 70182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吹き出し: 角を丸めた四角形 6">
            <a:extLst>
              <a:ext uri="{FF2B5EF4-FFF2-40B4-BE49-F238E27FC236}">
                <a16:creationId xmlns:a16="http://schemas.microsoft.com/office/drawing/2014/main" id="{861E557F-8F0F-669C-6818-63EB748BA23B}"/>
              </a:ext>
            </a:extLst>
          </p:cNvPr>
          <p:cNvSpPr/>
          <p:nvPr/>
        </p:nvSpPr>
        <p:spPr>
          <a:xfrm>
            <a:off x="508728" y="4823539"/>
            <a:ext cx="8496854" cy="1700332"/>
          </a:xfrm>
          <a:prstGeom prst="wedgeRoundRectCallout">
            <a:avLst>
              <a:gd name="adj1" fmla="val -21124"/>
              <a:gd name="adj2" fmla="val -108042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052EBB8-296A-FEDC-25BB-DB9F785A06CA}"/>
              </a:ext>
            </a:extLst>
          </p:cNvPr>
          <p:cNvSpPr/>
          <p:nvPr/>
        </p:nvSpPr>
        <p:spPr>
          <a:xfrm>
            <a:off x="5098437" y="373914"/>
            <a:ext cx="393512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How about you?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7D83A0B-A5C6-5735-0C55-1BC835D7A386}"/>
              </a:ext>
            </a:extLst>
          </p:cNvPr>
          <p:cNvSpPr/>
          <p:nvPr/>
        </p:nvSpPr>
        <p:spPr>
          <a:xfrm>
            <a:off x="2417483" y="4885984"/>
            <a:ext cx="30243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Cake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is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00B050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good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. 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D18637AA-A40F-5635-CEB1-83FEB29A9F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19" t="50139" r="-6474"/>
          <a:stretch/>
        </p:blipFill>
        <p:spPr>
          <a:xfrm>
            <a:off x="7191741" y="4885984"/>
            <a:ext cx="1260705" cy="1062697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585C50D5-B6DC-2237-E180-72EE20943E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1692" y="5109738"/>
            <a:ext cx="1503911" cy="1127934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B36B6FD-E50D-A478-E795-2099C207E383}"/>
              </a:ext>
            </a:extLst>
          </p:cNvPr>
          <p:cNvSpPr/>
          <p:nvPr/>
        </p:nvSpPr>
        <p:spPr>
          <a:xfrm>
            <a:off x="2417483" y="5912375"/>
            <a:ext cx="660131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Cake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is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00B050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better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than</a:t>
            </a:r>
            <a:r>
              <a:rPr lang="ja-JP" altLang="en-US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ice cream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. 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7994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図 25">
            <a:extLst>
              <a:ext uri="{FF2B5EF4-FFF2-40B4-BE49-F238E27FC236}">
                <a16:creationId xmlns:a16="http://schemas.microsoft.com/office/drawing/2014/main" id="{FCFE518D-ADEC-2FB7-6316-CCEA331513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485953"/>
            <a:ext cx="5724128" cy="4293096"/>
          </a:xfrm>
          <a:prstGeom prst="rect">
            <a:avLst/>
          </a:prstGeom>
        </p:spPr>
      </p:pic>
      <p:sp>
        <p:nvSpPr>
          <p:cNvPr id="7" name="吹き出し: 角を丸めた四角形 6">
            <a:extLst>
              <a:ext uri="{FF2B5EF4-FFF2-40B4-BE49-F238E27FC236}">
                <a16:creationId xmlns:a16="http://schemas.microsoft.com/office/drawing/2014/main" id="{861E557F-8F0F-669C-6818-63EB748BA23B}"/>
              </a:ext>
            </a:extLst>
          </p:cNvPr>
          <p:cNvSpPr/>
          <p:nvPr/>
        </p:nvSpPr>
        <p:spPr>
          <a:xfrm>
            <a:off x="0" y="4409469"/>
            <a:ext cx="9144000" cy="2558277"/>
          </a:xfrm>
          <a:prstGeom prst="wedgeRoundRectCallout">
            <a:avLst>
              <a:gd name="adj1" fmla="val -16986"/>
              <a:gd name="adj2" fmla="val -60385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7D83A0B-A5C6-5735-0C55-1BC835D7A386}"/>
              </a:ext>
            </a:extLst>
          </p:cNvPr>
          <p:cNvSpPr/>
          <p:nvPr/>
        </p:nvSpPr>
        <p:spPr>
          <a:xfrm>
            <a:off x="94753" y="4513685"/>
            <a:ext cx="746836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I like cake</a:t>
            </a:r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00B050"/>
                </a:solidFill>
                <a:latin typeface="Century Schoolbook" pitchFamily="18" charset="0"/>
                <a:ea typeface="ＭＳ ゴシック" pitchFamily="49" charset="-128"/>
              </a:rPr>
              <a:t>better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than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ice cream.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 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85C50D5-B6DC-2237-E180-72EE20943E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47247" y="5032502"/>
            <a:ext cx="1134323" cy="850743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B36B6FD-E50D-A478-E795-2099C207E383}"/>
              </a:ext>
            </a:extLst>
          </p:cNvPr>
          <p:cNvSpPr/>
          <p:nvPr/>
        </p:nvSpPr>
        <p:spPr>
          <a:xfrm>
            <a:off x="30650" y="6070855"/>
            <a:ext cx="721845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 like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 cake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00B050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the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00B050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best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of</a:t>
            </a:r>
            <a:r>
              <a:rPr lang="ja-JP" altLang="en-US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all desserts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. 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EA1E65FA-BBF2-F7BC-BE9F-45FF6345E092}"/>
              </a:ext>
            </a:extLst>
          </p:cNvPr>
          <p:cNvGrpSpPr/>
          <p:nvPr/>
        </p:nvGrpSpPr>
        <p:grpSpPr>
          <a:xfrm>
            <a:off x="7307890" y="5758737"/>
            <a:ext cx="1720925" cy="1209009"/>
            <a:chOff x="2566159" y="-147067"/>
            <a:chExt cx="3674247" cy="2615128"/>
          </a:xfrm>
        </p:grpSpPr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50B5F7C7-246D-30AF-B289-2CDA2A7E3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284" b="50000"/>
            <a:stretch/>
          </p:blipFill>
          <p:spPr>
            <a:xfrm>
              <a:off x="2656806" y="0"/>
              <a:ext cx="1378074" cy="1453516"/>
            </a:xfrm>
            <a:prstGeom prst="rect">
              <a:avLst/>
            </a:prstGeom>
          </p:spPr>
        </p:pic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76E3A6CA-40B9-8870-8829-5A03F48B4E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1880" y="-147067"/>
              <a:ext cx="1760418" cy="1760418"/>
            </a:xfrm>
            <a:prstGeom prst="rect">
              <a:avLst/>
            </a:prstGeom>
          </p:spPr>
        </p:pic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9651E53E-1DE8-BBEE-EF33-9B5C1DDB66F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1718" y="67928"/>
              <a:ext cx="1538688" cy="1154016"/>
            </a:xfrm>
            <a:prstGeom prst="rect">
              <a:avLst/>
            </a:prstGeom>
          </p:spPr>
        </p:pic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5B27083D-5366-A10B-969F-22300DFA1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6159" y="804049"/>
              <a:ext cx="2099792" cy="1484459"/>
            </a:xfrm>
            <a:prstGeom prst="rect">
              <a:avLst/>
            </a:prstGeom>
          </p:spPr>
        </p:pic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52B76CAE-EABD-81EE-143D-F36FEBB15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9836" y="537056"/>
              <a:ext cx="1466460" cy="1468810"/>
            </a:xfrm>
            <a:prstGeom prst="rect">
              <a:avLst/>
            </a:prstGeom>
          </p:spPr>
        </p:pic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64C39AB8-35D1-FA43-FC2B-5CD2F6F2CD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4149" y="995008"/>
              <a:ext cx="1228917" cy="921688"/>
            </a:xfrm>
            <a:prstGeom prst="rect">
              <a:avLst/>
            </a:prstGeom>
          </p:spPr>
        </p:pic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0FEEE4EB-A5F8-0EFA-DAEA-59C65415F7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6435" y="1259188"/>
              <a:ext cx="1208873" cy="1208873"/>
            </a:xfrm>
            <a:prstGeom prst="rect">
              <a:avLst/>
            </a:prstGeom>
          </p:spPr>
        </p:pic>
      </p:grpSp>
      <p:pic>
        <p:nvPicPr>
          <p:cNvPr id="25" name="図 24">
            <a:extLst>
              <a:ext uri="{FF2B5EF4-FFF2-40B4-BE49-F238E27FC236}">
                <a16:creationId xmlns:a16="http://schemas.microsoft.com/office/drawing/2014/main" id="{22B908E4-DC3F-0572-DAD4-03A7A0F2E2F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19" t="50139" r="-6474"/>
          <a:stretch/>
        </p:blipFill>
        <p:spPr>
          <a:xfrm>
            <a:off x="7113869" y="4409470"/>
            <a:ext cx="965510" cy="81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02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角丸四角形 43">
            <a:extLst>
              <a:ext uri="{FF2B5EF4-FFF2-40B4-BE49-F238E27FC236}">
                <a16:creationId xmlns:a16="http://schemas.microsoft.com/office/drawing/2014/main" id="{500AEF28-40C0-4A77-9AA9-152BED3EEA02}"/>
              </a:ext>
            </a:extLst>
          </p:cNvPr>
          <p:cNvSpPr/>
          <p:nvPr/>
        </p:nvSpPr>
        <p:spPr>
          <a:xfrm>
            <a:off x="10914" y="4838935"/>
            <a:ext cx="9135606" cy="2067176"/>
          </a:xfrm>
          <a:prstGeom prst="roundRect">
            <a:avLst>
              <a:gd name="adj" fmla="val 4643"/>
            </a:avLst>
          </a:prstGeom>
          <a:solidFill>
            <a:srgbClr val="3333CC">
              <a:alpha val="2745"/>
            </a:srgbClr>
          </a:solidFill>
          <a:ln w="19050"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　</a:t>
            </a:r>
          </a:p>
        </p:txBody>
      </p:sp>
      <p:sp>
        <p:nvSpPr>
          <p:cNvPr id="40" name="角丸四角形 25">
            <a:extLst>
              <a:ext uri="{FF2B5EF4-FFF2-40B4-BE49-F238E27FC236}">
                <a16:creationId xmlns:a16="http://schemas.microsoft.com/office/drawing/2014/main" id="{549D2FE4-FE55-4EF5-A3DB-E85B47719813}"/>
              </a:ext>
            </a:extLst>
          </p:cNvPr>
          <p:cNvSpPr/>
          <p:nvPr/>
        </p:nvSpPr>
        <p:spPr>
          <a:xfrm>
            <a:off x="10914" y="2904336"/>
            <a:ext cx="9118380" cy="1917437"/>
          </a:xfrm>
          <a:prstGeom prst="roundRect">
            <a:avLst>
              <a:gd name="adj" fmla="val 9214"/>
            </a:avLst>
          </a:prstGeom>
          <a:solidFill>
            <a:srgbClr val="FFFF00">
              <a:alpha val="19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b="1" dirty="0">
              <a:latin typeface="Century Schoolbook" panose="02040604050505020304" pitchFamily="18" charset="0"/>
            </a:endParaRPr>
          </a:p>
          <a:p>
            <a:pPr algn="ctr"/>
            <a:endParaRPr lang="en-US" altLang="ja-JP" b="1" dirty="0">
              <a:latin typeface="Century Schoolbook" panose="02040604050505020304" pitchFamily="18" charset="0"/>
            </a:endParaRPr>
          </a:p>
          <a:p>
            <a:pPr algn="ctr"/>
            <a:endParaRPr kumimoji="1" lang="en-US" altLang="ja-JP" b="1" dirty="0">
              <a:latin typeface="Century Schoolbook" panose="02040604050505020304" pitchFamily="18" charset="0"/>
            </a:endParaRPr>
          </a:p>
          <a:p>
            <a:pPr algn="ctr"/>
            <a:endParaRPr lang="en-US" altLang="ja-JP" b="1">
              <a:latin typeface="Century Schoolbook" panose="02040604050505020304" pitchFamily="18" charset="0"/>
            </a:endParaRPr>
          </a:p>
          <a:p>
            <a:pPr algn="ctr"/>
            <a:endParaRPr kumimoji="1" lang="ja-JP" altLang="en-US" b="1">
              <a:latin typeface="Century Schoolbook" panose="02040604050505020304" pitchFamily="18" charset="0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2339752" y="548680"/>
            <a:ext cx="288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Cake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is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good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2339752" y="1279148"/>
            <a:ext cx="34775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Cake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is </a:t>
            </a:r>
            <a:r>
              <a:rPr lang="en-US" altLang="ja-JP" sz="3200" b="1" dirty="0" err="1">
                <a:latin typeface="Century Schoolbook" panose="02040604050505020304" pitchFamily="18" charset="0"/>
              </a:rPr>
              <a:t>good</a:t>
            </a:r>
            <a:r>
              <a:rPr kumimoji="1" lang="en-US" altLang="ja-JP" sz="3200" b="1" dirty="0" err="1">
                <a:solidFill>
                  <a:srgbClr val="00B050"/>
                </a:solidFill>
                <a:latin typeface="Century Schoolbook" panose="02040604050505020304" pitchFamily="18" charset="0"/>
              </a:rPr>
              <a:t>er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683568" y="2866906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Cake is </a:t>
            </a:r>
            <a:r>
              <a:rPr kumimoji="1" lang="en-US" altLang="ja-JP" sz="36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better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35496" y="0"/>
            <a:ext cx="90480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比較</a:t>
            </a:r>
            <a:r>
              <a:rPr lang="ja-JP" altLang="en-US" sz="28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・最上級</a:t>
            </a:r>
            <a:r>
              <a:rPr kumimoji="1" lang="ja-JP" altLang="en-US" sz="28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表現で特別な変化をする形容詞・副詞</a:t>
            </a: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2627784" y="2500798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latin typeface="Century Schoolbook" panose="02040604050505020304" pitchFamily="18" charset="0"/>
              </a:rPr>
              <a:t>ケーキが</a:t>
            </a:r>
            <a:r>
              <a:rPr lang="ja-JP" altLang="en-US" sz="24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より</a:t>
            </a:r>
            <a:r>
              <a:rPr lang="ja-JP" altLang="en-US" sz="2400" b="1" dirty="0">
                <a:latin typeface="Century Schoolbook" panose="02040604050505020304" pitchFamily="18" charset="0"/>
              </a:rPr>
              <a:t>いいです。</a:t>
            </a:r>
            <a:endParaRPr kumimoji="1" lang="ja-JP" altLang="en-US" sz="2400" b="1" dirty="0">
              <a:latin typeface="Century Schoolbook" panose="02040604050505020304" pitchFamily="18" charset="0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5969393" y="2464207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latin typeface="Century Schoolbook" panose="02040604050505020304" pitchFamily="18" charset="0"/>
              </a:rPr>
              <a:t>何</a:t>
            </a:r>
            <a:r>
              <a:rPr kumimoji="1" lang="ja-JP" altLang="en-US" sz="24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と比べて</a:t>
            </a:r>
            <a:r>
              <a:rPr kumimoji="1" lang="ja-JP" altLang="en-US" sz="2400" b="1" dirty="0">
                <a:latin typeface="Century Schoolbook" panose="02040604050505020304" pitchFamily="18" charset="0"/>
              </a:rPr>
              <a:t>？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921539" y="3447229"/>
            <a:ext cx="6480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Century Schoolbook" panose="02040604050505020304" pitchFamily="18" charset="0"/>
              </a:rPr>
              <a:t>ケーキがアイスクリーム</a:t>
            </a:r>
            <a:r>
              <a:rPr lang="ja-JP" altLang="en-US" sz="20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と比べて</a:t>
            </a:r>
            <a:r>
              <a:rPr lang="ja-JP" altLang="en-US" sz="20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より</a:t>
            </a:r>
            <a:r>
              <a:rPr lang="ja-JP" altLang="en-US" sz="2000" b="1" dirty="0">
                <a:latin typeface="Century Schoolbook" panose="02040604050505020304" pitchFamily="18" charset="0"/>
              </a:rPr>
              <a:t>いいです。</a:t>
            </a:r>
            <a:endParaRPr kumimoji="1" lang="ja-JP" altLang="en-US" sz="2000" b="1" dirty="0">
              <a:latin typeface="Century Schoolbook" panose="02040604050505020304" pitchFamily="18" charset="0"/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2397703" y="1988338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Cake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is </a:t>
            </a:r>
            <a:r>
              <a:rPr kumimoji="1"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better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E6D8A503-C9B4-488E-BD64-206E1F49594E}"/>
              </a:ext>
            </a:extLst>
          </p:cNvPr>
          <p:cNvSpPr/>
          <p:nvPr/>
        </p:nvSpPr>
        <p:spPr>
          <a:xfrm>
            <a:off x="-32384" y="4763700"/>
            <a:ext cx="15121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anose="020B0609070205080204" pitchFamily="49" charset="-128"/>
              </a:rPr>
              <a:t>Point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E9A7A762-0B6D-4B3E-8268-98F305140B26}"/>
              </a:ext>
            </a:extLst>
          </p:cNvPr>
          <p:cNvSpPr/>
          <p:nvPr/>
        </p:nvSpPr>
        <p:spPr>
          <a:xfrm>
            <a:off x="-36512" y="5224909"/>
            <a:ext cx="94276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① </a:t>
            </a:r>
            <a:r>
              <a:rPr lang="en-US" altLang="ja-JP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good</a:t>
            </a:r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、</a:t>
            </a:r>
            <a:r>
              <a:rPr lang="en-US" altLang="ja-JP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well</a:t>
            </a:r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の比較級・最上級は</a:t>
            </a:r>
            <a:r>
              <a:rPr lang="en-US" altLang="ja-JP" sz="2000" b="1" dirty="0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better</a:t>
            </a:r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、</a:t>
            </a:r>
            <a:r>
              <a:rPr lang="en-US" altLang="ja-JP" sz="2000" b="1" dirty="0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best</a:t>
            </a:r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となるように不規則に変化を</a:t>
            </a:r>
            <a:endParaRPr lang="en-US" altLang="ja-JP" sz="2000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  <a:p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　する形容詞・副詞があります。</a:t>
            </a:r>
            <a:endParaRPr lang="ja-JP" altLang="en-US" sz="2000" b="1" dirty="0">
              <a:solidFill>
                <a:srgbClr val="00B050"/>
              </a:solidFill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39A2894D-E60B-02B0-3FB2-C17B927A4B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13" t="48432" r="-1050" b="-2025"/>
          <a:stretch/>
        </p:blipFill>
        <p:spPr>
          <a:xfrm>
            <a:off x="5938553" y="1189771"/>
            <a:ext cx="1264702" cy="1336262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C6FC3E52-CA1E-CB85-926B-FF2AE2EC7E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" y="584775"/>
            <a:ext cx="1826386" cy="1369790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C776A85-87AC-13DD-4D04-825107E1C69E}"/>
              </a:ext>
            </a:extLst>
          </p:cNvPr>
          <p:cNvSpPr/>
          <p:nvPr/>
        </p:nvSpPr>
        <p:spPr>
          <a:xfrm>
            <a:off x="3752158" y="408408"/>
            <a:ext cx="18431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ja-JP" sz="14400" b="1" dirty="0">
                <a:ln w="18000">
                  <a:noFill/>
                  <a:prstDash val="solid"/>
                  <a:miter lim="800000"/>
                </a:ln>
                <a:solidFill>
                  <a:srgbClr val="FF0000">
                    <a:alpha val="46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entury Schoolbook" panose="02040604050505020304" pitchFamily="18" charset="0"/>
                <a:ea typeface="ＭＳ ゴシック" panose="020B0609070205080204" pitchFamily="49" charset="-128"/>
              </a:rPr>
              <a:t>×</a:t>
            </a:r>
            <a:endParaRPr lang="ja-JP" altLang="en-US" sz="14400" b="1" dirty="0">
              <a:ln w="18000">
                <a:noFill/>
                <a:prstDash val="solid"/>
                <a:miter lim="800000"/>
              </a:ln>
              <a:solidFill>
                <a:srgbClr val="FF0000">
                  <a:alpha val="46000"/>
                </a:srgb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C584812-493D-9C8D-8B00-3279BDA83764}"/>
              </a:ext>
            </a:extLst>
          </p:cNvPr>
          <p:cNvSpPr txBox="1"/>
          <p:nvPr/>
        </p:nvSpPr>
        <p:spPr>
          <a:xfrm>
            <a:off x="418198" y="3752284"/>
            <a:ext cx="9118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 like cake </a:t>
            </a:r>
            <a:r>
              <a:rPr kumimoji="1" lang="en-US" altLang="ja-JP" sz="36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 best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 </a:t>
            </a:r>
            <a:r>
              <a:rPr kumimoji="1"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 </a:t>
            </a:r>
            <a:r>
              <a:rPr lang="en-US" altLang="ja-JP" sz="3600" b="1" dirty="0">
                <a:latin typeface="Century Schoolbook" panose="02040604050505020304" pitchFamily="18" charset="0"/>
              </a:rPr>
              <a:t>all desserts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0C008F0-04AE-FB62-9328-FA380759925B}"/>
              </a:ext>
            </a:extLst>
          </p:cNvPr>
          <p:cNvSpPr txBox="1"/>
          <p:nvPr/>
        </p:nvSpPr>
        <p:spPr>
          <a:xfrm>
            <a:off x="912912" y="4350397"/>
            <a:ext cx="7475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Century Schoolbook" panose="02040604050505020304" pitchFamily="18" charset="0"/>
              </a:rPr>
              <a:t>私はアイスクリームがすべてのデザート</a:t>
            </a:r>
            <a:r>
              <a:rPr lang="ja-JP" altLang="en-US" sz="20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の中で</a:t>
            </a:r>
            <a:r>
              <a:rPr lang="ja-JP" altLang="en-US" sz="20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最も</a:t>
            </a:r>
            <a:r>
              <a:rPr lang="ja-JP" altLang="en-US" sz="2000" b="1" dirty="0">
                <a:latin typeface="Century Schoolbook" panose="02040604050505020304" pitchFamily="18" charset="0"/>
              </a:rPr>
              <a:t>好きです。</a:t>
            </a:r>
            <a:endParaRPr kumimoji="1" lang="ja-JP" altLang="en-US" sz="2000" b="1" dirty="0">
              <a:latin typeface="Century Schoolbook" panose="02040604050505020304" pitchFamily="18" charset="0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2B4173FD-287C-3A6F-47D7-BF8FDF0954F8}"/>
              </a:ext>
            </a:extLst>
          </p:cNvPr>
          <p:cNvSpPr/>
          <p:nvPr/>
        </p:nvSpPr>
        <p:spPr>
          <a:xfrm>
            <a:off x="-36512" y="5841918"/>
            <a:ext cx="94276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②比較の対象を</a:t>
            </a:r>
            <a:r>
              <a:rPr lang="en-US" altLang="ja-JP" sz="2000" b="1" dirty="0">
                <a:solidFill>
                  <a:srgbClr val="FF000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than</a:t>
            </a:r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や</a:t>
            </a:r>
            <a:r>
              <a:rPr lang="en-US" altLang="ja-JP" sz="2000" b="1" dirty="0">
                <a:solidFill>
                  <a:srgbClr val="FF000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in</a:t>
            </a:r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、</a:t>
            </a:r>
            <a:r>
              <a:rPr lang="en-US" altLang="ja-JP" sz="2000" b="1" dirty="0">
                <a:solidFill>
                  <a:srgbClr val="FF000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of</a:t>
            </a:r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で表すなどほかの部分は他の比較級・最上級と同</a:t>
            </a:r>
            <a:endParaRPr lang="en-US" altLang="ja-JP" sz="2000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  <a:p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　じです。</a:t>
            </a:r>
            <a:endParaRPr lang="ja-JP" altLang="en-US" sz="2000" b="1" dirty="0">
              <a:solidFill>
                <a:srgbClr val="00B050"/>
              </a:solidFill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89F2F64-BC49-B712-FD83-37679491E453}"/>
              </a:ext>
            </a:extLst>
          </p:cNvPr>
          <p:cNvSpPr/>
          <p:nvPr/>
        </p:nvSpPr>
        <p:spPr>
          <a:xfrm>
            <a:off x="-36512" y="6469379"/>
            <a:ext cx="94276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③不規則な変化をする形容詞・副詞を覚えましょう。</a:t>
            </a:r>
            <a:endParaRPr lang="ja-JP" altLang="en-US" sz="2000" b="1" dirty="0">
              <a:solidFill>
                <a:srgbClr val="00B050"/>
              </a:solidFill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F6C75E5-2F1F-760C-21CB-F177EE61AE3E}"/>
              </a:ext>
            </a:extLst>
          </p:cNvPr>
          <p:cNvSpPr txBox="1"/>
          <p:nvPr/>
        </p:nvSpPr>
        <p:spPr>
          <a:xfrm>
            <a:off x="4078528" y="2881681"/>
            <a:ext cx="3738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 </a:t>
            </a:r>
            <a:r>
              <a:rPr lang="en-US" altLang="ja-JP" sz="3600" b="1" dirty="0">
                <a:latin typeface="Century Schoolbook" panose="02040604050505020304" pitchFamily="18" charset="0"/>
              </a:rPr>
              <a:t>ice cream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A9A07675-6FC3-61F8-1ACC-39B98350D91F}"/>
              </a:ext>
            </a:extLst>
          </p:cNvPr>
          <p:cNvGrpSpPr/>
          <p:nvPr/>
        </p:nvGrpSpPr>
        <p:grpSpPr>
          <a:xfrm>
            <a:off x="7362640" y="1123361"/>
            <a:ext cx="1720925" cy="1209009"/>
            <a:chOff x="2566159" y="-147067"/>
            <a:chExt cx="3674247" cy="2615128"/>
          </a:xfrm>
        </p:grpSpPr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B0338EC4-E41F-5DAF-00C7-C6702D3160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284" b="50000"/>
            <a:stretch/>
          </p:blipFill>
          <p:spPr>
            <a:xfrm>
              <a:off x="2656806" y="0"/>
              <a:ext cx="1378074" cy="1453516"/>
            </a:xfrm>
            <a:prstGeom prst="rect">
              <a:avLst/>
            </a:prstGeom>
          </p:spPr>
        </p:pic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5A46E0BF-2BC8-1C47-409B-A4057975BC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1880" y="-147067"/>
              <a:ext cx="1760418" cy="1760418"/>
            </a:xfrm>
            <a:prstGeom prst="rect">
              <a:avLst/>
            </a:prstGeom>
          </p:spPr>
        </p:pic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75557132-33F2-8F69-A1AC-1E5DFCB7971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1718" y="67928"/>
              <a:ext cx="1538688" cy="1154016"/>
            </a:xfrm>
            <a:prstGeom prst="rect">
              <a:avLst/>
            </a:prstGeom>
          </p:spPr>
        </p:pic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DAD0A94B-54B5-0789-3086-C1330E4FA18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6159" y="804049"/>
              <a:ext cx="2099792" cy="1484459"/>
            </a:xfrm>
            <a:prstGeom prst="rect">
              <a:avLst/>
            </a:prstGeom>
          </p:spPr>
        </p:pic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F33982DA-BCC2-0E28-3DD0-A8941FDA42D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9836" y="537056"/>
              <a:ext cx="1466460" cy="1468810"/>
            </a:xfrm>
            <a:prstGeom prst="rect">
              <a:avLst/>
            </a:prstGeom>
          </p:spPr>
        </p:pic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E227386A-8486-855A-A1C8-E8F5D2A08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4149" y="995008"/>
              <a:ext cx="1228917" cy="921688"/>
            </a:xfrm>
            <a:prstGeom prst="rect">
              <a:avLst/>
            </a:prstGeom>
          </p:spPr>
        </p:pic>
        <p:pic>
          <p:nvPicPr>
            <p:cNvPr id="24" name="図 23">
              <a:extLst>
                <a:ext uri="{FF2B5EF4-FFF2-40B4-BE49-F238E27FC236}">
                  <a16:creationId xmlns:a16="http://schemas.microsoft.com/office/drawing/2014/main" id="{12DEF9A1-AC57-E2A7-7FA9-61F1FD8CB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6435" y="1259188"/>
              <a:ext cx="1208873" cy="12088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23958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16" grpId="0"/>
      <p:bldP spid="17" grpId="0"/>
      <p:bldP spid="20" grpId="0"/>
      <p:bldP spid="25" grpId="0"/>
      <p:bldP spid="38" grpId="0"/>
      <p:bldP spid="32" grpId="0"/>
      <p:bldP spid="4" grpId="0"/>
      <p:bldP spid="5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23BC0A3A-94AE-95E6-2E33-AAE89CF13E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9269882"/>
              </p:ext>
            </p:extLst>
          </p:nvPr>
        </p:nvGraphicFramePr>
        <p:xfrm>
          <a:off x="0" y="584774"/>
          <a:ext cx="9144000" cy="627322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76428124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5440373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71854159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685384184"/>
                    </a:ext>
                  </a:extLst>
                </a:gridCol>
              </a:tblGrid>
              <a:tr h="896175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200" u="none" strike="noStrike" dirty="0">
                          <a:effectLst/>
                        </a:rPr>
                        <a:t>原級</a:t>
                      </a:r>
                      <a:endParaRPr lang="ja-JP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200" u="none" strike="noStrike" dirty="0">
                          <a:effectLst/>
                        </a:rPr>
                        <a:t>比較級</a:t>
                      </a:r>
                      <a:endParaRPr lang="ja-JP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200" u="none" strike="noStrike">
                          <a:effectLst/>
                        </a:rPr>
                        <a:t>最上級</a:t>
                      </a:r>
                      <a:endParaRPr lang="ja-JP" altLang="en-US" sz="32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200" u="none" strike="noStrike">
                          <a:effectLst/>
                        </a:rPr>
                        <a:t>意味</a:t>
                      </a:r>
                      <a:endParaRPr lang="ja-JP" altLang="en-US" sz="32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63545502"/>
                  </a:ext>
                </a:extLst>
              </a:tr>
              <a:tr h="8961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b="1" u="none" strike="noStrike" dirty="0">
                          <a:effectLst/>
                          <a:latin typeface="Century Schoolbook" panose="02040604050505020304" pitchFamily="18" charset="0"/>
                        </a:rPr>
                        <a:t>good</a:t>
                      </a:r>
                      <a:endParaRPr lang="en-US" sz="3200" b="1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200" u="none" strike="noStrike" dirty="0">
                          <a:effectLst/>
                        </a:rPr>
                        <a:t>よい、上手な</a:t>
                      </a:r>
                      <a:endParaRPr lang="ja-JP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37799872"/>
                  </a:ext>
                </a:extLst>
              </a:tr>
              <a:tr h="8961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b="1" u="none" strike="noStrike" dirty="0">
                          <a:effectLst/>
                          <a:latin typeface="Century Schoolbook" panose="02040604050505020304" pitchFamily="18" charset="0"/>
                        </a:rPr>
                        <a:t>well</a:t>
                      </a:r>
                      <a:endParaRPr lang="en-US" sz="3200" b="1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400" u="none" strike="noStrike" dirty="0">
                          <a:effectLst/>
                        </a:rPr>
                        <a:t>上手に、元気に</a:t>
                      </a:r>
                      <a:endParaRPr lang="ja-JP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26364380"/>
                  </a:ext>
                </a:extLst>
              </a:tr>
              <a:tr h="8961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b="1" u="none" strike="noStrike" dirty="0">
                          <a:effectLst/>
                          <a:latin typeface="Century Schoolbook" panose="02040604050505020304" pitchFamily="18" charset="0"/>
                        </a:rPr>
                        <a:t>bad</a:t>
                      </a:r>
                      <a:endParaRPr lang="en-US" sz="3200" b="1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800" u="none" strike="noStrike" dirty="0">
                          <a:effectLst/>
                        </a:rPr>
                        <a:t>悪い、</a:t>
                      </a:r>
                      <a:endParaRPr lang="en-US" altLang="ja-JP" sz="2800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ja-JP" altLang="en-US" sz="2800" u="none" strike="noStrike" dirty="0">
                          <a:effectLst/>
                        </a:rPr>
                        <a:t>気分が悪い</a:t>
                      </a:r>
                      <a:endParaRPr lang="ja-JP" alt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49297482"/>
                  </a:ext>
                </a:extLst>
              </a:tr>
              <a:tr h="8961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b="1" u="none" strike="noStrike" dirty="0">
                          <a:effectLst/>
                          <a:latin typeface="Century Schoolbook" panose="02040604050505020304" pitchFamily="18" charset="0"/>
                        </a:rPr>
                        <a:t>many</a:t>
                      </a:r>
                      <a:endParaRPr lang="en-US" sz="3200" b="1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800" u="none" strike="noStrike" dirty="0">
                          <a:effectLst/>
                        </a:rPr>
                        <a:t>たくさんの</a:t>
                      </a:r>
                      <a:r>
                        <a:rPr lang="en-US" altLang="ja-JP" sz="2800" u="none" strike="noStrike" dirty="0">
                          <a:effectLst/>
                        </a:rPr>
                        <a:t>(</a:t>
                      </a:r>
                      <a:r>
                        <a:rPr lang="ja-JP" altLang="en-US" sz="2800" u="none" strike="noStrike" dirty="0">
                          <a:effectLst/>
                        </a:rPr>
                        <a:t>数</a:t>
                      </a:r>
                      <a:r>
                        <a:rPr lang="en-US" altLang="ja-JP" sz="2800" u="none" strike="noStrike" dirty="0">
                          <a:effectLst/>
                        </a:rPr>
                        <a:t>)</a:t>
                      </a:r>
                      <a:endParaRPr lang="ja-JP" alt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68793275"/>
                  </a:ext>
                </a:extLst>
              </a:tr>
              <a:tr h="8961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b="1" u="none" strike="noStrike" dirty="0">
                          <a:effectLst/>
                          <a:latin typeface="Century Schoolbook" panose="02040604050505020304" pitchFamily="18" charset="0"/>
                        </a:rPr>
                        <a:t>much</a:t>
                      </a:r>
                      <a:endParaRPr lang="en-US" sz="3200" b="1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800" u="none" strike="noStrike" dirty="0">
                          <a:effectLst/>
                        </a:rPr>
                        <a:t>たくさんの</a:t>
                      </a:r>
                      <a:r>
                        <a:rPr lang="en-US" altLang="ja-JP" sz="2800" u="none" strike="noStrike" dirty="0">
                          <a:effectLst/>
                        </a:rPr>
                        <a:t>(</a:t>
                      </a:r>
                      <a:r>
                        <a:rPr lang="ja-JP" altLang="en-US" sz="2800" u="none" strike="noStrike" dirty="0">
                          <a:effectLst/>
                        </a:rPr>
                        <a:t>量</a:t>
                      </a:r>
                      <a:r>
                        <a:rPr lang="en-US" altLang="ja-JP" sz="2800" u="none" strike="noStrike" dirty="0">
                          <a:effectLst/>
                        </a:rPr>
                        <a:t>)</a:t>
                      </a:r>
                      <a:endParaRPr lang="ja-JP" alt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79674733"/>
                  </a:ext>
                </a:extLst>
              </a:tr>
              <a:tr h="8961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b="1" u="none" strike="noStrike" dirty="0">
                          <a:effectLst/>
                          <a:latin typeface="Century Schoolbook" panose="02040604050505020304" pitchFamily="18" charset="0"/>
                        </a:rPr>
                        <a:t>little</a:t>
                      </a:r>
                      <a:endParaRPr lang="en-US" sz="3200" b="1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200" u="none" strike="noStrike" dirty="0">
                          <a:effectLst/>
                        </a:rPr>
                        <a:t>少ない</a:t>
                      </a:r>
                      <a:endParaRPr lang="ja-JP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65549915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DB39FCD-131D-DB0A-BC92-265DFCEB078F}"/>
              </a:ext>
            </a:extLst>
          </p:cNvPr>
          <p:cNvSpPr txBox="1"/>
          <p:nvPr/>
        </p:nvSpPr>
        <p:spPr>
          <a:xfrm>
            <a:off x="35496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比較・最上級表現で特別な変化をする形容詞・副詞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765E74E-0FD2-4862-D02D-DCF51B8BD0B9}"/>
              </a:ext>
            </a:extLst>
          </p:cNvPr>
          <p:cNvSpPr txBox="1"/>
          <p:nvPr/>
        </p:nvSpPr>
        <p:spPr>
          <a:xfrm>
            <a:off x="2555776" y="162880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better</a:t>
            </a:r>
            <a:endParaRPr kumimoji="1" lang="ja-JP" altLang="en-US" sz="3200" b="1" dirty="0">
              <a:solidFill>
                <a:srgbClr val="00B05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B7BE0A4-7851-DCEE-6A00-ECE0B51A347A}"/>
              </a:ext>
            </a:extLst>
          </p:cNvPr>
          <p:cNvSpPr txBox="1"/>
          <p:nvPr/>
        </p:nvSpPr>
        <p:spPr>
          <a:xfrm>
            <a:off x="4860032" y="162880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best</a:t>
            </a:r>
            <a:endParaRPr kumimoji="1" lang="ja-JP" altLang="en-US" sz="3200" b="1" dirty="0">
              <a:solidFill>
                <a:srgbClr val="00B05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3049F5A-0A85-3B09-4778-480F8EE78FA8}"/>
              </a:ext>
            </a:extLst>
          </p:cNvPr>
          <p:cNvSpPr txBox="1"/>
          <p:nvPr/>
        </p:nvSpPr>
        <p:spPr>
          <a:xfrm>
            <a:off x="2555776" y="2492896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better</a:t>
            </a:r>
            <a:endParaRPr kumimoji="1" lang="ja-JP" altLang="en-US" sz="3200" b="1" dirty="0">
              <a:solidFill>
                <a:srgbClr val="00B05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D86DAAC-0E94-0277-DD99-A28CF80A9061}"/>
              </a:ext>
            </a:extLst>
          </p:cNvPr>
          <p:cNvSpPr txBox="1"/>
          <p:nvPr/>
        </p:nvSpPr>
        <p:spPr>
          <a:xfrm>
            <a:off x="4860032" y="2492896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best</a:t>
            </a:r>
            <a:endParaRPr kumimoji="1" lang="ja-JP" altLang="en-US" sz="3200" b="1" dirty="0">
              <a:solidFill>
                <a:srgbClr val="00B05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CB91002-3AC2-C967-BC7F-23133F5BC7C6}"/>
              </a:ext>
            </a:extLst>
          </p:cNvPr>
          <p:cNvSpPr txBox="1"/>
          <p:nvPr/>
        </p:nvSpPr>
        <p:spPr>
          <a:xfrm>
            <a:off x="2555776" y="3428999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worse</a:t>
            </a:r>
            <a:endParaRPr kumimoji="1" lang="ja-JP" altLang="en-US" sz="3200" b="1" dirty="0">
              <a:solidFill>
                <a:srgbClr val="00B05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83FDB7D-9CD3-E4CC-8C97-A337FB356B03}"/>
              </a:ext>
            </a:extLst>
          </p:cNvPr>
          <p:cNvSpPr txBox="1"/>
          <p:nvPr/>
        </p:nvSpPr>
        <p:spPr>
          <a:xfrm>
            <a:off x="4860032" y="3428999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worst</a:t>
            </a:r>
            <a:endParaRPr kumimoji="1" lang="ja-JP" altLang="en-US" sz="3200" b="1" dirty="0">
              <a:solidFill>
                <a:srgbClr val="00B05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DDDDC7D-C937-356C-7AEA-0BE97815C004}"/>
              </a:ext>
            </a:extLst>
          </p:cNvPr>
          <p:cNvSpPr txBox="1"/>
          <p:nvPr/>
        </p:nvSpPr>
        <p:spPr>
          <a:xfrm>
            <a:off x="2555776" y="4365102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more</a:t>
            </a:r>
            <a:endParaRPr kumimoji="1" lang="ja-JP" altLang="en-US" sz="3200" b="1" dirty="0">
              <a:solidFill>
                <a:srgbClr val="00B05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A934E4D-1660-98B9-92CC-9C4C667E7E4F}"/>
              </a:ext>
            </a:extLst>
          </p:cNvPr>
          <p:cNvSpPr txBox="1"/>
          <p:nvPr/>
        </p:nvSpPr>
        <p:spPr>
          <a:xfrm>
            <a:off x="4860032" y="4365102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most</a:t>
            </a:r>
            <a:endParaRPr kumimoji="1" lang="ja-JP" altLang="en-US" sz="3200" b="1" dirty="0">
              <a:solidFill>
                <a:srgbClr val="00B05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A882E88-7656-FFB5-4B7F-5A7FA02C60EA}"/>
              </a:ext>
            </a:extLst>
          </p:cNvPr>
          <p:cNvSpPr txBox="1"/>
          <p:nvPr/>
        </p:nvSpPr>
        <p:spPr>
          <a:xfrm>
            <a:off x="2555776" y="522920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more</a:t>
            </a:r>
            <a:endParaRPr kumimoji="1" lang="ja-JP" altLang="en-US" sz="3200" b="1" dirty="0">
              <a:solidFill>
                <a:srgbClr val="00B05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DA8AB4B-7265-9545-153C-ED703EBE5720}"/>
              </a:ext>
            </a:extLst>
          </p:cNvPr>
          <p:cNvSpPr txBox="1"/>
          <p:nvPr/>
        </p:nvSpPr>
        <p:spPr>
          <a:xfrm>
            <a:off x="4860032" y="522920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most</a:t>
            </a:r>
            <a:endParaRPr kumimoji="1" lang="ja-JP" altLang="en-US" sz="3200" b="1" dirty="0">
              <a:solidFill>
                <a:srgbClr val="00B05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B65EDC4-19A6-97C7-06FD-BD7F069878EB}"/>
              </a:ext>
            </a:extLst>
          </p:cNvPr>
          <p:cNvSpPr txBox="1"/>
          <p:nvPr/>
        </p:nvSpPr>
        <p:spPr>
          <a:xfrm>
            <a:off x="2627784" y="6093298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less</a:t>
            </a:r>
            <a:endParaRPr kumimoji="1" lang="ja-JP" altLang="en-US" sz="3200" b="1" dirty="0">
              <a:solidFill>
                <a:srgbClr val="00B05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C5EFDF9-1008-D993-BB7F-CE510111AC09}"/>
              </a:ext>
            </a:extLst>
          </p:cNvPr>
          <p:cNvSpPr txBox="1"/>
          <p:nvPr/>
        </p:nvSpPr>
        <p:spPr>
          <a:xfrm>
            <a:off x="4932040" y="6093298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least</a:t>
            </a:r>
            <a:endParaRPr kumimoji="1" lang="ja-JP" altLang="en-US" sz="3200" b="1" dirty="0">
              <a:solidFill>
                <a:srgbClr val="00B050"/>
              </a:solidFill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224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07504" y="1196752"/>
            <a:ext cx="8748464" cy="2387600"/>
          </a:xfrm>
        </p:spPr>
        <p:txBody>
          <a:bodyPr/>
          <a:lstStyle/>
          <a:p>
            <a:r>
              <a:rPr kumimoji="1" lang="en-US" altLang="ja-JP" b="1" dirty="0">
                <a:latin typeface="Century Schoolbook" panose="02040604050505020304" pitchFamily="18" charset="0"/>
              </a:rPr>
              <a:t>Which do you like better?</a:t>
            </a:r>
            <a:endParaRPr kumimoji="1" lang="ja-JP" altLang="en-US" b="1" dirty="0">
              <a:latin typeface="Century Schoolbook" panose="02040604050505020304" pitchFamily="18" charset="0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7504" y="3676427"/>
            <a:ext cx="8748464" cy="1655762"/>
          </a:xfrm>
        </p:spPr>
        <p:txBody>
          <a:bodyPr/>
          <a:lstStyle/>
          <a:p>
            <a:endParaRPr kumimoji="1" lang="ja-JP" altLang="en-US" b="1" dirty="0"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6810" y="1309599"/>
            <a:ext cx="3531323" cy="3531323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44008" y="1309599"/>
            <a:ext cx="3240360" cy="3240360"/>
          </a:xfrm>
          <a:prstGeom prst="rect">
            <a:avLst/>
          </a:prstGeom>
          <a:noFill/>
        </p:spPr>
      </p:pic>
      <p:sp>
        <p:nvSpPr>
          <p:cNvPr id="2" name="テキスト プレースホルダ 6">
            <a:extLst>
              <a:ext uri="{FF2B5EF4-FFF2-40B4-BE49-F238E27FC236}">
                <a16:creationId xmlns:a16="http://schemas.microsoft.com/office/drawing/2014/main" id="{1FA5376D-BE4C-C997-154D-964862F5EA17}"/>
              </a:ext>
            </a:extLst>
          </p:cNvPr>
          <p:cNvSpPr txBox="1">
            <a:spLocks/>
          </p:cNvSpPr>
          <p:nvPr/>
        </p:nvSpPr>
        <p:spPr>
          <a:xfrm>
            <a:off x="576810" y="370376"/>
            <a:ext cx="3531323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snowboarding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3" name="テキスト プレースホルダ 6">
            <a:extLst>
              <a:ext uri="{FF2B5EF4-FFF2-40B4-BE49-F238E27FC236}">
                <a16:creationId xmlns:a16="http://schemas.microsoft.com/office/drawing/2014/main" id="{4EF3CE02-7148-8E1F-6732-940E036C69A1}"/>
              </a:ext>
            </a:extLst>
          </p:cNvPr>
          <p:cNvSpPr txBox="1">
            <a:spLocks/>
          </p:cNvSpPr>
          <p:nvPr/>
        </p:nvSpPr>
        <p:spPr>
          <a:xfrm>
            <a:off x="4644008" y="370376"/>
            <a:ext cx="3531323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32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skiing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1454</TotalTime>
  <Words>792</Words>
  <Application>Microsoft Office PowerPoint</Application>
  <PresentationFormat>画面に合わせる (4:3)</PresentationFormat>
  <Paragraphs>190</Paragraphs>
  <Slides>33</Slides>
  <Notes>13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33</vt:i4>
      </vt:variant>
    </vt:vector>
  </HeadingPairs>
  <TitlesOfParts>
    <vt:vector size="40" baseType="lpstr">
      <vt:lpstr>ＭＳ ゴシック</vt:lpstr>
      <vt:lpstr>游ゴシック</vt:lpstr>
      <vt:lpstr>Arial</vt:lpstr>
      <vt:lpstr>Calibri</vt:lpstr>
      <vt:lpstr>Calibri Light</vt:lpstr>
      <vt:lpstr>Century Schoolbook</vt:lpstr>
      <vt:lpstr>Office テーマ</vt:lpstr>
      <vt:lpstr>comparative / superlative</vt:lpstr>
      <vt:lpstr>特別な変化をする形容詞・副詞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Which do you like better?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友だちに自分の考えを伝えよう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一番好きなものをたずねよう</vt:lpstr>
      <vt:lpstr>Which ( What ) ～ do you like the best?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一番好きなものをたずねよう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comparative / superlative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KASUGA_Hideki</dc:creator>
  <cp:lastModifiedBy>秀紀 春日</cp:lastModifiedBy>
  <cp:revision>118</cp:revision>
  <dcterms:created xsi:type="dcterms:W3CDTF">2011-01-23T10:58:06Z</dcterms:created>
  <dcterms:modified xsi:type="dcterms:W3CDTF">2026-08-18T18:12:05Z</dcterms:modified>
</cp:coreProperties>
</file>