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4"/>
  </p:notesMasterIdLst>
  <p:handoutMasterIdLst>
    <p:handoutMasterId r:id="rId35"/>
  </p:handoutMasterIdLst>
  <p:sldIdLst>
    <p:sldId id="482" r:id="rId2"/>
    <p:sldId id="333" r:id="rId3"/>
    <p:sldId id="287" r:id="rId4"/>
    <p:sldId id="317" r:id="rId5"/>
    <p:sldId id="321" r:id="rId6"/>
    <p:sldId id="318" r:id="rId7"/>
    <p:sldId id="319" r:id="rId8"/>
    <p:sldId id="484" r:id="rId9"/>
    <p:sldId id="322" r:id="rId10"/>
    <p:sldId id="483" r:id="rId11"/>
    <p:sldId id="335" r:id="rId12"/>
    <p:sldId id="493" r:id="rId13"/>
    <p:sldId id="494" r:id="rId14"/>
    <p:sldId id="495" r:id="rId15"/>
    <p:sldId id="458" r:id="rId16"/>
    <p:sldId id="496" r:id="rId17"/>
    <p:sldId id="497" r:id="rId18"/>
    <p:sldId id="498" r:id="rId19"/>
    <p:sldId id="499" r:id="rId20"/>
    <p:sldId id="500" r:id="rId21"/>
    <p:sldId id="309" r:id="rId22"/>
    <p:sldId id="311" r:id="rId23"/>
    <p:sldId id="460" r:id="rId24"/>
    <p:sldId id="461" r:id="rId25"/>
    <p:sldId id="501" r:id="rId26"/>
    <p:sldId id="455" r:id="rId27"/>
    <p:sldId id="502" r:id="rId28"/>
    <p:sldId id="503" r:id="rId29"/>
    <p:sldId id="504" r:id="rId30"/>
    <p:sldId id="505" r:id="rId31"/>
    <p:sldId id="506" r:id="rId32"/>
    <p:sldId id="456" r:id="rId33"/>
  </p:sldIdLst>
  <p:sldSz cx="9144000" cy="6858000" type="screen4x3"/>
  <p:notesSz cx="10017125" cy="68881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11" autoAdjust="0"/>
    <p:restoredTop sz="74788" autoAdjust="0"/>
  </p:normalViewPr>
  <p:slideViewPr>
    <p:cSldViewPr>
      <p:cViewPr varScale="1">
        <p:scale>
          <a:sx n="82" d="100"/>
          <a:sy n="82" d="100"/>
        </p:scale>
        <p:origin x="237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34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3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0215" cy="3449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674601" y="0"/>
            <a:ext cx="4340215" cy="3449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6E89D-3F33-4ACC-B855-BE6C558E5F6A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543209"/>
            <a:ext cx="4340215" cy="3449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674601" y="6543209"/>
            <a:ext cx="4340215" cy="3449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15451C-7CB2-4BE1-8C04-88D6D825FA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8065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40755" cy="344408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674053" y="0"/>
            <a:ext cx="4340755" cy="344408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/>
            </a:lvl1pPr>
          </a:lstStyle>
          <a:p>
            <a:fld id="{8193FF6E-9E12-49F6-A2A9-E92084738CC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515938"/>
            <a:ext cx="3444875" cy="2582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7" tIns="48299" rIns="96597" bIns="48299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1001714" y="3271878"/>
            <a:ext cx="8013699" cy="3099673"/>
          </a:xfrm>
          <a:prstGeom prst="rect">
            <a:avLst/>
          </a:prstGeom>
        </p:spPr>
        <p:txBody>
          <a:bodyPr vert="horz" lIns="96597" tIns="48299" rIns="96597" bIns="48299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1" y="6542559"/>
            <a:ext cx="4340755" cy="344408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674053" y="6542559"/>
            <a:ext cx="4340755" cy="344408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/>
            </a:lvl1pPr>
          </a:lstStyle>
          <a:p>
            <a:fld id="{7D18CA78-4880-4A64-9A63-E94E220D069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951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18CA78-4880-4A64-9A63-E94E220D069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7080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例えば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76DCF-C6C1-43A9-8131-879F3F7780A4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39872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庶民が使う英語は比較的具体的でわかりやすい言葉でした。短めの言葉が多かった</a:t>
            </a:r>
            <a:endParaRPr kumimoji="1" lang="en-US" altLang="ja-JP" dirty="0"/>
          </a:p>
          <a:p>
            <a:r>
              <a:rPr kumimoji="1" lang="ja-JP" altLang="en-US" dirty="0"/>
              <a:t>貴族が使う言葉は少し難しめの言葉が多かったのでした。長めの言葉が多かった（概念的な言葉は長い）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76DCF-C6C1-43A9-8131-879F3F7780A4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5439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もととも、ドイツ語系か、フランス語系かで </a:t>
            </a:r>
            <a:r>
              <a:rPr kumimoji="1" lang="en-US" altLang="ja-JP" dirty="0"/>
              <a:t>er, more</a:t>
            </a:r>
            <a:r>
              <a:rPr kumimoji="1" lang="ja-JP" altLang="en-US" dirty="0"/>
              <a:t>の使い分けがされていましたが、今では、語の長さ（音節の数）で基本的に</a:t>
            </a:r>
            <a:r>
              <a:rPr kumimoji="1" lang="en-US" altLang="ja-JP" dirty="0"/>
              <a:t>er, more</a:t>
            </a:r>
            <a:r>
              <a:rPr kumimoji="1" lang="ja-JP" altLang="en-US" dirty="0"/>
              <a:t>がきまります。歴史的に残ってしまったものもありますが。</a:t>
            </a:r>
            <a:r>
              <a:rPr kumimoji="1" lang="en-US" altLang="ja-JP" dirty="0"/>
              <a:t>junior</a:t>
            </a:r>
            <a:r>
              <a:rPr kumimoji="1" lang="ja-JP" altLang="en-US" dirty="0"/>
              <a:t>などラテン語系の比較が残っているものもあります。</a:t>
            </a:r>
            <a:endParaRPr kumimoji="1" lang="en-US" altLang="ja-JP" dirty="0"/>
          </a:p>
          <a:p>
            <a:r>
              <a:rPr kumimoji="1" lang="ja-JP" altLang="en-US" dirty="0"/>
              <a:t>また、他者比較・自者比較 </a:t>
            </a:r>
            <a:r>
              <a:rPr kumimoji="1" lang="en-US" altLang="ja-JP" dirty="0"/>
              <a:t>/ </a:t>
            </a:r>
            <a:r>
              <a:rPr kumimoji="1" lang="ja-JP" altLang="en-US" dirty="0"/>
              <a:t>相対比較・絶対比較の関係での使い分けになることもあります。</a:t>
            </a:r>
            <a:br>
              <a:rPr kumimoji="1" lang="en-US" altLang="ja-JP" dirty="0"/>
            </a:br>
            <a:r>
              <a:rPr kumimoji="1" lang="ja-JP" altLang="en-US" dirty="0"/>
              <a:t>この辺りは中学生には説明しない方がいいです。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18CA78-4880-4A64-9A63-E94E220D0697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27382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kumimoji="1" lang="ja-JP" altLang="en-US" sz="1200" b="0" dirty="0">
                <a:solidFill>
                  <a:schemeClr val="bg1"/>
                </a:solidFill>
              </a:rPr>
              <a:t>おまけ 教員用です。</a:t>
            </a:r>
            <a:endParaRPr kumimoji="1" lang="en-US" altLang="ja-JP" sz="1200" b="0" dirty="0">
              <a:solidFill>
                <a:schemeClr val="bg1"/>
              </a:solidFill>
            </a:endParaRPr>
          </a:p>
          <a:p>
            <a:r>
              <a:rPr kumimoji="1" lang="ja-JP" altLang="en-US" dirty="0"/>
              <a:t>もととも、ドイツ語系か、フランス語系かで </a:t>
            </a:r>
            <a:r>
              <a:rPr kumimoji="1" lang="en-US" altLang="ja-JP" dirty="0"/>
              <a:t>er, more</a:t>
            </a:r>
            <a:r>
              <a:rPr kumimoji="1" lang="ja-JP" altLang="en-US" dirty="0"/>
              <a:t>の使い分けがされていましたが、今では、語の長さ（音節の数）で基本的に</a:t>
            </a:r>
            <a:r>
              <a:rPr kumimoji="1" lang="en-US" altLang="ja-JP" dirty="0"/>
              <a:t>er, more</a:t>
            </a:r>
            <a:r>
              <a:rPr kumimoji="1" lang="ja-JP" altLang="en-US" dirty="0"/>
              <a:t>がきまります。歴史的に残ってしまったものもありますが。</a:t>
            </a:r>
            <a:r>
              <a:rPr kumimoji="1" lang="en-US" altLang="ja-JP" dirty="0"/>
              <a:t>junior</a:t>
            </a:r>
            <a:r>
              <a:rPr kumimoji="1" lang="ja-JP" altLang="en-US" dirty="0"/>
              <a:t>などラテン語系の比較が残っているものもあります。</a:t>
            </a:r>
            <a:endParaRPr kumimoji="1" lang="en-US" altLang="ja-JP" dirty="0"/>
          </a:p>
          <a:p>
            <a:r>
              <a:rPr kumimoji="1" lang="ja-JP" altLang="en-US" dirty="0"/>
              <a:t>また、他者比較・自者比較 </a:t>
            </a:r>
            <a:r>
              <a:rPr kumimoji="1" lang="en-US" altLang="ja-JP" dirty="0"/>
              <a:t>/ </a:t>
            </a:r>
            <a:r>
              <a:rPr kumimoji="1" lang="ja-JP" altLang="en-US" dirty="0"/>
              <a:t>相対比較・絶対比較の関係での使い分けになることもあります。</a:t>
            </a:r>
            <a:br>
              <a:rPr kumimoji="1" lang="en-US" altLang="ja-JP" dirty="0"/>
            </a:br>
            <a:r>
              <a:rPr kumimoji="1" lang="ja-JP" altLang="en-US" dirty="0"/>
              <a:t>この辺りは中学生には説明しない方がいいです。</a:t>
            </a:r>
          </a:p>
          <a:p>
            <a:endParaRPr kumimoji="1" lang="en-US" altLang="ja-JP" sz="1200" b="0" dirty="0">
              <a:solidFill>
                <a:schemeClr val="bg1"/>
              </a:solidFill>
            </a:endParaRPr>
          </a:p>
          <a:p>
            <a:r>
              <a:rPr kumimoji="1" lang="ja-JP" altLang="en-US" sz="1200" b="0" dirty="0">
                <a:solidFill>
                  <a:schemeClr val="bg1"/>
                </a:solidFill>
              </a:rPr>
              <a:t>比較表現（他者比較において）</a:t>
            </a:r>
            <a:endParaRPr kumimoji="1" lang="en-US" altLang="ja-JP" sz="1200" b="0" dirty="0">
              <a:solidFill>
                <a:schemeClr val="bg1"/>
              </a:solidFill>
            </a:endParaRPr>
          </a:p>
          <a:p>
            <a:r>
              <a:rPr kumimoji="1" lang="ja-JP" altLang="en-US" sz="1200" b="0" dirty="0">
                <a:solidFill>
                  <a:schemeClr val="bg1"/>
                </a:solidFill>
              </a:rPr>
              <a:t>（１）音節が１つの場合は</a:t>
            </a:r>
            <a:r>
              <a:rPr kumimoji="1" lang="en-US" altLang="ja-JP" sz="1200" b="0" dirty="0" err="1">
                <a:solidFill>
                  <a:schemeClr val="bg1"/>
                </a:solidFill>
              </a:rPr>
              <a:t>er</a:t>
            </a:r>
            <a:r>
              <a:rPr kumimoji="1" lang="en-US" altLang="ja-JP" sz="1200" b="0" dirty="0">
                <a:solidFill>
                  <a:schemeClr val="bg1"/>
                </a:solidFill>
              </a:rPr>
              <a:t>, </a:t>
            </a:r>
            <a:r>
              <a:rPr kumimoji="1" lang="en-US" altLang="ja-JP" sz="1200" b="0" dirty="0" err="1">
                <a:solidFill>
                  <a:schemeClr val="bg1"/>
                </a:solidFill>
              </a:rPr>
              <a:t>est</a:t>
            </a:r>
            <a:endParaRPr kumimoji="1" lang="en-US" altLang="ja-JP" sz="1200" b="0" dirty="0">
              <a:solidFill>
                <a:schemeClr val="bg1"/>
              </a:solidFill>
            </a:endParaRPr>
          </a:p>
          <a:p>
            <a:r>
              <a:rPr kumimoji="1" lang="ja-JP" altLang="en-US" sz="1200" b="0" dirty="0">
                <a:solidFill>
                  <a:schemeClr val="bg1"/>
                </a:solidFill>
              </a:rPr>
              <a:t>（２）３音節以上は</a:t>
            </a:r>
            <a:r>
              <a:rPr kumimoji="1" lang="en-US" altLang="ja-JP" sz="1200" b="0" dirty="0">
                <a:solidFill>
                  <a:schemeClr val="bg1"/>
                </a:solidFill>
              </a:rPr>
              <a:t>more, most</a:t>
            </a:r>
            <a:endParaRPr kumimoji="1" lang="ja-JP" altLang="en-US" sz="1200" b="0" dirty="0">
              <a:solidFill>
                <a:schemeClr val="bg1"/>
              </a:solidFill>
            </a:endParaRPr>
          </a:p>
          <a:p>
            <a:r>
              <a:rPr kumimoji="1" lang="ja-JP" altLang="en-US" sz="1200" b="0" dirty="0">
                <a:solidFill>
                  <a:schemeClr val="bg1"/>
                </a:solidFill>
              </a:rPr>
              <a:t>（３）２音節以上は、原則として</a:t>
            </a:r>
            <a:r>
              <a:rPr kumimoji="1" lang="en-US" altLang="ja-JP" sz="1200" b="0" dirty="0">
                <a:solidFill>
                  <a:schemeClr val="bg1"/>
                </a:solidFill>
              </a:rPr>
              <a:t>more-most</a:t>
            </a:r>
          </a:p>
          <a:p>
            <a:r>
              <a:rPr kumimoji="1" lang="ja-JP" altLang="en-US" sz="1200" b="0" dirty="0">
                <a:solidFill>
                  <a:schemeClr val="bg1"/>
                </a:solidFill>
              </a:rPr>
              <a:t>　　　</a:t>
            </a:r>
            <a:endParaRPr kumimoji="1" lang="en-US" altLang="ja-JP" sz="1200" b="0" dirty="0">
              <a:solidFill>
                <a:schemeClr val="bg1"/>
              </a:solidFill>
            </a:endParaRPr>
          </a:p>
          <a:p>
            <a:r>
              <a:rPr kumimoji="1" lang="ja-JP" altLang="en-US" sz="1200" b="0" dirty="0">
                <a:solidFill>
                  <a:schemeClr val="bg1"/>
                </a:solidFill>
              </a:rPr>
              <a:t>　　　２音節以上で、原級に</a:t>
            </a:r>
            <a:r>
              <a:rPr kumimoji="1" lang="en-US" altLang="ja-JP" sz="1200" b="0" dirty="0">
                <a:solidFill>
                  <a:schemeClr val="bg1"/>
                </a:solidFill>
              </a:rPr>
              <a:t>-</a:t>
            </a:r>
            <a:r>
              <a:rPr kumimoji="1" lang="en-US" altLang="ja-JP" sz="1200" b="0" dirty="0" err="1">
                <a:solidFill>
                  <a:schemeClr val="bg1"/>
                </a:solidFill>
              </a:rPr>
              <a:t>er</a:t>
            </a:r>
            <a:r>
              <a:rPr kumimoji="1" lang="ja-JP" altLang="en-US" sz="1200" b="0" dirty="0">
                <a:solidFill>
                  <a:schemeClr val="bg1"/>
                </a:solidFill>
              </a:rPr>
              <a:t>を付けるものは①～⑤の場合</a:t>
            </a:r>
          </a:p>
          <a:p>
            <a:r>
              <a:rPr kumimoji="1" lang="ja-JP" altLang="en-US" sz="1200" b="0" dirty="0">
                <a:solidFill>
                  <a:schemeClr val="bg1"/>
                </a:solidFill>
              </a:rPr>
              <a:t>            ①</a:t>
            </a:r>
            <a:r>
              <a:rPr kumimoji="1" lang="en-US" altLang="ja-JP" sz="1200" b="0" dirty="0">
                <a:solidFill>
                  <a:schemeClr val="bg1"/>
                </a:solidFill>
              </a:rPr>
              <a:t> -y: busy, early, easy, happy, heavy, hungry, pretty, sleepy,</a:t>
            </a:r>
          </a:p>
          <a:p>
            <a:r>
              <a:rPr kumimoji="1" lang="ja-JP" altLang="en-US" sz="1200" b="0" dirty="0">
                <a:solidFill>
                  <a:schemeClr val="bg1"/>
                </a:solidFill>
              </a:rPr>
              <a:t>　　　　 　</a:t>
            </a:r>
            <a:r>
              <a:rPr kumimoji="1" lang="en-US" altLang="ja-JP" sz="1200" b="0" dirty="0">
                <a:solidFill>
                  <a:schemeClr val="bg1"/>
                </a:solidFill>
              </a:rPr>
              <a:t>sorry, salty</a:t>
            </a:r>
            <a:r>
              <a:rPr kumimoji="1" lang="ja-JP" altLang="en-US" sz="1200" b="0" dirty="0">
                <a:solidFill>
                  <a:schemeClr val="bg1"/>
                </a:solidFill>
              </a:rPr>
              <a:t>など。</a:t>
            </a:r>
          </a:p>
          <a:p>
            <a:r>
              <a:rPr kumimoji="1" lang="ja-JP" altLang="en-US" sz="1200" b="0" dirty="0">
                <a:solidFill>
                  <a:schemeClr val="bg1"/>
                </a:solidFill>
              </a:rPr>
              <a:t>            ②</a:t>
            </a:r>
            <a:r>
              <a:rPr kumimoji="1" lang="en-US" altLang="ja-JP" sz="1200" b="0" dirty="0">
                <a:solidFill>
                  <a:schemeClr val="bg1"/>
                </a:solidFill>
              </a:rPr>
              <a:t>-</a:t>
            </a:r>
            <a:r>
              <a:rPr kumimoji="1" lang="en-US" altLang="ja-JP" sz="1200" b="0" dirty="0" err="1">
                <a:solidFill>
                  <a:schemeClr val="bg1"/>
                </a:solidFill>
              </a:rPr>
              <a:t>er</a:t>
            </a:r>
            <a:r>
              <a:rPr kumimoji="1" lang="en-US" altLang="ja-JP" sz="1200" b="0" dirty="0">
                <a:solidFill>
                  <a:schemeClr val="bg1"/>
                </a:solidFill>
              </a:rPr>
              <a:t>: clever, sincere</a:t>
            </a:r>
            <a:r>
              <a:rPr kumimoji="1" lang="ja-JP" altLang="en-US" sz="1200" b="0" dirty="0">
                <a:solidFill>
                  <a:schemeClr val="bg1"/>
                </a:solidFill>
              </a:rPr>
              <a:t>など</a:t>
            </a:r>
          </a:p>
          <a:p>
            <a:r>
              <a:rPr kumimoji="1" lang="ja-JP" altLang="en-US" sz="1200" b="0" dirty="0">
                <a:solidFill>
                  <a:schemeClr val="bg1"/>
                </a:solidFill>
              </a:rPr>
              <a:t>            ③</a:t>
            </a:r>
            <a:r>
              <a:rPr kumimoji="1" lang="en-US" altLang="ja-JP" sz="1200" b="0" dirty="0">
                <a:solidFill>
                  <a:schemeClr val="bg1"/>
                </a:solidFill>
              </a:rPr>
              <a:t>-le: simple</a:t>
            </a:r>
            <a:r>
              <a:rPr kumimoji="1" lang="ja-JP" altLang="en-US" sz="1200" b="0" dirty="0">
                <a:solidFill>
                  <a:schemeClr val="bg1"/>
                </a:solidFill>
              </a:rPr>
              <a:t>など</a:t>
            </a:r>
          </a:p>
          <a:p>
            <a:r>
              <a:rPr kumimoji="1" lang="ja-JP" altLang="en-US" sz="1200" b="0" dirty="0">
                <a:solidFill>
                  <a:schemeClr val="bg1"/>
                </a:solidFill>
              </a:rPr>
              <a:t>            ④</a:t>
            </a:r>
            <a:r>
              <a:rPr kumimoji="1" lang="en-US" altLang="ja-JP" sz="1200" b="0" dirty="0">
                <a:solidFill>
                  <a:schemeClr val="bg1"/>
                </a:solidFill>
              </a:rPr>
              <a:t>-ow: aglow</a:t>
            </a:r>
            <a:r>
              <a:rPr kumimoji="1" lang="ja-JP" altLang="en-US" sz="1200" b="0" dirty="0">
                <a:solidFill>
                  <a:schemeClr val="bg1"/>
                </a:solidFill>
              </a:rPr>
              <a:t>など</a:t>
            </a:r>
            <a:endParaRPr kumimoji="1" lang="en-US" altLang="ja-JP" sz="1200" b="0" dirty="0">
              <a:solidFill>
                <a:schemeClr val="bg1"/>
              </a:solidFill>
            </a:endParaRPr>
          </a:p>
          <a:p>
            <a:r>
              <a:rPr kumimoji="1" lang="ja-JP" altLang="en-US" sz="1200" b="0" dirty="0">
                <a:solidFill>
                  <a:schemeClr val="bg1"/>
                </a:solidFill>
              </a:rPr>
              <a:t>            ⑤</a:t>
            </a:r>
            <a:r>
              <a:rPr kumimoji="1" lang="en-US" altLang="ja-JP" sz="1200" b="0" dirty="0">
                <a:solidFill>
                  <a:schemeClr val="bg1"/>
                </a:solidFill>
              </a:rPr>
              <a:t> -</a:t>
            </a:r>
            <a:r>
              <a:rPr kumimoji="1" lang="en-US" altLang="ja-JP" sz="1200" b="0" dirty="0" err="1">
                <a:solidFill>
                  <a:schemeClr val="bg1"/>
                </a:solidFill>
              </a:rPr>
              <a:t>ure</a:t>
            </a:r>
            <a:r>
              <a:rPr kumimoji="1" lang="en-US" altLang="ja-JP" sz="1200" b="0" dirty="0">
                <a:solidFill>
                  <a:schemeClr val="bg1"/>
                </a:solidFill>
              </a:rPr>
              <a:t>:</a:t>
            </a:r>
            <a:endParaRPr kumimoji="1" lang="ja-JP" altLang="en-US" sz="1200" b="0" dirty="0">
              <a:solidFill>
                <a:schemeClr val="bg1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76DCF-C6C1-43A9-8131-879F3F7780A4}" type="slidenum">
              <a:rPr kumimoji="1" lang="ja-JP" altLang="en-US" smtClean="0"/>
              <a:pPr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952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18CA78-4880-4A64-9A63-E94E220D069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8618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+ er</a:t>
            </a:r>
            <a:r>
              <a:rPr kumimoji="1" lang="ja-JP" altLang="en-US" dirty="0"/>
              <a:t>のときにありましたが、ただ</a:t>
            </a:r>
            <a:r>
              <a:rPr kumimoji="1" lang="en-US" altLang="ja-JP" dirty="0"/>
              <a:t>2</a:t>
            </a:r>
            <a:r>
              <a:rPr kumimoji="1" lang="ja-JP" altLang="en-US" dirty="0"/>
              <a:t>つのものを比べるだけのときには関係ありませんが、比較の文は</a:t>
            </a:r>
            <a:r>
              <a:rPr kumimoji="1" lang="en-US" altLang="ja-JP" dirty="0"/>
              <a:t>than</a:t>
            </a:r>
            <a:r>
              <a:rPr kumimoji="1" lang="ja-JP" altLang="en-US" dirty="0"/>
              <a:t>より前のことの紹介をしたい文になるので、基本的に比較の対象は聞き手が知っている情報になります。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18CA78-4880-4A64-9A63-E94E220D069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1175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18CA78-4880-4A64-9A63-E94E220D0697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6199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18CA78-4880-4A64-9A63-E94E220D0697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6048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実際には音節の数で考えています。</a:t>
            </a: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9652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これ以下の説明は、中学生が「なぜ </a:t>
            </a:r>
            <a:r>
              <a:rPr lang="en-US" altLang="ja-JP" dirty="0"/>
              <a:t>er </a:t>
            </a:r>
            <a:r>
              <a:rPr lang="ja-JP" altLang="en-US" dirty="0"/>
              <a:t>と </a:t>
            </a:r>
            <a:r>
              <a:rPr lang="en-US" altLang="ja-JP" dirty="0"/>
              <a:t>more </a:t>
            </a:r>
            <a:r>
              <a:rPr lang="ja-JP" altLang="en-US" dirty="0"/>
              <a:t>の二つがあるのか」を理解するための導入です。実際の英語史はさらに複雑であり、語源だけで現在の比較級の形がすべて決まるわけではない。しかし、中学校段階では「英語には異なる言語の流れがあり、その影響で二つの表現方法が残っている」と理解できれば十分である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CC801B-2DCB-4A08-9008-FDFF02DE55AE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447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もともとイングランドで話されていたゲルマン系の言語（ドイツ語系）に、主にフランス語（ノルマン・フランス語）と古ノルド語（ヴァイキングの言葉）が混じり合って生まれたという歴史的背景を持ってい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CC801B-2DCB-4A08-9008-FDFF02DE55AE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00754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もともとイングランドで話されていたゲルマン系の言語（ドイツ語系）に、主にフランス語（ノルマン・フランス語）と古ノルド語（ヴァイキングの言葉）が混じり合って生まれたという歴史的背景を持ってい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CC801B-2DCB-4A08-9008-FDFF02DE55AE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4803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278688" cy="1470025"/>
          </a:xfrm>
        </p:spPr>
        <p:txBody>
          <a:bodyPr>
            <a:no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comparative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sz="5400" dirty="0"/>
              <a:t>more</a:t>
            </a:r>
            <a:endParaRPr kumimoji="1" lang="ja-JP" altLang="en-US" sz="5400" dirty="0"/>
          </a:p>
        </p:txBody>
      </p:sp>
    </p:spTree>
    <p:extLst>
      <p:ext uri="{BB962C8B-B14F-4D97-AF65-F5344CB8AC3E}">
        <p14:creationId xmlns:p14="http://schemas.microsoft.com/office/powerpoint/2010/main" val="2413325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 6"/>
          <p:cNvSpPr txBox="1">
            <a:spLocks/>
          </p:cNvSpPr>
          <p:nvPr/>
        </p:nvSpPr>
        <p:spPr>
          <a:xfrm>
            <a:off x="1100315" y="165287"/>
            <a:ext cx="2376262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Miyajima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プレースホルダ 6"/>
          <p:cNvSpPr txBox="1">
            <a:spLocks/>
          </p:cNvSpPr>
          <p:nvPr/>
        </p:nvSpPr>
        <p:spPr>
          <a:xfrm>
            <a:off x="5364088" y="165287"/>
            <a:ext cx="296029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Matsushima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0" name="テキスト プレースホルダ 6">
            <a:extLst>
              <a:ext uri="{FF2B5EF4-FFF2-40B4-BE49-F238E27FC236}">
                <a16:creationId xmlns:a16="http://schemas.microsoft.com/office/drawing/2014/main" id="{E2687123-37B7-FF14-450E-7B97DEFC96E9}"/>
              </a:ext>
            </a:extLst>
          </p:cNvPr>
          <p:cNvSpPr txBox="1">
            <a:spLocks/>
          </p:cNvSpPr>
          <p:nvPr/>
        </p:nvSpPr>
        <p:spPr>
          <a:xfrm>
            <a:off x="2403358" y="4063391"/>
            <a:ext cx="424847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beautiful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D5AF2B3-20B5-A702-1484-CAD8F239B9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340768"/>
            <a:ext cx="3813420" cy="254228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885139D-563D-CAE7-3DF7-D5C3FDC157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36" y="1340768"/>
            <a:ext cx="3813421" cy="254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4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971600" y="2708920"/>
            <a:ext cx="7772400" cy="1470025"/>
          </a:xfrm>
        </p:spPr>
        <p:txBody>
          <a:bodyPr>
            <a:normAutofit/>
          </a:bodyPr>
          <a:lstStyle/>
          <a:p>
            <a:r>
              <a:rPr kumimoji="1" lang="ja-JP" altLang="en-US" sz="4000" dirty="0"/>
              <a:t>友だちに自分の考えを伝えよう</a:t>
            </a:r>
          </a:p>
        </p:txBody>
      </p:sp>
    </p:spTree>
    <p:extLst>
      <p:ext uri="{BB962C8B-B14F-4D97-AF65-F5344CB8AC3E}">
        <p14:creationId xmlns:p14="http://schemas.microsoft.com/office/powerpoint/2010/main" val="1625002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90746" y="1241531"/>
            <a:ext cx="3096344" cy="2322258"/>
          </a:xfrm>
          <a:prstGeom prst="rect">
            <a:avLst/>
          </a:prstGeom>
          <a:noFill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30647" y="1211478"/>
            <a:ext cx="3241353" cy="2431015"/>
          </a:xfrm>
          <a:prstGeom prst="rect">
            <a:avLst/>
          </a:prstGeom>
          <a:noFill/>
        </p:spPr>
      </p:pic>
      <p:sp>
        <p:nvSpPr>
          <p:cNvPr id="7" name="テキスト プレースホルダ 6"/>
          <p:cNvSpPr txBox="1">
            <a:spLocks/>
          </p:cNvSpPr>
          <p:nvPr/>
        </p:nvSpPr>
        <p:spPr>
          <a:xfrm>
            <a:off x="1331640" y="260648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Time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プレースホルダ 6"/>
          <p:cNvSpPr txBox="1">
            <a:spLocks/>
          </p:cNvSpPr>
          <p:nvPr/>
        </p:nvSpPr>
        <p:spPr>
          <a:xfrm>
            <a:off x="5586790" y="260648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Money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23C6A43A-686D-0BD9-E5E7-83BF842F1358}"/>
              </a:ext>
            </a:extLst>
          </p:cNvPr>
          <p:cNvSpPr txBox="1">
            <a:spLocks/>
          </p:cNvSpPr>
          <p:nvPr/>
        </p:nvSpPr>
        <p:spPr>
          <a:xfrm>
            <a:off x="2699792" y="3789040"/>
            <a:ext cx="424847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important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11560" y="5229200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Time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important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money.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11560" y="5877272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Money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important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time.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67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 6"/>
          <p:cNvSpPr txBox="1">
            <a:spLocks/>
          </p:cNvSpPr>
          <p:nvPr/>
        </p:nvSpPr>
        <p:spPr>
          <a:xfrm>
            <a:off x="1337095" y="332656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Math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プレースホルダ 6"/>
          <p:cNvSpPr txBox="1">
            <a:spLocks/>
          </p:cNvSpPr>
          <p:nvPr/>
        </p:nvSpPr>
        <p:spPr>
          <a:xfrm>
            <a:off x="5369543" y="332656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English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B0D2A06-F720-2419-79D2-A3061B895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7" t="5251" r="50116" b="71650"/>
          <a:stretch/>
        </p:blipFill>
        <p:spPr>
          <a:xfrm>
            <a:off x="711934" y="760475"/>
            <a:ext cx="3986625" cy="302433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1445690-B2E0-D28E-AD09-9EE9D4193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50" t="4851" r="28738" b="69950"/>
          <a:stretch/>
        </p:blipFill>
        <p:spPr>
          <a:xfrm>
            <a:off x="5112060" y="843014"/>
            <a:ext cx="2819222" cy="2941797"/>
          </a:xfrm>
          <a:prstGeom prst="rect">
            <a:avLst/>
          </a:prstGeom>
        </p:spPr>
      </p:pic>
      <p:sp>
        <p:nvSpPr>
          <p:cNvPr id="6" name="テキスト プレースホルダ 6">
            <a:extLst>
              <a:ext uri="{FF2B5EF4-FFF2-40B4-BE49-F238E27FC236}">
                <a16:creationId xmlns:a16="http://schemas.microsoft.com/office/drawing/2014/main" id="{CFE76B8E-0DE1-C246-6712-633844C31AC2}"/>
              </a:ext>
            </a:extLst>
          </p:cNvPr>
          <p:cNvSpPr txBox="1">
            <a:spLocks/>
          </p:cNvSpPr>
          <p:nvPr/>
        </p:nvSpPr>
        <p:spPr>
          <a:xfrm>
            <a:off x="2987824" y="3933056"/>
            <a:ext cx="424847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difficult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146165" y="5224781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Math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difficult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English.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11560" y="6021161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English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difficult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Math.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7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 6"/>
          <p:cNvSpPr txBox="1">
            <a:spLocks/>
          </p:cNvSpPr>
          <p:nvPr/>
        </p:nvSpPr>
        <p:spPr>
          <a:xfrm>
            <a:off x="1265995" y="245622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skiing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プレースホルダ 6"/>
          <p:cNvSpPr txBox="1">
            <a:spLocks/>
          </p:cNvSpPr>
          <p:nvPr/>
        </p:nvSpPr>
        <p:spPr>
          <a:xfrm>
            <a:off x="4938403" y="245622"/>
            <a:ext cx="338437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snowboarding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76E6089-4327-F344-E2AE-C4C5D17240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83" y="967570"/>
            <a:ext cx="4049992" cy="303749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838DAEC-9E89-8418-3229-B94FCBF21A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636" y="1086742"/>
            <a:ext cx="3873288" cy="2904966"/>
          </a:xfrm>
          <a:prstGeom prst="rect">
            <a:avLst/>
          </a:prstGeom>
        </p:spPr>
      </p:pic>
      <p:sp>
        <p:nvSpPr>
          <p:cNvPr id="6" name="テキスト プレースホルダ 6">
            <a:extLst>
              <a:ext uri="{FF2B5EF4-FFF2-40B4-BE49-F238E27FC236}">
                <a16:creationId xmlns:a16="http://schemas.microsoft.com/office/drawing/2014/main" id="{4CA6861C-4C1B-8617-D885-67D706B3E8F3}"/>
              </a:ext>
            </a:extLst>
          </p:cNvPr>
          <p:cNvSpPr txBox="1">
            <a:spLocks/>
          </p:cNvSpPr>
          <p:nvPr/>
        </p:nvSpPr>
        <p:spPr>
          <a:xfrm>
            <a:off x="2267744" y="4005064"/>
            <a:ext cx="424847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exciting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07504" y="5445224"/>
            <a:ext cx="10009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Skiing is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exciting </a:t>
            </a:r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snowboarding.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07504" y="6021288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Snowboarding is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exciting </a:t>
            </a:r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skiing.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18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角丸四角形 33"/>
          <p:cNvSpPr/>
          <p:nvPr/>
        </p:nvSpPr>
        <p:spPr>
          <a:xfrm>
            <a:off x="-36512" y="4420737"/>
            <a:ext cx="9180512" cy="2437263"/>
          </a:xfrm>
          <a:prstGeom prst="roundRect">
            <a:avLst>
              <a:gd name="adj" fmla="val 6194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　</a:t>
            </a:r>
          </a:p>
        </p:txBody>
      </p:sp>
      <p:sp>
        <p:nvSpPr>
          <p:cNvPr id="28" name="角丸四角形 27"/>
          <p:cNvSpPr/>
          <p:nvPr/>
        </p:nvSpPr>
        <p:spPr>
          <a:xfrm>
            <a:off x="-17950" y="3373749"/>
            <a:ext cx="9149640" cy="1017404"/>
          </a:xfrm>
          <a:prstGeom prst="roundRect">
            <a:avLst/>
          </a:prstGeom>
          <a:solidFill>
            <a:srgbClr val="FFFF00">
              <a:alpha val="19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pPr algn="ctr"/>
            <a:endParaRPr lang="en-US" altLang="ja-JP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pPr algn="ctr"/>
            <a:endParaRPr kumimoji="1" lang="en-US" altLang="ja-JP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pPr algn="ctr"/>
            <a:endParaRPr lang="en-US" altLang="ja-JP" b="1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pPr algn="ctr"/>
            <a:endParaRPr kumimoji="1" lang="ja-JP" altLang="en-US" b="1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123728" y="404664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Skiing is exciting.</a:t>
            </a:r>
            <a:endParaRPr kumimoji="1" lang="ja-JP" altLang="en-US" sz="32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123728" y="2323326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Skiing is </a:t>
            </a:r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kumimoji="1" lang="en-US" altLang="ja-JP" sz="32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32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exciting</a:t>
            </a:r>
            <a:r>
              <a:rPr kumimoji="1" lang="en-US" altLang="ja-JP" sz="32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33570" y="3445757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Skiing is </a:t>
            </a:r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en-US" altLang="ja-JP" sz="28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 exciting</a:t>
            </a:r>
            <a:endParaRPr kumimoji="1" lang="ja-JP" altLang="en-US" sz="28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9722" y="-37442"/>
            <a:ext cx="9304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二つのものを比べる言い方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（形容詞・副詞の綴りが長いもの）</a:t>
            </a:r>
            <a:endParaRPr kumimoji="1" lang="ja-JP" altLang="en-US" sz="2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2195736" y="2836093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スキーは</a:t>
            </a:r>
            <a:r>
              <a:rPr lang="ja-JP" altLang="en-US" sz="2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より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わくわくするんだ。</a:t>
            </a:r>
            <a:endParaRPr kumimoji="1" lang="ja-JP" altLang="en-US" sz="2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462770" y="2973893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何</a:t>
            </a:r>
            <a:r>
              <a:rPr kumimoji="1" lang="ja-JP" altLang="en-US" sz="20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と比べて</a:t>
            </a:r>
            <a:r>
              <a:rPr kumimoji="1"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？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062170" y="3949813"/>
            <a:ext cx="784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スキーはスノーボード</a:t>
            </a:r>
            <a:r>
              <a:rPr lang="ja-JP" altLang="en-US" sz="20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と比べて</a:t>
            </a:r>
            <a:r>
              <a:rPr lang="ja-JP" altLang="en-US" sz="2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より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わくわくするんだ。</a:t>
            </a:r>
            <a:endParaRPr kumimoji="1" lang="ja-JP" altLang="en-US" sz="2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-72516" y="5418633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②誰（何）と比べてなのかを表すために </a:t>
            </a:r>
            <a:r>
              <a:rPr lang="en-US" altLang="ja-JP" sz="20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than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を使います。</a:t>
            </a:r>
          </a:p>
        </p:txBody>
      </p:sp>
      <p:sp>
        <p:nvSpPr>
          <p:cNvPr id="24" name="正方形/長方形 23"/>
          <p:cNvSpPr/>
          <p:nvPr/>
        </p:nvSpPr>
        <p:spPr>
          <a:xfrm>
            <a:off x="-79834" y="5777296"/>
            <a:ext cx="89908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③形容詞・副詞の</a:t>
            </a:r>
            <a:r>
              <a:rPr lang="ja-JP" altLang="en-US" sz="2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母音 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が</a:t>
            </a:r>
            <a:r>
              <a:rPr lang="en-US" altLang="ja-JP" sz="20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3</a:t>
            </a:r>
            <a:r>
              <a:rPr lang="ja-JP" altLang="en-US" sz="20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つ以上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の単語には「</a:t>
            </a:r>
            <a:r>
              <a:rPr lang="en-US" altLang="ja-JP" sz="2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」が使われます。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-48307" y="4797615"/>
            <a:ext cx="9281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①形容詞や副詞の綴りがやや長くなってくると「</a:t>
            </a:r>
            <a:r>
              <a:rPr lang="ja-JP" altLang="en-US" sz="2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より～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」という意味を加える</a:t>
            </a:r>
            <a:endParaRPr lang="en-US" altLang="ja-JP" sz="2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   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ために形容詞や副詞の前に「</a:t>
            </a:r>
            <a:r>
              <a:rPr lang="en-US" altLang="ja-JP" sz="2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」をつけます。</a:t>
            </a:r>
            <a:endParaRPr lang="en-US" altLang="ja-JP" sz="2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-79833" y="4340500"/>
            <a:ext cx="142159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anose="020B0609070205080204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2123728" y="1588730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Skiing is </a:t>
            </a:r>
            <a:r>
              <a:rPr lang="en-US" altLang="ja-JP" sz="3200" b="1" dirty="0" err="1">
                <a:latin typeface="Century Schoolbook" panose="02040604050505020304" pitchFamily="18" charset="0"/>
                <a:ea typeface="ＭＳ ゴシック" panose="020B0609070205080204" pitchFamily="49" charset="-128"/>
              </a:rPr>
              <a:t>exciting</a:t>
            </a:r>
            <a:r>
              <a:rPr lang="en-US" altLang="ja-JP" sz="3200" b="1" dirty="0" err="1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er</a:t>
            </a:r>
            <a:r>
              <a:rPr kumimoji="1" lang="en-US" altLang="ja-JP" sz="32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474791"/>
            <a:ext cx="2181266" cy="1635950"/>
          </a:xfrm>
          <a:prstGeom prst="rect">
            <a:avLst/>
          </a:prstGeom>
          <a:noFill/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61986" y="1382753"/>
            <a:ext cx="2092836" cy="1569627"/>
          </a:xfrm>
          <a:prstGeom prst="rect">
            <a:avLst/>
          </a:prstGeom>
          <a:noFill/>
        </p:spPr>
      </p:pic>
      <p:sp>
        <p:nvSpPr>
          <p:cNvPr id="33" name="正方形/長方形 32"/>
          <p:cNvSpPr/>
          <p:nvPr/>
        </p:nvSpPr>
        <p:spPr>
          <a:xfrm>
            <a:off x="3563888" y="548680"/>
            <a:ext cx="3744416" cy="275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173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46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Schoolbook" panose="02040604050505020304" pitchFamily="18" charset="0"/>
                <a:ea typeface="ＭＳ ゴシック" panose="020B0609070205080204" pitchFamily="49" charset="-128"/>
              </a:rPr>
              <a:t>×</a:t>
            </a:r>
            <a:endParaRPr lang="ja-JP" altLang="en-US" sz="173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46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554050" y="3445757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than</a:t>
            </a:r>
            <a:endParaRPr kumimoji="1" lang="ja-JP" altLang="en-US" sz="28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5490154" y="3445757"/>
            <a:ext cx="3079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snowboarding.</a:t>
            </a:r>
            <a:endParaRPr kumimoji="1" lang="ja-JP" altLang="en-US" sz="28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2123728" y="1044604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スキーはわくわくするんだ。</a:t>
            </a:r>
            <a:endParaRPr kumimoji="1" lang="ja-JP" altLang="en-US" sz="2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165AF637-1F82-43B4-8BC0-C7F83939BE38}"/>
              </a:ext>
            </a:extLst>
          </p:cNvPr>
          <p:cNvSpPr/>
          <p:nvPr/>
        </p:nvSpPr>
        <p:spPr>
          <a:xfrm>
            <a:off x="-93267" y="6126519"/>
            <a:ext cx="93480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④</a:t>
            </a:r>
            <a:r>
              <a:rPr lang="ja-JP" altLang="en-US" sz="2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母音 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が</a:t>
            </a:r>
            <a:r>
              <a:rPr lang="en-US" altLang="ja-JP" sz="20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2</a:t>
            </a:r>
            <a:r>
              <a:rPr lang="ja-JP" altLang="en-US" sz="20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つ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の形容詞や副詞については「</a:t>
            </a:r>
            <a:r>
              <a:rPr lang="en-US" altLang="ja-JP" sz="2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」か「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+ </a:t>
            </a:r>
            <a:r>
              <a:rPr lang="en-US" altLang="ja-JP" sz="2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er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」かは、単語によっ</a:t>
            </a:r>
            <a:endParaRPr lang="en-US" altLang="ja-JP" sz="2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　てどちらか決まっているので、どちらなのか覚えましょう。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246474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8" grpId="0" animBg="1"/>
      <p:bldP spid="1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15" grpId="0"/>
      <p:bldP spid="25" grpId="0"/>
      <p:bldP spid="29" grpId="0"/>
      <p:bldP spid="33" grpId="0"/>
      <p:bldP spid="23" grpId="0"/>
      <p:bldP spid="26" grpId="0"/>
      <p:bldP spid="27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 6"/>
          <p:cNvSpPr txBox="1">
            <a:spLocks/>
          </p:cNvSpPr>
          <p:nvPr/>
        </p:nvSpPr>
        <p:spPr>
          <a:xfrm>
            <a:off x="1253862" y="230992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baseball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プレースホルダ 6"/>
          <p:cNvSpPr txBox="1">
            <a:spLocks/>
          </p:cNvSpPr>
          <p:nvPr/>
        </p:nvSpPr>
        <p:spPr>
          <a:xfrm>
            <a:off x="5476286" y="230992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soccer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CC09D05-544F-C724-34C3-7C9C2E2C5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081" y="813843"/>
            <a:ext cx="2420171" cy="3429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CC12362-739A-8A07-BBFA-92295B1C7D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857" y="993424"/>
            <a:ext cx="2790734" cy="3249419"/>
          </a:xfrm>
          <a:prstGeom prst="rect">
            <a:avLst/>
          </a:prstGeom>
        </p:spPr>
      </p:pic>
      <p:sp>
        <p:nvSpPr>
          <p:cNvPr id="6" name="テキスト プレースホルダ 6">
            <a:extLst>
              <a:ext uri="{FF2B5EF4-FFF2-40B4-BE49-F238E27FC236}">
                <a16:creationId xmlns:a16="http://schemas.microsoft.com/office/drawing/2014/main" id="{20A2BD1D-067A-A54D-84B5-F5ED4CD6EA5C}"/>
              </a:ext>
            </a:extLst>
          </p:cNvPr>
          <p:cNvSpPr txBox="1">
            <a:spLocks/>
          </p:cNvSpPr>
          <p:nvPr/>
        </p:nvSpPr>
        <p:spPr>
          <a:xfrm>
            <a:off x="2339752" y="4293096"/>
            <a:ext cx="424847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popular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194" y="5150348"/>
            <a:ext cx="9499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Baseball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more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 popular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 soccer.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0" y="5733256"/>
            <a:ext cx="9374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Soccer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more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 popular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 baseball.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A3F056C-3196-ED75-1ECB-DB9ACAE6DEC5}"/>
              </a:ext>
            </a:extLst>
          </p:cNvPr>
          <p:cNvSpPr txBox="1"/>
          <p:nvPr/>
        </p:nvSpPr>
        <p:spPr>
          <a:xfrm>
            <a:off x="6195624" y="5172320"/>
            <a:ext cx="1178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4880F41-BA03-161F-D1A4-CE7B469FE1A4}"/>
              </a:ext>
            </a:extLst>
          </p:cNvPr>
          <p:cNvSpPr txBox="1"/>
          <p:nvPr/>
        </p:nvSpPr>
        <p:spPr>
          <a:xfrm>
            <a:off x="2699792" y="5147647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C8C0847-2FE9-EADA-38E7-4CD791A7666A}"/>
              </a:ext>
            </a:extLst>
          </p:cNvPr>
          <p:cNvSpPr txBox="1"/>
          <p:nvPr/>
        </p:nvSpPr>
        <p:spPr>
          <a:xfrm>
            <a:off x="5763576" y="5742463"/>
            <a:ext cx="1178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B0F78F4-0FC6-C1CF-DB4F-1FFC8796FAF8}"/>
              </a:ext>
            </a:extLst>
          </p:cNvPr>
          <p:cNvSpPr txBox="1"/>
          <p:nvPr/>
        </p:nvSpPr>
        <p:spPr>
          <a:xfrm>
            <a:off x="2267744" y="5717790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7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  <p:bldP spid="4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 6"/>
          <p:cNvSpPr txBox="1">
            <a:spLocks/>
          </p:cNvSpPr>
          <p:nvPr/>
        </p:nvSpPr>
        <p:spPr>
          <a:xfrm>
            <a:off x="1259632" y="258428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trains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プレースホルダ 6"/>
          <p:cNvSpPr txBox="1">
            <a:spLocks/>
          </p:cNvSpPr>
          <p:nvPr/>
        </p:nvSpPr>
        <p:spPr>
          <a:xfrm>
            <a:off x="5364088" y="258428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buses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A9B6EEA-1A2F-BB4A-1D1E-A74D08B5F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43059"/>
            <a:ext cx="4328271" cy="188594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A68F557-49FE-427C-223D-5341944C0A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480343"/>
            <a:ext cx="2582135" cy="1948657"/>
          </a:xfrm>
          <a:prstGeom prst="rect">
            <a:avLst/>
          </a:prstGeom>
        </p:spPr>
      </p:pic>
      <p:sp>
        <p:nvSpPr>
          <p:cNvPr id="6" name="テキスト プレースホルダ 6">
            <a:extLst>
              <a:ext uri="{FF2B5EF4-FFF2-40B4-BE49-F238E27FC236}">
                <a16:creationId xmlns:a16="http://schemas.microsoft.com/office/drawing/2014/main" id="{D61C1CC6-0245-C3E8-AE24-2E3029A7F01E}"/>
              </a:ext>
            </a:extLst>
          </p:cNvPr>
          <p:cNvSpPr txBox="1">
            <a:spLocks/>
          </p:cNvSpPr>
          <p:nvPr/>
        </p:nvSpPr>
        <p:spPr>
          <a:xfrm>
            <a:off x="2447764" y="3741523"/>
            <a:ext cx="424847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useful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1500" y="4916677"/>
            <a:ext cx="900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Trains are (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more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 useful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 buses.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06106" y="5751256"/>
            <a:ext cx="8820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Buses are (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more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 useful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 trains.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DA4011B-71CD-C23C-C9FC-C55E70951CAE}"/>
              </a:ext>
            </a:extLst>
          </p:cNvPr>
          <p:cNvSpPr txBox="1"/>
          <p:nvPr/>
        </p:nvSpPr>
        <p:spPr>
          <a:xfrm>
            <a:off x="5868144" y="4927711"/>
            <a:ext cx="1178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F6A3CD9-851C-3079-E749-8F11FA6F0F83}"/>
              </a:ext>
            </a:extLst>
          </p:cNvPr>
          <p:cNvSpPr txBox="1"/>
          <p:nvPr/>
        </p:nvSpPr>
        <p:spPr>
          <a:xfrm>
            <a:off x="2654925" y="4927711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348E360-D2F3-75E4-00E6-33FEBC41D078}"/>
              </a:ext>
            </a:extLst>
          </p:cNvPr>
          <p:cNvSpPr txBox="1"/>
          <p:nvPr/>
        </p:nvSpPr>
        <p:spPr>
          <a:xfrm>
            <a:off x="5724128" y="5751256"/>
            <a:ext cx="1178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0C53A63-5616-9377-9E92-3DB0DF38F67D}"/>
              </a:ext>
            </a:extLst>
          </p:cNvPr>
          <p:cNvSpPr txBox="1"/>
          <p:nvPr/>
        </p:nvSpPr>
        <p:spPr>
          <a:xfrm>
            <a:off x="2510909" y="5751256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38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" grpId="0"/>
      <p:bldP spid="4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 6"/>
          <p:cNvSpPr txBox="1">
            <a:spLocks/>
          </p:cNvSpPr>
          <p:nvPr/>
        </p:nvSpPr>
        <p:spPr>
          <a:xfrm>
            <a:off x="1223627" y="213977"/>
            <a:ext cx="2376262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TikTok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プレースホルダ 6"/>
          <p:cNvSpPr txBox="1">
            <a:spLocks/>
          </p:cNvSpPr>
          <p:nvPr/>
        </p:nvSpPr>
        <p:spPr>
          <a:xfrm>
            <a:off x="5544109" y="213977"/>
            <a:ext cx="2376262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YouTube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9FE3F80-653F-502F-313E-5FF9DA4830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r="27951"/>
          <a:stretch/>
        </p:blipFill>
        <p:spPr>
          <a:xfrm>
            <a:off x="1381149" y="921135"/>
            <a:ext cx="1989211" cy="3266401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4D8638E-09B4-53A7-6673-CF0FE04944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836712"/>
            <a:ext cx="1728192" cy="3473081"/>
          </a:xfrm>
          <a:prstGeom prst="rect">
            <a:avLst/>
          </a:prstGeom>
        </p:spPr>
      </p:pic>
      <p:sp>
        <p:nvSpPr>
          <p:cNvPr id="10" name="テキスト プレースホルダ 6">
            <a:extLst>
              <a:ext uri="{FF2B5EF4-FFF2-40B4-BE49-F238E27FC236}">
                <a16:creationId xmlns:a16="http://schemas.microsoft.com/office/drawing/2014/main" id="{E2687123-37B7-FF14-450E-7B97DEFC96E9}"/>
              </a:ext>
            </a:extLst>
          </p:cNvPr>
          <p:cNvSpPr txBox="1">
            <a:spLocks/>
          </p:cNvSpPr>
          <p:nvPr/>
        </p:nvSpPr>
        <p:spPr>
          <a:xfrm>
            <a:off x="2491737" y="4323530"/>
            <a:ext cx="424847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interesting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0" y="5306843"/>
            <a:ext cx="9252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TikTok is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 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more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interesting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YouTube.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4369" y="5936865"/>
            <a:ext cx="9252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YouTube is (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more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interesting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TikTok.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F5C78D4-2B9C-B41F-54D3-81C754711ECD}"/>
              </a:ext>
            </a:extLst>
          </p:cNvPr>
          <p:cNvSpPr txBox="1"/>
          <p:nvPr/>
        </p:nvSpPr>
        <p:spPr>
          <a:xfrm>
            <a:off x="3524505" y="5306843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entury Schoolbook" panose="02040604050505020304" pitchFamily="18" charset="0"/>
              </a:rPr>
              <a:t>interesting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DB44B9F-27EA-6557-E05F-0C0D1323FB69}"/>
              </a:ext>
            </a:extLst>
          </p:cNvPr>
          <p:cNvSpPr txBox="1"/>
          <p:nvPr/>
        </p:nvSpPr>
        <p:spPr>
          <a:xfrm>
            <a:off x="2097680" y="5306843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5CF60FB-E55A-5AB8-B815-7D0DB14373DD}"/>
              </a:ext>
            </a:extLst>
          </p:cNvPr>
          <p:cNvSpPr txBox="1"/>
          <p:nvPr/>
        </p:nvSpPr>
        <p:spPr>
          <a:xfrm>
            <a:off x="6084168" y="5310103"/>
            <a:ext cx="1178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8861A4A-BD6D-F0CD-BB21-F22BF939AFAD}"/>
              </a:ext>
            </a:extLst>
          </p:cNvPr>
          <p:cNvSpPr txBox="1"/>
          <p:nvPr/>
        </p:nvSpPr>
        <p:spPr>
          <a:xfrm>
            <a:off x="3851920" y="5936865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entury Schoolbook" panose="02040604050505020304" pitchFamily="18" charset="0"/>
              </a:rPr>
              <a:t>interesting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16EDD71-534C-C682-81D0-729C6A489F4F}"/>
              </a:ext>
            </a:extLst>
          </p:cNvPr>
          <p:cNvSpPr txBox="1"/>
          <p:nvPr/>
        </p:nvSpPr>
        <p:spPr>
          <a:xfrm>
            <a:off x="2425095" y="5936865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66CB00D-DA4F-E08A-2389-ADE643C25E06}"/>
              </a:ext>
            </a:extLst>
          </p:cNvPr>
          <p:cNvSpPr txBox="1"/>
          <p:nvPr/>
        </p:nvSpPr>
        <p:spPr>
          <a:xfrm>
            <a:off x="6411583" y="5940125"/>
            <a:ext cx="1178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48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11" grpId="0"/>
      <p:bldP spid="12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 6"/>
          <p:cNvSpPr txBox="1">
            <a:spLocks/>
          </p:cNvSpPr>
          <p:nvPr/>
        </p:nvSpPr>
        <p:spPr>
          <a:xfrm>
            <a:off x="260754" y="260648"/>
            <a:ext cx="4248472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Animation</a:t>
            </a: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Movies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プレースホルダ 6"/>
          <p:cNvSpPr txBox="1">
            <a:spLocks/>
          </p:cNvSpPr>
          <p:nvPr/>
        </p:nvSpPr>
        <p:spPr>
          <a:xfrm>
            <a:off x="4941274" y="260648"/>
            <a:ext cx="3888432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Romance Movies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5FCBB20-1D54-D4A2-E834-08A4A0E2B2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836712"/>
            <a:ext cx="3264363" cy="326959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B385124-C291-784A-F859-3E90BBB0E0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49" y="808221"/>
            <a:ext cx="3384376" cy="3384376"/>
          </a:xfrm>
          <a:prstGeom prst="rect">
            <a:avLst/>
          </a:prstGeom>
        </p:spPr>
      </p:pic>
      <p:sp>
        <p:nvSpPr>
          <p:cNvPr id="6" name="テキスト プレースホルダ 6">
            <a:extLst>
              <a:ext uri="{FF2B5EF4-FFF2-40B4-BE49-F238E27FC236}">
                <a16:creationId xmlns:a16="http://schemas.microsoft.com/office/drawing/2014/main" id="{61C29FD1-4650-08BE-0E16-E2B5D6C525C9}"/>
              </a:ext>
            </a:extLst>
          </p:cNvPr>
          <p:cNvSpPr txBox="1">
            <a:spLocks/>
          </p:cNvSpPr>
          <p:nvPr/>
        </p:nvSpPr>
        <p:spPr>
          <a:xfrm>
            <a:off x="2456998" y="4106306"/>
            <a:ext cx="424847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moving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0" y="489839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Animation movies are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 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more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moving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</a:t>
            </a:r>
          </a:p>
          <a:p>
            <a:pPr algn="r"/>
            <a:r>
              <a:rPr lang="en-US" altLang="ja-JP" sz="2800" b="1" dirty="0">
                <a:latin typeface="Century Schoolbook" panose="02040604050505020304" pitchFamily="18" charset="0"/>
              </a:rPr>
              <a:t>(</a:t>
            </a:r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Romance movies.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0" y="583341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Romance movies are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 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more</a:t>
            </a:r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moving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</a:t>
            </a:r>
          </a:p>
          <a:p>
            <a:pPr algn="r"/>
            <a:r>
              <a:rPr lang="en-US" altLang="ja-JP" sz="2800" b="1" dirty="0">
                <a:latin typeface="Century Schoolbook" panose="02040604050505020304" pitchFamily="18" charset="0"/>
              </a:rPr>
              <a:t>(</a:t>
            </a:r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animation movies.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E0E64E-2D35-1BA9-2150-C4BAC784CF18}"/>
              </a:ext>
            </a:extLst>
          </p:cNvPr>
          <p:cNvSpPr txBox="1"/>
          <p:nvPr/>
        </p:nvSpPr>
        <p:spPr>
          <a:xfrm>
            <a:off x="5816148" y="4901741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entury Schoolbook" panose="02040604050505020304" pitchFamily="18" charset="0"/>
              </a:rPr>
              <a:t>moving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0591529-7838-F722-BAC2-7C08F1399EBF}"/>
              </a:ext>
            </a:extLst>
          </p:cNvPr>
          <p:cNvSpPr txBox="1"/>
          <p:nvPr/>
        </p:nvSpPr>
        <p:spPr>
          <a:xfrm>
            <a:off x="4388601" y="4901741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C883FE-2D1D-8F2E-99ED-F5D8A757F8EF}"/>
              </a:ext>
            </a:extLst>
          </p:cNvPr>
          <p:cNvSpPr txBox="1"/>
          <p:nvPr/>
        </p:nvSpPr>
        <p:spPr>
          <a:xfrm>
            <a:off x="4608275" y="5342581"/>
            <a:ext cx="1178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36709EE-2D5D-60BA-858E-F3DCB8E9494D}"/>
              </a:ext>
            </a:extLst>
          </p:cNvPr>
          <p:cNvSpPr txBox="1"/>
          <p:nvPr/>
        </p:nvSpPr>
        <p:spPr>
          <a:xfrm>
            <a:off x="5634988" y="5826693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entury Schoolbook" panose="02040604050505020304" pitchFamily="18" charset="0"/>
              </a:rPr>
              <a:t>moving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9CFD0C0-A3A1-55B8-61CE-17E7E9623852}"/>
              </a:ext>
            </a:extLst>
          </p:cNvPr>
          <p:cNvSpPr txBox="1"/>
          <p:nvPr/>
        </p:nvSpPr>
        <p:spPr>
          <a:xfrm>
            <a:off x="4207441" y="5826693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38B1C08-C4AA-CFA9-A9B6-7F0983BE5BAE}"/>
              </a:ext>
            </a:extLst>
          </p:cNvPr>
          <p:cNvSpPr txBox="1"/>
          <p:nvPr/>
        </p:nvSpPr>
        <p:spPr>
          <a:xfrm>
            <a:off x="4427115" y="6267533"/>
            <a:ext cx="1178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38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" grpId="0"/>
      <p:bldP spid="4" grpId="0"/>
      <p:bldP spid="9" grpId="0"/>
      <p:bldP spid="10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685800" y="1526926"/>
            <a:ext cx="7772400" cy="1470025"/>
          </a:xfrm>
        </p:spPr>
        <p:txBody>
          <a:bodyPr>
            <a:normAutofit/>
          </a:bodyPr>
          <a:lstStyle/>
          <a:p>
            <a:r>
              <a:rPr kumimoji="1" lang="ja-JP" altLang="en-US" sz="4000" dirty="0"/>
              <a:t>友だちに自分の考えを伝えよう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C670D29-A794-A2F6-7CC2-5ABE6ED678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1730" y="3861049"/>
            <a:ext cx="5060540" cy="196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993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 6"/>
          <p:cNvSpPr txBox="1">
            <a:spLocks/>
          </p:cNvSpPr>
          <p:nvPr/>
        </p:nvSpPr>
        <p:spPr>
          <a:xfrm>
            <a:off x="1100315" y="165287"/>
            <a:ext cx="2376262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Miyajima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プレースホルダ 6"/>
          <p:cNvSpPr txBox="1">
            <a:spLocks/>
          </p:cNvSpPr>
          <p:nvPr/>
        </p:nvSpPr>
        <p:spPr>
          <a:xfrm>
            <a:off x="5364088" y="165287"/>
            <a:ext cx="296029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Matsushima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0" name="テキスト プレースホルダ 6">
            <a:extLst>
              <a:ext uri="{FF2B5EF4-FFF2-40B4-BE49-F238E27FC236}">
                <a16:creationId xmlns:a16="http://schemas.microsoft.com/office/drawing/2014/main" id="{E2687123-37B7-FF14-450E-7B97DEFC96E9}"/>
              </a:ext>
            </a:extLst>
          </p:cNvPr>
          <p:cNvSpPr txBox="1">
            <a:spLocks/>
          </p:cNvSpPr>
          <p:nvPr/>
        </p:nvSpPr>
        <p:spPr>
          <a:xfrm>
            <a:off x="2403358" y="4063391"/>
            <a:ext cx="424847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beautiful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D5AF2B3-20B5-A702-1484-CAD8F239B9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340768"/>
            <a:ext cx="3813420" cy="254228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885139D-563D-CAE7-3DF7-D5C3FDC157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36" y="1340768"/>
            <a:ext cx="3813421" cy="2542280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0" y="4855479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Miyajima is</a:t>
            </a:r>
            <a:r>
              <a:rPr lang="ja-JP" altLang="en-US" sz="2800" b="1" dirty="0">
                <a:latin typeface="Century Schoolbook" panose="02040604050505020304" pitchFamily="18" charset="0"/>
              </a:rPr>
              <a:t>　</a:t>
            </a:r>
            <a:r>
              <a:rPr lang="en-US" altLang="ja-JP" sz="2800" b="1" dirty="0">
                <a:latin typeface="Century Schoolbook" panose="02040604050505020304" pitchFamily="18" charset="0"/>
              </a:rPr>
              <a:t>(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more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beautiful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</a:t>
            </a:r>
          </a:p>
          <a:p>
            <a:pPr algn="r"/>
            <a:r>
              <a:rPr lang="en-US" altLang="ja-JP" sz="2800" b="1" dirty="0">
                <a:latin typeface="Century Schoolbook" panose="02040604050505020304" pitchFamily="18" charset="0"/>
              </a:rPr>
              <a:t>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 Matsushima.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6562" y="5809586"/>
            <a:ext cx="91274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Matsushima is (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more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beautiful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</a:t>
            </a:r>
          </a:p>
          <a:p>
            <a:pPr algn="r"/>
            <a:r>
              <a:rPr lang="en-US" altLang="ja-JP" sz="2800" b="1" dirty="0">
                <a:latin typeface="Century Schoolbook" panose="02040604050505020304" pitchFamily="18" charset="0"/>
              </a:rPr>
              <a:t>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 Miyajima.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B2CD6B1-6553-8702-DDB2-B6727B2337D0}"/>
              </a:ext>
            </a:extLst>
          </p:cNvPr>
          <p:cNvSpPr txBox="1"/>
          <p:nvPr/>
        </p:nvSpPr>
        <p:spPr>
          <a:xfrm>
            <a:off x="4082463" y="4858143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entury Schoolbook" panose="02040604050505020304" pitchFamily="18" charset="0"/>
              </a:rPr>
              <a:t>beautiful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DAE6370-2732-EDE7-3A7B-15DC1E592E2B}"/>
              </a:ext>
            </a:extLst>
          </p:cNvPr>
          <p:cNvSpPr txBox="1"/>
          <p:nvPr/>
        </p:nvSpPr>
        <p:spPr>
          <a:xfrm>
            <a:off x="2631640" y="486077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B29F50F-6542-3662-EF9B-9E00D8FB53DA}"/>
              </a:ext>
            </a:extLst>
          </p:cNvPr>
          <p:cNvSpPr txBox="1"/>
          <p:nvPr/>
        </p:nvSpPr>
        <p:spPr>
          <a:xfrm>
            <a:off x="5473654" y="5304690"/>
            <a:ext cx="1178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F81B6A1-CC35-61AD-1AB2-16987C6D1205}"/>
              </a:ext>
            </a:extLst>
          </p:cNvPr>
          <p:cNvSpPr txBox="1"/>
          <p:nvPr/>
        </p:nvSpPr>
        <p:spPr>
          <a:xfrm>
            <a:off x="4467610" y="5830574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entury Schoolbook" panose="02040604050505020304" pitchFamily="18" charset="0"/>
              </a:rPr>
              <a:t>beautiful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BE5718C-B500-7FC9-E0A3-7AAFF0ADBC8B}"/>
              </a:ext>
            </a:extLst>
          </p:cNvPr>
          <p:cNvSpPr txBox="1"/>
          <p:nvPr/>
        </p:nvSpPr>
        <p:spPr>
          <a:xfrm>
            <a:off x="3029986" y="5796559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more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CD4EE39-7A23-6A19-9F56-AD6AD8883529}"/>
              </a:ext>
            </a:extLst>
          </p:cNvPr>
          <p:cNvSpPr txBox="1"/>
          <p:nvPr/>
        </p:nvSpPr>
        <p:spPr>
          <a:xfrm>
            <a:off x="5954671" y="6240473"/>
            <a:ext cx="1178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92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4" grpId="0"/>
      <p:bldP spid="5" grpId="0"/>
      <p:bldP spid="11" grpId="0"/>
      <p:bldP spid="12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6">
            <a:extLst>
              <a:ext uri="{FF2B5EF4-FFF2-40B4-BE49-F238E27FC236}">
                <a16:creationId xmlns:a16="http://schemas.microsoft.com/office/drawing/2014/main" id="{0368051B-4247-11DE-9779-A4D3C60F19E8}"/>
              </a:ext>
            </a:extLst>
          </p:cNvPr>
          <p:cNvSpPr/>
          <p:nvPr/>
        </p:nvSpPr>
        <p:spPr>
          <a:xfrm>
            <a:off x="17748" y="5532333"/>
            <a:ext cx="9144000" cy="1304315"/>
          </a:xfrm>
          <a:prstGeom prst="roundRect">
            <a:avLst>
              <a:gd name="adj" fmla="val 6194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01376" y="25129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綴りの長い形容詞・副詞とは？</a:t>
            </a: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893281"/>
              </p:ext>
            </p:extLst>
          </p:nvPr>
        </p:nvGraphicFramePr>
        <p:xfrm>
          <a:off x="17748" y="687296"/>
          <a:ext cx="9108504" cy="4769958"/>
        </p:xfrm>
        <a:graphic>
          <a:graphicData uri="http://schemas.openxmlformats.org/drawingml/2006/table">
            <a:tbl>
              <a:tblPr/>
              <a:tblGrid>
                <a:gridCol w="5037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1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400" b="1" i="0" u="none" strike="noStrike" dirty="0" err="1">
                          <a:solidFill>
                            <a:srgbClr val="00B050"/>
                          </a:solidFill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er</a:t>
                      </a:r>
                      <a:r>
                        <a:rPr lang="ja-JP" alt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を付ける短いもの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400" b="1" i="0" u="none" strike="noStrike" dirty="0">
                          <a:solidFill>
                            <a:srgbClr val="00B050"/>
                          </a:solidFill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more</a:t>
                      </a:r>
                      <a:r>
                        <a:rPr lang="ja-JP" alt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を付ける長いもの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old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important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tall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difficult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long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popular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young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useful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3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large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interesting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fast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moving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cold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beautiful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85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big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exciting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17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easy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famous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4" name="正方形/長方形 23"/>
          <p:cNvSpPr/>
          <p:nvPr/>
        </p:nvSpPr>
        <p:spPr>
          <a:xfrm>
            <a:off x="-36512" y="5517232"/>
            <a:ext cx="92525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①実際に発音する母音の数（音節）が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1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つなのか、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2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つ以上なのかで分かれます。</a:t>
            </a:r>
            <a:endParaRPr lang="en-US" altLang="ja-JP" sz="2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-35496" y="587727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②綴りの上では、母音が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2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つ以上に見えるものもありますが、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2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文字、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3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文字を</a:t>
            </a:r>
            <a:endParaRPr lang="en-US" altLang="ja-JP" sz="2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　ひとまとめで、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1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つと考えている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(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二重母音など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)</a:t>
            </a:r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単語もあります。</a:t>
            </a:r>
            <a:endParaRPr lang="en-US" altLang="ja-JP" sz="2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38" name="円/楕円 37"/>
          <p:cNvSpPr/>
          <p:nvPr/>
        </p:nvSpPr>
        <p:spPr>
          <a:xfrm>
            <a:off x="2231740" y="1280905"/>
            <a:ext cx="288032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39" name="円/楕円 38"/>
          <p:cNvSpPr/>
          <p:nvPr/>
        </p:nvSpPr>
        <p:spPr>
          <a:xfrm>
            <a:off x="2411760" y="1784846"/>
            <a:ext cx="216024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40" name="円/楕円 39"/>
          <p:cNvSpPr/>
          <p:nvPr/>
        </p:nvSpPr>
        <p:spPr>
          <a:xfrm>
            <a:off x="2267744" y="2216894"/>
            <a:ext cx="216024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41" name="円/楕円 40"/>
          <p:cNvSpPr/>
          <p:nvPr/>
        </p:nvSpPr>
        <p:spPr>
          <a:xfrm>
            <a:off x="2195736" y="2720950"/>
            <a:ext cx="432048" cy="21602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42" name="円/楕円 41"/>
          <p:cNvSpPr/>
          <p:nvPr/>
        </p:nvSpPr>
        <p:spPr>
          <a:xfrm>
            <a:off x="2267744" y="3225006"/>
            <a:ext cx="288032" cy="21602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43" name="円/楕円 42"/>
          <p:cNvSpPr/>
          <p:nvPr/>
        </p:nvSpPr>
        <p:spPr>
          <a:xfrm>
            <a:off x="2348136" y="3657054"/>
            <a:ext cx="207640" cy="21602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44" name="円/楕円 43"/>
          <p:cNvSpPr/>
          <p:nvPr/>
        </p:nvSpPr>
        <p:spPr>
          <a:xfrm>
            <a:off x="2375756" y="4139865"/>
            <a:ext cx="135632" cy="21602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45" name="円/楕円 44"/>
          <p:cNvSpPr/>
          <p:nvPr/>
        </p:nvSpPr>
        <p:spPr>
          <a:xfrm>
            <a:off x="2483768" y="4568847"/>
            <a:ext cx="135632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46" name="円/楕円 45"/>
          <p:cNvSpPr/>
          <p:nvPr/>
        </p:nvSpPr>
        <p:spPr>
          <a:xfrm>
            <a:off x="2132112" y="5075739"/>
            <a:ext cx="432048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47" name="円/楕円 46"/>
          <p:cNvSpPr/>
          <p:nvPr/>
        </p:nvSpPr>
        <p:spPr>
          <a:xfrm>
            <a:off x="6296744" y="1352798"/>
            <a:ext cx="135632" cy="21602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48" name="円/楕円 47"/>
          <p:cNvSpPr/>
          <p:nvPr/>
        </p:nvSpPr>
        <p:spPr>
          <a:xfrm>
            <a:off x="6877528" y="1327658"/>
            <a:ext cx="381013" cy="21602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49" name="円/楕円 48"/>
          <p:cNvSpPr/>
          <p:nvPr/>
        </p:nvSpPr>
        <p:spPr>
          <a:xfrm>
            <a:off x="7374184" y="1352798"/>
            <a:ext cx="144016" cy="21602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50" name="円/楕円 49"/>
          <p:cNvSpPr/>
          <p:nvPr/>
        </p:nvSpPr>
        <p:spPr>
          <a:xfrm>
            <a:off x="6696236" y="1791039"/>
            <a:ext cx="144016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51" name="円/楕円 50"/>
          <p:cNvSpPr/>
          <p:nvPr/>
        </p:nvSpPr>
        <p:spPr>
          <a:xfrm>
            <a:off x="7008957" y="1763992"/>
            <a:ext cx="144016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52" name="円/楕円 51"/>
          <p:cNvSpPr/>
          <p:nvPr/>
        </p:nvSpPr>
        <p:spPr>
          <a:xfrm>
            <a:off x="7258541" y="1778653"/>
            <a:ext cx="216024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53" name="円/楕円 52"/>
          <p:cNvSpPr/>
          <p:nvPr/>
        </p:nvSpPr>
        <p:spPr>
          <a:xfrm>
            <a:off x="6658190" y="2288902"/>
            <a:ext cx="216024" cy="21602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54" name="円/楕円 53"/>
          <p:cNvSpPr/>
          <p:nvPr/>
        </p:nvSpPr>
        <p:spPr>
          <a:xfrm>
            <a:off x="7056276" y="2261855"/>
            <a:ext cx="288032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55" name="円/楕円 54"/>
          <p:cNvSpPr/>
          <p:nvPr/>
        </p:nvSpPr>
        <p:spPr>
          <a:xfrm>
            <a:off x="7374184" y="2279510"/>
            <a:ext cx="288032" cy="21602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56" name="円/楕円 55"/>
          <p:cNvSpPr/>
          <p:nvPr/>
        </p:nvSpPr>
        <p:spPr>
          <a:xfrm>
            <a:off x="6638264" y="2735527"/>
            <a:ext cx="144016" cy="21602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57" name="円/楕円 56"/>
          <p:cNvSpPr/>
          <p:nvPr/>
        </p:nvSpPr>
        <p:spPr>
          <a:xfrm>
            <a:off x="6999412" y="2729907"/>
            <a:ext cx="144016" cy="21602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58" name="円/楕円 57"/>
          <p:cNvSpPr/>
          <p:nvPr/>
        </p:nvSpPr>
        <p:spPr>
          <a:xfrm>
            <a:off x="7313512" y="2720950"/>
            <a:ext cx="144016" cy="21602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59" name="円/楕円 58"/>
          <p:cNvSpPr/>
          <p:nvPr/>
        </p:nvSpPr>
        <p:spPr>
          <a:xfrm>
            <a:off x="6156757" y="3139475"/>
            <a:ext cx="144016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60" name="円/楕円 59"/>
          <p:cNvSpPr/>
          <p:nvPr/>
        </p:nvSpPr>
        <p:spPr>
          <a:xfrm>
            <a:off x="6690626" y="3152998"/>
            <a:ext cx="144016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61" name="円/楕円 60"/>
          <p:cNvSpPr/>
          <p:nvPr/>
        </p:nvSpPr>
        <p:spPr>
          <a:xfrm>
            <a:off x="6995072" y="3161036"/>
            <a:ext cx="144016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62" name="円/楕円 61"/>
          <p:cNvSpPr/>
          <p:nvPr/>
        </p:nvSpPr>
        <p:spPr>
          <a:xfrm>
            <a:off x="7448460" y="3161036"/>
            <a:ext cx="144016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63" name="円/楕円 62"/>
          <p:cNvSpPr/>
          <p:nvPr/>
        </p:nvSpPr>
        <p:spPr>
          <a:xfrm>
            <a:off x="6762634" y="3657054"/>
            <a:ext cx="216024" cy="21602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64" name="円/楕円 63"/>
          <p:cNvSpPr/>
          <p:nvPr/>
        </p:nvSpPr>
        <p:spPr>
          <a:xfrm>
            <a:off x="7164288" y="3657054"/>
            <a:ext cx="144016" cy="21602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65" name="円/楕円 64"/>
          <p:cNvSpPr/>
          <p:nvPr/>
        </p:nvSpPr>
        <p:spPr>
          <a:xfrm>
            <a:off x="6518295" y="4111235"/>
            <a:ext cx="648072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66" name="円/楕円 65"/>
          <p:cNvSpPr/>
          <p:nvPr/>
        </p:nvSpPr>
        <p:spPr>
          <a:xfrm>
            <a:off x="7236296" y="4108053"/>
            <a:ext cx="144016" cy="279648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67" name="円/楕円 66"/>
          <p:cNvSpPr/>
          <p:nvPr/>
        </p:nvSpPr>
        <p:spPr>
          <a:xfrm>
            <a:off x="7484464" y="4104718"/>
            <a:ext cx="216024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68" name="円/楕円 67"/>
          <p:cNvSpPr/>
          <p:nvPr/>
        </p:nvSpPr>
        <p:spPr>
          <a:xfrm>
            <a:off x="6391468" y="4574309"/>
            <a:ext cx="288032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69" name="円/楕円 68"/>
          <p:cNvSpPr/>
          <p:nvPr/>
        </p:nvSpPr>
        <p:spPr>
          <a:xfrm>
            <a:off x="6943122" y="4558073"/>
            <a:ext cx="144016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70" name="円/楕円 69"/>
          <p:cNvSpPr/>
          <p:nvPr/>
        </p:nvSpPr>
        <p:spPr>
          <a:xfrm>
            <a:off x="7211419" y="4558073"/>
            <a:ext cx="144016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71" name="円/楕円 70"/>
          <p:cNvSpPr/>
          <p:nvPr/>
        </p:nvSpPr>
        <p:spPr>
          <a:xfrm>
            <a:off x="6642624" y="5091021"/>
            <a:ext cx="216024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72" name="円/楕円 71"/>
          <p:cNvSpPr/>
          <p:nvPr/>
        </p:nvSpPr>
        <p:spPr>
          <a:xfrm>
            <a:off x="7080965" y="5094204"/>
            <a:ext cx="432048" cy="288032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73" name="円/楕円 44">
            <a:extLst>
              <a:ext uri="{FF2B5EF4-FFF2-40B4-BE49-F238E27FC236}">
                <a16:creationId xmlns:a16="http://schemas.microsoft.com/office/drawing/2014/main" id="{C1B56012-BCFA-42C6-BA0B-48C1955132C1}"/>
              </a:ext>
            </a:extLst>
          </p:cNvPr>
          <p:cNvSpPr/>
          <p:nvPr/>
        </p:nvSpPr>
        <p:spPr>
          <a:xfrm>
            <a:off x="2708176" y="5120668"/>
            <a:ext cx="135632" cy="21602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  <a:ea typeface="MS UI Gothic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C0DC27F-7E17-6C18-1C8A-BE2EC8B17167}"/>
              </a:ext>
            </a:extLst>
          </p:cNvPr>
          <p:cNvSpPr/>
          <p:nvPr/>
        </p:nvSpPr>
        <p:spPr>
          <a:xfrm>
            <a:off x="-36512" y="649872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③基本的には①、②のようになりますが、例外もあります。</a:t>
            </a:r>
            <a:endParaRPr lang="en-US" altLang="ja-JP" sz="2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/>
      <p:bldP spid="37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539552" y="1412776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すべて</a:t>
            </a:r>
            <a:r>
              <a:rPr lang="en-US" altLang="ja-JP" sz="4000" b="1" dirty="0" err="1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er</a:t>
            </a:r>
            <a:r>
              <a:rPr lang="ja-JP" altLang="en-US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を付ければいいのに何で</a:t>
            </a:r>
            <a:endParaRPr lang="en-US" altLang="ja-JP" sz="40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こんなふうになってるの？</a:t>
            </a:r>
            <a:endParaRPr kumimoji="1" lang="ja-JP" altLang="en-US" sz="40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39552" y="3717032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b="1" dirty="0">
                <a:latin typeface="Century Schoolbook" pitchFamily="18" charset="0"/>
                <a:ea typeface="HG丸ｺﾞｼｯｸM-PRO" pitchFamily="50" charset="-128"/>
              </a:rPr>
              <a:t>Why do people using English use both </a:t>
            </a:r>
            <a:r>
              <a:rPr lang="en-US" altLang="ja-JP" sz="4000" b="1" dirty="0">
                <a:solidFill>
                  <a:srgbClr val="00B050"/>
                </a:solidFill>
                <a:latin typeface="Century Schoolbook" pitchFamily="18" charset="0"/>
                <a:ea typeface="HG丸ｺﾞｼｯｸM-PRO" pitchFamily="50" charset="-128"/>
              </a:rPr>
              <a:t>er</a:t>
            </a:r>
            <a:r>
              <a:rPr lang="en-US" altLang="ja-JP" sz="4000" b="1" dirty="0">
                <a:latin typeface="Century Schoolbook" pitchFamily="18" charset="0"/>
                <a:ea typeface="HG丸ｺﾞｼｯｸM-PRO" pitchFamily="50" charset="-128"/>
              </a:rPr>
              <a:t> and </a:t>
            </a:r>
            <a:r>
              <a:rPr lang="en-US" altLang="ja-JP" sz="4000" b="1" dirty="0">
                <a:solidFill>
                  <a:srgbClr val="00B050"/>
                </a:solidFill>
                <a:latin typeface="Century Schoolbook" pitchFamily="18" charset="0"/>
                <a:ea typeface="HG丸ｺﾞｼｯｸM-PRO" pitchFamily="50" charset="-128"/>
              </a:rPr>
              <a:t>more</a:t>
            </a:r>
            <a:r>
              <a:rPr lang="en-US" altLang="ja-JP" sz="4000" b="1" dirty="0">
                <a:latin typeface="Century Schoolbook" pitchFamily="18" charset="0"/>
                <a:ea typeface="HG丸ｺﾞｼｯｸM-PRO" pitchFamily="50" charset="-128"/>
              </a:rPr>
              <a:t>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07CFE2B-572B-2395-C7F1-421143119E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72" r="80712" b="51583"/>
          <a:stretch>
            <a:fillRect/>
          </a:stretch>
        </p:blipFill>
        <p:spPr>
          <a:xfrm>
            <a:off x="230920" y="656431"/>
            <a:ext cx="8929687" cy="6232961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260350"/>
            <a:ext cx="8929688" cy="792163"/>
          </a:xfrm>
        </p:spPr>
        <p:txBody>
          <a:bodyPr>
            <a:noAutofit/>
          </a:bodyPr>
          <a:lstStyle/>
          <a:p>
            <a:pPr algn="ctr"/>
            <a:r>
              <a:rPr lang="en-US" altLang="ja-JP" sz="5400" b="1" dirty="0">
                <a:latin typeface="Century Schoolbook" panose="02040604050505020304" pitchFamily="18" charset="0"/>
                <a:ea typeface="+mn-ea"/>
              </a:rPr>
              <a:t>English is from England.</a:t>
            </a:r>
            <a:endParaRPr kumimoji="1" lang="ja-JP" altLang="en-US" sz="5400" b="1" dirty="0">
              <a:solidFill>
                <a:srgbClr val="FF0000"/>
              </a:solidFill>
              <a:latin typeface="Century Schoolbook" panose="02040604050505020304" pitchFamily="18" charset="0"/>
              <a:ea typeface="+mn-ea"/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B2DCC3DE-BB9A-BA0C-4587-14069B736E47}"/>
              </a:ext>
            </a:extLst>
          </p:cNvPr>
          <p:cNvSpPr/>
          <p:nvPr/>
        </p:nvSpPr>
        <p:spPr>
          <a:xfrm>
            <a:off x="2051720" y="2132856"/>
            <a:ext cx="1800200" cy="2376264"/>
          </a:xfrm>
          <a:prstGeom prst="ellipse">
            <a:avLst/>
          </a:prstGeom>
          <a:solidFill>
            <a:srgbClr val="EA468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442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9697861-AA87-561F-AB16-BB2D084112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72" r="80712" b="51583"/>
          <a:stretch>
            <a:fillRect/>
          </a:stretch>
        </p:blipFill>
        <p:spPr>
          <a:xfrm>
            <a:off x="230920" y="656431"/>
            <a:ext cx="8929687" cy="6232961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16607" y="750"/>
            <a:ext cx="9144000" cy="1430629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altLang="ja-JP" sz="4400" b="1" dirty="0">
                <a:latin typeface="Century Schoolbook" panose="02040604050505020304" pitchFamily="18" charset="0"/>
                <a:ea typeface="+mn-ea"/>
              </a:rPr>
              <a:t>English was born</a:t>
            </a:r>
            <a:br>
              <a:rPr lang="en-US" altLang="ja-JP" sz="4400" b="1" dirty="0">
                <a:latin typeface="Century Schoolbook" panose="02040604050505020304" pitchFamily="18" charset="0"/>
                <a:ea typeface="+mn-ea"/>
              </a:rPr>
            </a:br>
            <a:r>
              <a:rPr lang="en-US" altLang="ja-JP" sz="4400" b="1" dirty="0">
                <a:latin typeface="Century Schoolbook" panose="02040604050505020304" pitchFamily="18" charset="0"/>
                <a:ea typeface="+mn-ea"/>
              </a:rPr>
              <a:t>from a mix of three languages.</a:t>
            </a:r>
            <a:endParaRPr kumimoji="1" lang="ja-JP" altLang="en-US" sz="4400" b="1" dirty="0">
              <a:solidFill>
                <a:srgbClr val="FF0000"/>
              </a:solidFill>
              <a:latin typeface="Century Schoolbook" panose="02040604050505020304" pitchFamily="18" charset="0"/>
              <a:ea typeface="+mn-ea"/>
            </a:endParaRPr>
          </a:p>
        </p:txBody>
      </p:sp>
      <p:sp>
        <p:nvSpPr>
          <p:cNvPr id="7" name="矢印: 上 6">
            <a:extLst>
              <a:ext uri="{FF2B5EF4-FFF2-40B4-BE49-F238E27FC236}">
                <a16:creationId xmlns:a16="http://schemas.microsoft.com/office/drawing/2014/main" id="{7C1C1B83-3404-DE08-0E5C-5B3E53A37323}"/>
              </a:ext>
            </a:extLst>
          </p:cNvPr>
          <p:cNvSpPr/>
          <p:nvPr/>
        </p:nvSpPr>
        <p:spPr>
          <a:xfrm rot="17037045">
            <a:off x="3228098" y="3124838"/>
            <a:ext cx="1152128" cy="1296144"/>
          </a:xfrm>
          <a:prstGeom prst="upArrow">
            <a:avLst/>
          </a:prstGeom>
          <a:solidFill>
            <a:srgbClr val="FF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矢印: 上 7">
            <a:extLst>
              <a:ext uri="{FF2B5EF4-FFF2-40B4-BE49-F238E27FC236}">
                <a16:creationId xmlns:a16="http://schemas.microsoft.com/office/drawing/2014/main" id="{ACF1DF6A-5A1B-6A13-85B1-2F55D631AD81}"/>
              </a:ext>
            </a:extLst>
          </p:cNvPr>
          <p:cNvSpPr/>
          <p:nvPr/>
        </p:nvSpPr>
        <p:spPr>
          <a:xfrm rot="20569129">
            <a:off x="2649497" y="3914156"/>
            <a:ext cx="1152128" cy="1296144"/>
          </a:xfrm>
          <a:prstGeom prst="upArrow">
            <a:avLst/>
          </a:prstGeom>
          <a:solidFill>
            <a:srgbClr val="FF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上 8">
            <a:extLst>
              <a:ext uri="{FF2B5EF4-FFF2-40B4-BE49-F238E27FC236}">
                <a16:creationId xmlns:a16="http://schemas.microsoft.com/office/drawing/2014/main" id="{27F170CA-1F7F-FD6C-BB65-209FD16BCA6D}"/>
              </a:ext>
            </a:extLst>
          </p:cNvPr>
          <p:cNvSpPr/>
          <p:nvPr/>
        </p:nvSpPr>
        <p:spPr>
          <a:xfrm rot="13749935">
            <a:off x="3125097" y="1441536"/>
            <a:ext cx="1152128" cy="2222363"/>
          </a:xfrm>
          <a:prstGeom prst="upArrow">
            <a:avLst/>
          </a:prstGeom>
          <a:solidFill>
            <a:srgbClr val="FF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077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9697861-AA87-561F-AB16-BB2D084112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72" r="80712" b="51583"/>
          <a:stretch>
            <a:fillRect/>
          </a:stretch>
        </p:blipFill>
        <p:spPr>
          <a:xfrm>
            <a:off x="230920" y="656431"/>
            <a:ext cx="8929687" cy="6232961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123763" y="332656"/>
            <a:ext cx="9144000" cy="1872207"/>
          </a:xfrm>
          <a:solidFill>
            <a:srgbClr val="FFFFFF">
              <a:alpha val="50196"/>
            </a:srgbClr>
          </a:solidFill>
        </p:spPr>
        <p:txBody>
          <a:bodyPr>
            <a:noAutofit/>
          </a:bodyPr>
          <a:lstStyle/>
          <a:p>
            <a:pPr algn="l"/>
            <a:r>
              <a:rPr lang="en-US" altLang="ja-JP" sz="4000" b="1" dirty="0">
                <a:latin typeface="Century Schoolbook" panose="02040604050505020304" pitchFamily="18" charset="0"/>
                <a:ea typeface="+mn-ea"/>
              </a:rPr>
              <a:t>About 1000 years ago in England, common people spoke </a:t>
            </a:r>
            <a:r>
              <a:rPr lang="en-US" altLang="ja-JP" sz="4000" b="1" dirty="0">
                <a:solidFill>
                  <a:srgbClr val="FF0000"/>
                </a:solidFill>
                <a:latin typeface="Century Schoolbook" panose="02040604050505020304" pitchFamily="18" charset="0"/>
                <a:ea typeface="+mn-ea"/>
              </a:rPr>
              <a:t>Germanic</a:t>
            </a:r>
            <a:r>
              <a:rPr lang="en-US" altLang="ja-JP" sz="4000" b="1" dirty="0">
                <a:latin typeface="Century Schoolbook" panose="02040604050505020304" pitchFamily="18" charset="0"/>
                <a:ea typeface="+mn-ea"/>
              </a:rPr>
              <a:t> English. </a:t>
            </a:r>
            <a:endParaRPr kumimoji="1" lang="ja-JP" altLang="en-US" sz="4000" b="1" dirty="0">
              <a:solidFill>
                <a:srgbClr val="FF0000"/>
              </a:solidFill>
              <a:latin typeface="Century Schoolbook" panose="02040604050505020304" pitchFamily="18" charset="0"/>
              <a:ea typeface="+mn-ea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E6AD0F30-5C96-857A-2081-2CB0F5716C42}"/>
              </a:ext>
            </a:extLst>
          </p:cNvPr>
          <p:cNvSpPr txBox="1">
            <a:spLocks/>
          </p:cNvSpPr>
          <p:nvPr/>
        </p:nvSpPr>
        <p:spPr>
          <a:xfrm>
            <a:off x="123763" y="2564904"/>
            <a:ext cx="9144000" cy="1430629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4000" b="1" dirty="0">
                <a:latin typeface="Century Schoolbook" panose="02040604050505020304" pitchFamily="18" charset="0"/>
                <a:ea typeface="+mn-ea"/>
              </a:rPr>
              <a:t>On the other hand, nobles spoke </a:t>
            </a:r>
            <a:r>
              <a:rPr lang="en-US" altLang="ja-JP" sz="4000" b="1" dirty="0">
                <a:solidFill>
                  <a:srgbClr val="FF0000"/>
                </a:solidFill>
                <a:latin typeface="Century Schoolbook" panose="02040604050505020304" pitchFamily="18" charset="0"/>
                <a:ea typeface="+mn-ea"/>
              </a:rPr>
              <a:t>French-based</a:t>
            </a:r>
            <a:r>
              <a:rPr lang="en-US" altLang="ja-JP" sz="4000" b="1" dirty="0">
                <a:latin typeface="Century Schoolbook" panose="02040604050505020304" pitchFamily="18" charset="0"/>
                <a:ea typeface="+mn-ea"/>
              </a:rPr>
              <a:t> English.</a:t>
            </a:r>
            <a:endParaRPr lang="ja-JP" altLang="en-US" sz="4000" b="1" dirty="0">
              <a:solidFill>
                <a:srgbClr val="FF0000"/>
              </a:solidFill>
              <a:latin typeface="Century Schoolbook" panose="020406040505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9740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EEAA215-F77F-AD2B-465C-C20B9734C7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72" r="80712" b="51583"/>
          <a:stretch>
            <a:fillRect/>
          </a:stretch>
        </p:blipFill>
        <p:spPr>
          <a:xfrm>
            <a:off x="230920" y="656431"/>
            <a:ext cx="8929687" cy="623296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DDF627A-68A2-4759-9EAA-90AC6F06B134}"/>
              </a:ext>
            </a:extLst>
          </p:cNvPr>
          <p:cNvSpPr/>
          <p:nvPr/>
        </p:nvSpPr>
        <p:spPr>
          <a:xfrm>
            <a:off x="1" y="1772816"/>
            <a:ext cx="9109198" cy="10618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sz="3600" b="1" dirty="0">
                <a:latin typeface="Century Schoolbook" panose="02040604050505020304" pitchFamily="18" charset="0"/>
              </a:rPr>
              <a:t>This winter is </a:t>
            </a:r>
            <a:r>
              <a:rPr lang="en-US" altLang="ja-JP" sz="3600" b="1" dirty="0" err="1">
                <a:latin typeface="Century Schoolbook" panose="02040604050505020304" pitchFamily="18" charset="0"/>
              </a:rPr>
              <a:t>cold</a:t>
            </a:r>
            <a:r>
              <a:rPr lang="en-US" altLang="ja-JP" sz="3600" b="1" dirty="0" err="1">
                <a:solidFill>
                  <a:srgbClr val="00B050"/>
                </a:solidFill>
                <a:latin typeface="Century Schoolbook" panose="02040604050505020304" pitchFamily="18" charset="0"/>
              </a:rPr>
              <a:t>ere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</a:t>
            </a:r>
            <a:r>
              <a:rPr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last yere.</a:t>
            </a:r>
            <a:r>
              <a:rPr lang="ja-JP" altLang="en-US" sz="2700" b="1" dirty="0">
                <a:latin typeface="Century Schoolbook" panose="02040604050505020304" pitchFamily="18" charset="0"/>
              </a:rPr>
              <a:t>（ドイツ語系）</a:t>
            </a:r>
            <a:r>
              <a:rPr lang="ja-JP" altLang="en-US" sz="2400" b="1" dirty="0">
                <a:latin typeface="Century Schoolbook" panose="02040604050505020304" pitchFamily="18" charset="0"/>
              </a:rPr>
              <a:t>今年の冬は昨年の冬より寒い。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1C669D3-26C2-472E-9D69-F1B14F7FF425}"/>
              </a:ext>
            </a:extLst>
          </p:cNvPr>
          <p:cNvSpPr/>
          <p:nvPr/>
        </p:nvSpPr>
        <p:spPr>
          <a:xfrm>
            <a:off x="0" y="3614318"/>
            <a:ext cx="9144000" cy="10618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altLang="ja-JP" sz="3600" b="1" dirty="0">
                <a:latin typeface="Century Schoolbook" panose="02040604050505020304" pitchFamily="18" charset="0"/>
              </a:rPr>
              <a:t>Ceste flour est </a:t>
            </a:r>
            <a:r>
              <a:rPr lang="fr-FR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plus </a:t>
            </a:r>
            <a:r>
              <a:rPr lang="fr-FR" altLang="ja-JP" sz="3600" b="1" dirty="0">
                <a:latin typeface="Century Schoolbook" panose="02040604050505020304" pitchFamily="18" charset="0"/>
              </a:rPr>
              <a:t>belle </a:t>
            </a:r>
            <a:r>
              <a:rPr lang="fr-FR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que</a:t>
            </a:r>
            <a:r>
              <a:rPr lang="fr-FR" altLang="ja-JP" sz="3600" b="1" dirty="0">
                <a:latin typeface="Century Schoolbook" panose="02040604050505020304" pitchFamily="18" charset="0"/>
              </a:rPr>
              <a:t> ceste-la.</a:t>
            </a:r>
            <a:r>
              <a:rPr lang="ja-JP" altLang="en-US" sz="2700" b="1" dirty="0">
                <a:latin typeface="Century Schoolbook" panose="02040604050505020304" pitchFamily="18" charset="0"/>
              </a:rPr>
              <a:t>（フランス語系）</a:t>
            </a:r>
            <a:r>
              <a:rPr lang="fr-FR" altLang="ja-JP" sz="2700" b="1" dirty="0">
                <a:latin typeface="Century Schoolbook" panose="02040604050505020304" pitchFamily="18" charset="0"/>
              </a:rPr>
              <a:t> </a:t>
            </a:r>
            <a:r>
              <a:rPr lang="ja-JP" altLang="en-US" sz="2400" b="1" dirty="0">
                <a:latin typeface="Century Schoolbook" panose="02040604050505020304" pitchFamily="18" charset="0"/>
              </a:rPr>
              <a:t>この花はあの花より美しい。</a:t>
            </a:r>
          </a:p>
        </p:txBody>
      </p:sp>
    </p:spTree>
    <p:extLst>
      <p:ext uri="{BB962C8B-B14F-4D97-AF65-F5344CB8AC3E}">
        <p14:creationId xmlns:p14="http://schemas.microsoft.com/office/powerpoint/2010/main" val="159001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EEAA215-F77F-AD2B-465C-C20B9734C7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72" r="80712" b="51583"/>
          <a:stretch>
            <a:fillRect/>
          </a:stretch>
        </p:blipFill>
        <p:spPr>
          <a:xfrm>
            <a:off x="230920" y="656431"/>
            <a:ext cx="8929687" cy="623296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DDF627A-68A2-4759-9EAA-90AC6F06B134}"/>
              </a:ext>
            </a:extLst>
          </p:cNvPr>
          <p:cNvSpPr/>
          <p:nvPr/>
        </p:nvSpPr>
        <p:spPr>
          <a:xfrm>
            <a:off x="-1" y="1124744"/>
            <a:ext cx="9160607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sz="3600" b="1" dirty="0">
                <a:latin typeface="Century Schoolbook" panose="02040604050505020304" pitchFamily="18" charset="0"/>
              </a:rPr>
              <a:t>Common people’s words: </a:t>
            </a:r>
          </a:p>
          <a:p>
            <a:r>
              <a:rPr lang="en-US" altLang="ja-JP" sz="3600" b="1" dirty="0">
                <a:latin typeface="Century Schoolbook" panose="02040604050505020304" pitchFamily="18" charset="0"/>
              </a:rPr>
              <a:t>Concrete and easy to understand</a:t>
            </a:r>
            <a:endParaRPr lang="ja-JP" altLang="en-US" sz="2400" b="1" dirty="0">
              <a:latin typeface="Century Schoolbook" panose="02040604050505020304" pitchFamily="18" charset="0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1C669D3-26C2-472E-9D69-F1B14F7FF425}"/>
              </a:ext>
            </a:extLst>
          </p:cNvPr>
          <p:cNvSpPr/>
          <p:nvPr/>
        </p:nvSpPr>
        <p:spPr>
          <a:xfrm>
            <a:off x="28500" y="3819690"/>
            <a:ext cx="914400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sz="3600" b="1" dirty="0">
                <a:latin typeface="Century Schoolbook" panose="02040604050505020304" pitchFamily="18" charset="0"/>
              </a:rPr>
              <a:t>Nobles’ words: </a:t>
            </a:r>
          </a:p>
          <a:p>
            <a:r>
              <a:rPr lang="en-US" altLang="ja-JP" sz="3600" b="1" dirty="0">
                <a:latin typeface="Century Schoolbook" panose="02040604050505020304" pitchFamily="18" charset="0"/>
              </a:rPr>
              <a:t>Conceptual and relatively difficult</a:t>
            </a:r>
            <a:endParaRPr lang="ja-JP" altLang="en-US" sz="2400" b="1" dirty="0">
              <a:latin typeface="Century Schoolbook" panose="02040604050505020304" pitchFamily="18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2B1336F-3464-F7CB-04AC-E24C3B093E68}"/>
              </a:ext>
            </a:extLst>
          </p:cNvPr>
          <p:cNvSpPr/>
          <p:nvPr/>
        </p:nvSpPr>
        <p:spPr>
          <a:xfrm>
            <a:off x="51409" y="2391980"/>
            <a:ext cx="9109198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sz="3600" b="1" dirty="0">
                <a:latin typeface="Century Schoolbook" panose="02040604050505020304" pitchFamily="18" charset="0"/>
              </a:rPr>
              <a:t>So they used many </a:t>
            </a:r>
            <a:r>
              <a:rPr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shorter words</a:t>
            </a:r>
            <a:r>
              <a:rPr lang="en-US" altLang="ja-JP" sz="3600" b="1" dirty="0">
                <a:latin typeface="Century Schoolbook" panose="02040604050505020304" pitchFamily="18" charset="0"/>
              </a:rPr>
              <a:t>.</a:t>
            </a:r>
            <a:endParaRPr lang="ja-JP" altLang="en-US" sz="2400" b="1" dirty="0">
              <a:latin typeface="Century Schoolbook" panose="02040604050505020304" pitchFamily="18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CDA83CC-2134-EE53-2E8F-E0860C004361}"/>
              </a:ext>
            </a:extLst>
          </p:cNvPr>
          <p:cNvSpPr/>
          <p:nvPr/>
        </p:nvSpPr>
        <p:spPr>
          <a:xfrm>
            <a:off x="63302" y="5086925"/>
            <a:ext cx="9109198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sz="3600" b="1" dirty="0">
                <a:latin typeface="Century Schoolbook" panose="02040604050505020304" pitchFamily="18" charset="0"/>
              </a:rPr>
              <a:t>So they used many </a:t>
            </a:r>
            <a:r>
              <a:rPr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longer words</a:t>
            </a:r>
            <a:r>
              <a:rPr lang="en-US" altLang="ja-JP" sz="3600" b="1" dirty="0">
                <a:latin typeface="Century Schoolbook" panose="02040604050505020304" pitchFamily="18" charset="0"/>
              </a:rPr>
              <a:t>.</a:t>
            </a:r>
            <a:endParaRPr lang="ja-JP" altLang="en-US" sz="24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62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233772" y="548680"/>
            <a:ext cx="8786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英語の成り立ちから、もともとが</a:t>
            </a:r>
            <a:endParaRPr lang="en-US" altLang="ja-JP" sz="4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r>
              <a:rPr lang="ja-JP" altLang="en-US" sz="4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ドイツ語系の形容詞・副詞には</a:t>
            </a:r>
            <a:r>
              <a:rPr lang="en-US" altLang="ja-JP" sz="4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er</a:t>
            </a:r>
            <a:r>
              <a:rPr lang="ja-JP" altLang="en-US" sz="4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、長めの形容詞・副詞には</a:t>
            </a:r>
            <a:r>
              <a:rPr lang="en-US" altLang="ja-JP" sz="4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ja-JP" altLang="en-US" sz="4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がついていましたが、</a:t>
            </a:r>
            <a:endParaRPr lang="en-US" altLang="ja-JP" sz="4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0D9E790-FCA8-8D62-29D4-80D0FA53044E}"/>
              </a:ext>
            </a:extLst>
          </p:cNvPr>
          <p:cNvSpPr txBox="1"/>
          <p:nvPr/>
        </p:nvSpPr>
        <p:spPr>
          <a:xfrm>
            <a:off x="251520" y="3429000"/>
            <a:ext cx="87687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短めの形容詞・副詞には</a:t>
            </a:r>
            <a:r>
              <a:rPr lang="en-US" altLang="ja-JP" sz="4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er</a:t>
            </a:r>
            <a:r>
              <a:rPr lang="ja-JP" altLang="en-US" sz="4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がつき、</a:t>
            </a:r>
            <a:endParaRPr lang="en-US" altLang="ja-JP" sz="4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r>
              <a:rPr lang="ja-JP" altLang="en-US" sz="4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長めの形容詞・副詞には</a:t>
            </a:r>
            <a:r>
              <a:rPr lang="en-US" altLang="ja-JP" sz="4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ja-JP" altLang="en-US" sz="4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がつくようになっています。</a:t>
            </a:r>
            <a:endParaRPr kumimoji="1" lang="ja-JP" altLang="en-US" sz="4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285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C514876-4A7E-E75D-03F6-F4FDA3AAB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" y="0"/>
            <a:ext cx="9139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901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90746" y="1241531"/>
            <a:ext cx="3096344" cy="2322258"/>
          </a:xfrm>
          <a:prstGeom prst="rect">
            <a:avLst/>
          </a:prstGeom>
          <a:noFill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30647" y="1211478"/>
            <a:ext cx="3241353" cy="2431015"/>
          </a:xfrm>
          <a:prstGeom prst="rect">
            <a:avLst/>
          </a:prstGeom>
          <a:noFill/>
        </p:spPr>
      </p:pic>
      <p:sp>
        <p:nvSpPr>
          <p:cNvPr id="7" name="テキスト プレースホルダ 6"/>
          <p:cNvSpPr txBox="1">
            <a:spLocks/>
          </p:cNvSpPr>
          <p:nvPr/>
        </p:nvSpPr>
        <p:spPr>
          <a:xfrm>
            <a:off x="1331640" y="260648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Time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プレースホルダ 6"/>
          <p:cNvSpPr txBox="1">
            <a:spLocks/>
          </p:cNvSpPr>
          <p:nvPr/>
        </p:nvSpPr>
        <p:spPr>
          <a:xfrm>
            <a:off x="5586790" y="260648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Money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23C6A43A-686D-0BD9-E5E7-83BF842F1358}"/>
              </a:ext>
            </a:extLst>
          </p:cNvPr>
          <p:cNvSpPr txBox="1">
            <a:spLocks/>
          </p:cNvSpPr>
          <p:nvPr/>
        </p:nvSpPr>
        <p:spPr>
          <a:xfrm>
            <a:off x="2699792" y="3789040"/>
            <a:ext cx="424847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important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56236B6-9037-C275-1710-FFFB8B3B6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6"/>
            <a:ext cx="9144000" cy="684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893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278688" cy="1470025"/>
          </a:xfrm>
        </p:spPr>
        <p:txBody>
          <a:bodyPr>
            <a:no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comparative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sz="5400" dirty="0"/>
              <a:t>more</a:t>
            </a:r>
            <a:endParaRPr kumimoji="1" lang="ja-JP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7767650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223A1AF-F302-4E83-AEC5-A71DE47D69DB}"/>
              </a:ext>
            </a:extLst>
          </p:cNvPr>
          <p:cNvSpPr/>
          <p:nvPr/>
        </p:nvSpPr>
        <p:spPr>
          <a:xfrm>
            <a:off x="0" y="1178384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/>
              <a:t>比較表現（他者比較において）</a:t>
            </a:r>
            <a:endParaRPr lang="en-US" altLang="ja-JP" sz="2400" b="1" dirty="0"/>
          </a:p>
          <a:p>
            <a:r>
              <a:rPr lang="ja-JP" altLang="en-US" sz="2400" b="1" dirty="0"/>
              <a:t>（１）音節が１つの場合は</a:t>
            </a:r>
            <a:r>
              <a:rPr lang="en-US" altLang="ja-JP" sz="2400" b="1" dirty="0" err="1"/>
              <a:t>er</a:t>
            </a:r>
            <a:r>
              <a:rPr lang="en-US" altLang="ja-JP" sz="2400" b="1" dirty="0"/>
              <a:t>, </a:t>
            </a:r>
            <a:r>
              <a:rPr lang="en-US" altLang="ja-JP" sz="2400" b="1" dirty="0" err="1"/>
              <a:t>est</a:t>
            </a:r>
            <a:endParaRPr lang="en-US" altLang="ja-JP" sz="2400" b="1" dirty="0"/>
          </a:p>
          <a:p>
            <a:r>
              <a:rPr lang="ja-JP" altLang="en-US" sz="2400" b="1" dirty="0"/>
              <a:t>（２）３音節以上は</a:t>
            </a:r>
            <a:r>
              <a:rPr lang="en-US" altLang="ja-JP" sz="2400" b="1" dirty="0"/>
              <a:t>more, most</a:t>
            </a:r>
            <a:endParaRPr lang="ja-JP" altLang="en-US" sz="2400" b="1" dirty="0"/>
          </a:p>
          <a:p>
            <a:r>
              <a:rPr lang="ja-JP" altLang="en-US" sz="2400" b="1" dirty="0"/>
              <a:t>（３）２音節以上は、原則として</a:t>
            </a:r>
            <a:r>
              <a:rPr lang="en-US" altLang="ja-JP" sz="2400" b="1" dirty="0"/>
              <a:t>more-most</a:t>
            </a:r>
          </a:p>
          <a:p>
            <a:r>
              <a:rPr lang="ja-JP" altLang="en-US" sz="2400" b="1" dirty="0"/>
              <a:t>　　　</a:t>
            </a:r>
            <a:endParaRPr lang="en-US" altLang="ja-JP" sz="2400" b="1" dirty="0"/>
          </a:p>
          <a:p>
            <a:r>
              <a:rPr lang="ja-JP" altLang="en-US" sz="2400" b="1" dirty="0"/>
              <a:t>　　　２音節以上で、原級に</a:t>
            </a:r>
            <a:r>
              <a:rPr lang="en-US" altLang="ja-JP" sz="2400" b="1" dirty="0"/>
              <a:t>-</a:t>
            </a:r>
            <a:r>
              <a:rPr lang="en-US" altLang="ja-JP" sz="2400" b="1" dirty="0" err="1"/>
              <a:t>er</a:t>
            </a:r>
            <a:r>
              <a:rPr lang="ja-JP" altLang="en-US" sz="2400" b="1" dirty="0"/>
              <a:t>を付けるものは①～⑤の場合</a:t>
            </a:r>
          </a:p>
          <a:p>
            <a:r>
              <a:rPr lang="ja-JP" altLang="en-US" sz="2400" b="1" dirty="0"/>
              <a:t>            ①</a:t>
            </a:r>
            <a:r>
              <a:rPr lang="en-US" altLang="ja-JP" sz="2400" b="1" dirty="0"/>
              <a:t> -y: busy, early, easy, happy, heavy, hungry, pretty, sleepy,</a:t>
            </a:r>
          </a:p>
          <a:p>
            <a:r>
              <a:rPr lang="ja-JP" altLang="en-US" sz="2400" b="1" dirty="0"/>
              <a:t>　　　　 　</a:t>
            </a:r>
            <a:r>
              <a:rPr lang="en-US" altLang="ja-JP" sz="2400" b="1" dirty="0"/>
              <a:t>sorry, salty</a:t>
            </a:r>
            <a:r>
              <a:rPr lang="ja-JP" altLang="en-US" sz="2400" b="1" dirty="0"/>
              <a:t>など（例外 </a:t>
            </a:r>
            <a:r>
              <a:rPr lang="en-US" altLang="ja-JP" sz="2400" b="1" dirty="0"/>
              <a:t>slowly; more slowly</a:t>
            </a:r>
            <a:r>
              <a:rPr lang="ja-JP" altLang="en-US" sz="2400" b="1" dirty="0"/>
              <a:t>）。</a:t>
            </a:r>
          </a:p>
          <a:p>
            <a:r>
              <a:rPr lang="ja-JP" altLang="en-US" sz="2400" b="1" dirty="0"/>
              <a:t>            ②</a:t>
            </a:r>
            <a:r>
              <a:rPr lang="en-US" altLang="ja-JP" sz="2400" b="1" dirty="0"/>
              <a:t>-</a:t>
            </a:r>
            <a:r>
              <a:rPr lang="en-US" altLang="ja-JP" sz="2400" b="1" dirty="0" err="1"/>
              <a:t>er</a:t>
            </a:r>
            <a:r>
              <a:rPr lang="en-US" altLang="ja-JP" sz="2400" b="1" dirty="0"/>
              <a:t>: clever, sincere</a:t>
            </a:r>
            <a:r>
              <a:rPr lang="ja-JP" altLang="en-US" sz="2400" b="1" dirty="0"/>
              <a:t>など</a:t>
            </a:r>
          </a:p>
          <a:p>
            <a:r>
              <a:rPr lang="ja-JP" altLang="en-US" sz="2400" b="1" dirty="0"/>
              <a:t>            ③</a:t>
            </a:r>
            <a:r>
              <a:rPr lang="en-US" altLang="ja-JP" sz="2400" b="1" dirty="0"/>
              <a:t>-le: simple</a:t>
            </a:r>
            <a:r>
              <a:rPr lang="ja-JP" altLang="en-US" sz="2400" b="1" dirty="0"/>
              <a:t>など</a:t>
            </a:r>
          </a:p>
          <a:p>
            <a:r>
              <a:rPr lang="ja-JP" altLang="en-US" sz="2400" b="1" dirty="0"/>
              <a:t>            ④</a:t>
            </a:r>
            <a:r>
              <a:rPr lang="en-US" altLang="ja-JP" sz="2400" b="1" dirty="0"/>
              <a:t>-ow: aglow</a:t>
            </a:r>
            <a:r>
              <a:rPr lang="ja-JP" altLang="en-US" sz="2400" b="1" dirty="0"/>
              <a:t>など</a:t>
            </a:r>
            <a:endParaRPr lang="en-US" altLang="ja-JP" sz="2400" b="1" dirty="0"/>
          </a:p>
          <a:p>
            <a:r>
              <a:rPr lang="ja-JP" altLang="en-US" sz="2400" b="1" dirty="0"/>
              <a:t>            ⑤</a:t>
            </a:r>
            <a:r>
              <a:rPr lang="en-US" altLang="ja-JP" sz="2400" b="1" dirty="0"/>
              <a:t> -</a:t>
            </a:r>
            <a:r>
              <a:rPr lang="en-US" altLang="ja-JP" sz="2400" b="1" dirty="0" err="1"/>
              <a:t>ure</a:t>
            </a:r>
            <a:r>
              <a:rPr lang="en-US" altLang="ja-JP" sz="2400" b="1" dirty="0"/>
              <a:t>:</a:t>
            </a:r>
            <a:endParaRPr lang="ja-JP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168038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 6"/>
          <p:cNvSpPr txBox="1">
            <a:spLocks/>
          </p:cNvSpPr>
          <p:nvPr/>
        </p:nvSpPr>
        <p:spPr>
          <a:xfrm>
            <a:off x="1337095" y="332656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Math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プレースホルダ 6"/>
          <p:cNvSpPr txBox="1">
            <a:spLocks/>
          </p:cNvSpPr>
          <p:nvPr/>
        </p:nvSpPr>
        <p:spPr>
          <a:xfrm>
            <a:off x="5369543" y="332656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English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B0D2A06-F720-2419-79D2-A3061B895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7" t="5251" r="50116" b="71650"/>
          <a:stretch/>
        </p:blipFill>
        <p:spPr>
          <a:xfrm>
            <a:off x="711934" y="760475"/>
            <a:ext cx="3986625" cy="302433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1445690-B2E0-D28E-AD09-9EE9D4193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50" t="4851" r="28738" b="69950"/>
          <a:stretch/>
        </p:blipFill>
        <p:spPr>
          <a:xfrm>
            <a:off x="5112060" y="843014"/>
            <a:ext cx="2819222" cy="2941797"/>
          </a:xfrm>
          <a:prstGeom prst="rect">
            <a:avLst/>
          </a:prstGeom>
        </p:spPr>
      </p:pic>
      <p:sp>
        <p:nvSpPr>
          <p:cNvPr id="6" name="テキスト プレースホルダ 6">
            <a:extLst>
              <a:ext uri="{FF2B5EF4-FFF2-40B4-BE49-F238E27FC236}">
                <a16:creationId xmlns:a16="http://schemas.microsoft.com/office/drawing/2014/main" id="{CFE76B8E-0DE1-C246-6712-633844C31AC2}"/>
              </a:ext>
            </a:extLst>
          </p:cNvPr>
          <p:cNvSpPr txBox="1">
            <a:spLocks/>
          </p:cNvSpPr>
          <p:nvPr/>
        </p:nvSpPr>
        <p:spPr>
          <a:xfrm>
            <a:off x="2987824" y="3933056"/>
            <a:ext cx="424847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difficult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049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 6"/>
          <p:cNvSpPr txBox="1">
            <a:spLocks/>
          </p:cNvSpPr>
          <p:nvPr/>
        </p:nvSpPr>
        <p:spPr>
          <a:xfrm>
            <a:off x="1265995" y="245622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skiing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プレースホルダ 6"/>
          <p:cNvSpPr txBox="1">
            <a:spLocks/>
          </p:cNvSpPr>
          <p:nvPr/>
        </p:nvSpPr>
        <p:spPr>
          <a:xfrm>
            <a:off x="4938403" y="245622"/>
            <a:ext cx="338437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snowboarding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76E6089-4327-F344-E2AE-C4C5D17240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83" y="967570"/>
            <a:ext cx="4049992" cy="303749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838DAEC-9E89-8418-3229-B94FCBF21A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636" y="1086742"/>
            <a:ext cx="3873288" cy="2904966"/>
          </a:xfrm>
          <a:prstGeom prst="rect">
            <a:avLst/>
          </a:prstGeom>
        </p:spPr>
      </p:pic>
      <p:sp>
        <p:nvSpPr>
          <p:cNvPr id="6" name="テキスト プレースホルダ 6">
            <a:extLst>
              <a:ext uri="{FF2B5EF4-FFF2-40B4-BE49-F238E27FC236}">
                <a16:creationId xmlns:a16="http://schemas.microsoft.com/office/drawing/2014/main" id="{4CA6861C-4C1B-8617-D885-67D706B3E8F3}"/>
              </a:ext>
            </a:extLst>
          </p:cNvPr>
          <p:cNvSpPr txBox="1">
            <a:spLocks/>
          </p:cNvSpPr>
          <p:nvPr/>
        </p:nvSpPr>
        <p:spPr>
          <a:xfrm>
            <a:off x="2267744" y="4005064"/>
            <a:ext cx="424847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exciting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206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 6"/>
          <p:cNvSpPr txBox="1">
            <a:spLocks/>
          </p:cNvSpPr>
          <p:nvPr/>
        </p:nvSpPr>
        <p:spPr>
          <a:xfrm>
            <a:off x="1253862" y="230992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baseball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プレースホルダ 6"/>
          <p:cNvSpPr txBox="1">
            <a:spLocks/>
          </p:cNvSpPr>
          <p:nvPr/>
        </p:nvSpPr>
        <p:spPr>
          <a:xfrm>
            <a:off x="5476286" y="230992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soccer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CC09D05-544F-C724-34C3-7C9C2E2C5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081" y="813843"/>
            <a:ext cx="2420171" cy="3429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CC12362-739A-8A07-BBFA-92295B1C7D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857" y="993424"/>
            <a:ext cx="2790734" cy="3249419"/>
          </a:xfrm>
          <a:prstGeom prst="rect">
            <a:avLst/>
          </a:prstGeom>
        </p:spPr>
      </p:pic>
      <p:sp>
        <p:nvSpPr>
          <p:cNvPr id="6" name="テキスト プレースホルダ 6">
            <a:extLst>
              <a:ext uri="{FF2B5EF4-FFF2-40B4-BE49-F238E27FC236}">
                <a16:creationId xmlns:a16="http://schemas.microsoft.com/office/drawing/2014/main" id="{20A2BD1D-067A-A54D-84B5-F5ED4CD6EA5C}"/>
              </a:ext>
            </a:extLst>
          </p:cNvPr>
          <p:cNvSpPr txBox="1">
            <a:spLocks/>
          </p:cNvSpPr>
          <p:nvPr/>
        </p:nvSpPr>
        <p:spPr>
          <a:xfrm>
            <a:off x="2339752" y="4293096"/>
            <a:ext cx="424847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popular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558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 6"/>
          <p:cNvSpPr txBox="1">
            <a:spLocks/>
          </p:cNvSpPr>
          <p:nvPr/>
        </p:nvSpPr>
        <p:spPr>
          <a:xfrm>
            <a:off x="1259632" y="258428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trains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プレースホルダ 6"/>
          <p:cNvSpPr txBox="1">
            <a:spLocks/>
          </p:cNvSpPr>
          <p:nvPr/>
        </p:nvSpPr>
        <p:spPr>
          <a:xfrm>
            <a:off x="5364088" y="258428"/>
            <a:ext cx="2304256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buses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A9B6EEA-1A2F-BB4A-1D1E-A74D08B5F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43059"/>
            <a:ext cx="4328271" cy="188594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A68F557-49FE-427C-223D-5341944C0A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480343"/>
            <a:ext cx="2582135" cy="1948657"/>
          </a:xfrm>
          <a:prstGeom prst="rect">
            <a:avLst/>
          </a:prstGeom>
        </p:spPr>
      </p:pic>
      <p:sp>
        <p:nvSpPr>
          <p:cNvPr id="6" name="テキスト プレースホルダ 6">
            <a:extLst>
              <a:ext uri="{FF2B5EF4-FFF2-40B4-BE49-F238E27FC236}">
                <a16:creationId xmlns:a16="http://schemas.microsoft.com/office/drawing/2014/main" id="{D61C1CC6-0245-C3E8-AE24-2E3029A7F01E}"/>
              </a:ext>
            </a:extLst>
          </p:cNvPr>
          <p:cNvSpPr txBox="1">
            <a:spLocks/>
          </p:cNvSpPr>
          <p:nvPr/>
        </p:nvSpPr>
        <p:spPr>
          <a:xfrm>
            <a:off x="2447764" y="3741523"/>
            <a:ext cx="424847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useful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8792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 6"/>
          <p:cNvSpPr txBox="1">
            <a:spLocks/>
          </p:cNvSpPr>
          <p:nvPr/>
        </p:nvSpPr>
        <p:spPr>
          <a:xfrm>
            <a:off x="1223627" y="213977"/>
            <a:ext cx="2376262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TikTok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プレースホルダ 6"/>
          <p:cNvSpPr txBox="1">
            <a:spLocks/>
          </p:cNvSpPr>
          <p:nvPr/>
        </p:nvSpPr>
        <p:spPr>
          <a:xfrm>
            <a:off x="5544109" y="213977"/>
            <a:ext cx="2376262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YouTube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9FE3F80-653F-502F-313E-5FF9DA4830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r="27951"/>
          <a:stretch/>
        </p:blipFill>
        <p:spPr>
          <a:xfrm>
            <a:off x="1381149" y="921135"/>
            <a:ext cx="1989211" cy="3266401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4D8638E-09B4-53A7-6673-CF0FE04944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836712"/>
            <a:ext cx="1728192" cy="3473081"/>
          </a:xfrm>
          <a:prstGeom prst="rect">
            <a:avLst/>
          </a:prstGeom>
        </p:spPr>
      </p:pic>
      <p:sp>
        <p:nvSpPr>
          <p:cNvPr id="10" name="テキスト プレースホルダ 6">
            <a:extLst>
              <a:ext uri="{FF2B5EF4-FFF2-40B4-BE49-F238E27FC236}">
                <a16:creationId xmlns:a16="http://schemas.microsoft.com/office/drawing/2014/main" id="{E2687123-37B7-FF14-450E-7B97DEFC96E9}"/>
              </a:ext>
            </a:extLst>
          </p:cNvPr>
          <p:cNvSpPr txBox="1">
            <a:spLocks/>
          </p:cNvSpPr>
          <p:nvPr/>
        </p:nvSpPr>
        <p:spPr>
          <a:xfrm>
            <a:off x="2491737" y="4323530"/>
            <a:ext cx="424847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interesting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9545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 6"/>
          <p:cNvSpPr txBox="1">
            <a:spLocks/>
          </p:cNvSpPr>
          <p:nvPr/>
        </p:nvSpPr>
        <p:spPr>
          <a:xfrm>
            <a:off x="260754" y="260648"/>
            <a:ext cx="4248472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Animation</a:t>
            </a: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Movies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プレースホルダ 6"/>
          <p:cNvSpPr txBox="1">
            <a:spLocks/>
          </p:cNvSpPr>
          <p:nvPr/>
        </p:nvSpPr>
        <p:spPr>
          <a:xfrm>
            <a:off x="4941274" y="260648"/>
            <a:ext cx="3888432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Romance Movies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5FCBB20-1D54-D4A2-E834-08A4A0E2B2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836712"/>
            <a:ext cx="3264363" cy="326959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B385124-C291-784A-F859-3E90BBB0E0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49" y="808221"/>
            <a:ext cx="3384376" cy="3384376"/>
          </a:xfrm>
          <a:prstGeom prst="rect">
            <a:avLst/>
          </a:prstGeom>
        </p:spPr>
      </p:pic>
      <p:sp>
        <p:nvSpPr>
          <p:cNvPr id="6" name="テキスト プレースホルダ 6">
            <a:extLst>
              <a:ext uri="{FF2B5EF4-FFF2-40B4-BE49-F238E27FC236}">
                <a16:creationId xmlns:a16="http://schemas.microsoft.com/office/drawing/2014/main" id="{61C29FD1-4650-08BE-0E16-E2B5D6C525C9}"/>
              </a:ext>
            </a:extLst>
          </p:cNvPr>
          <p:cNvSpPr txBox="1">
            <a:spLocks/>
          </p:cNvSpPr>
          <p:nvPr/>
        </p:nvSpPr>
        <p:spPr>
          <a:xfrm>
            <a:off x="2456998" y="4106306"/>
            <a:ext cx="424847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moving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450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6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1358</TotalTime>
  <Words>1498</Words>
  <Application>Microsoft Office PowerPoint</Application>
  <PresentationFormat>画面に合わせる (4:3)</PresentationFormat>
  <Paragraphs>219</Paragraphs>
  <Slides>32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32</vt:i4>
      </vt:variant>
    </vt:vector>
  </HeadingPairs>
  <TitlesOfParts>
    <vt:vector size="39" baseType="lpstr">
      <vt:lpstr>HG丸ｺﾞｼｯｸM-PRO</vt:lpstr>
      <vt:lpstr>ＭＳ Ｐゴシック</vt:lpstr>
      <vt:lpstr>ＭＳ ゴシック</vt:lpstr>
      <vt:lpstr>Arial</vt:lpstr>
      <vt:lpstr>Calibri</vt:lpstr>
      <vt:lpstr>Century Schoolbook</vt:lpstr>
      <vt:lpstr>Office テーマ</vt:lpstr>
      <vt:lpstr>comparative</vt:lpstr>
      <vt:lpstr>友だちに自分の考えを伝えよう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友だちに自分の考えを伝えよう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English is from England.</vt:lpstr>
      <vt:lpstr>English was born from a mix of three languages.</vt:lpstr>
      <vt:lpstr>About 1000 years ago in England, common people spoke Germanic English. 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comparative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KASUGA_Hideki</dc:creator>
  <cp:lastModifiedBy>秀紀 春日</cp:lastModifiedBy>
  <cp:revision>132</cp:revision>
  <cp:lastPrinted>2017-01-27T01:09:24Z</cp:lastPrinted>
  <dcterms:created xsi:type="dcterms:W3CDTF">2011-01-23T10:58:06Z</dcterms:created>
  <dcterms:modified xsi:type="dcterms:W3CDTF">2026-08-13T06:41:13Z</dcterms:modified>
</cp:coreProperties>
</file>