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482" r:id="rId2"/>
    <p:sldId id="310" r:id="rId3"/>
    <p:sldId id="309" r:id="rId4"/>
    <p:sldId id="307" r:id="rId5"/>
    <p:sldId id="487" r:id="rId6"/>
    <p:sldId id="488" r:id="rId7"/>
    <p:sldId id="489" r:id="rId8"/>
    <p:sldId id="490" r:id="rId9"/>
    <p:sldId id="491" r:id="rId10"/>
    <p:sldId id="492" r:id="rId11"/>
    <p:sldId id="493" r:id="rId12"/>
    <p:sldId id="494" r:id="rId13"/>
    <p:sldId id="495" r:id="rId14"/>
    <p:sldId id="296" r:id="rId15"/>
    <p:sldId id="315" r:id="rId16"/>
    <p:sldId id="496" r:id="rId17"/>
    <p:sldId id="497" r:id="rId18"/>
    <p:sldId id="498" r:id="rId19"/>
    <p:sldId id="499" r:id="rId20"/>
    <p:sldId id="478" r:id="rId21"/>
    <p:sldId id="500" r:id="rId22"/>
    <p:sldId id="501" r:id="rId23"/>
    <p:sldId id="502" r:id="rId24"/>
    <p:sldId id="503" r:id="rId25"/>
    <p:sldId id="504" r:id="rId26"/>
    <p:sldId id="299" r:id="rId27"/>
    <p:sldId id="505" r:id="rId28"/>
    <p:sldId id="485" r:id="rId29"/>
    <p:sldId id="506" r:id="rId30"/>
    <p:sldId id="507" r:id="rId31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72904" autoAdjust="0"/>
  </p:normalViewPr>
  <p:slideViewPr>
    <p:cSldViewPr>
      <p:cViewPr varScale="1">
        <p:scale>
          <a:sx n="80" d="100"/>
          <a:sy n="80" d="100"/>
        </p:scale>
        <p:origin x="243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374E5-953F-4A81-A32F-62A299577E53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A84C7-0F20-4632-846B-3CCC115603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77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897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463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753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789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410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417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825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4CAC1-9AA6-43F0-BA4C-C7E06B72ABD1}" type="slidenum">
              <a:rPr lang="en-US" altLang="ja-JP" smtClean="0"/>
              <a:pPr>
                <a:defRPr/>
              </a:pPr>
              <a:t>20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4829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883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088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6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アクティビティの用紙を印刷・配付してください。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64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169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4079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55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752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501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長野県なので、これらの川にしてます。お住まいの地域により変更してください。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027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左にのび太、右にスネ夫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575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　橋本環奈</a:t>
            </a:r>
            <a:endParaRPr kumimoji="1" lang="en-US" altLang="ja-JP" dirty="0"/>
          </a:p>
          <a:p>
            <a:r>
              <a:rPr kumimoji="1" lang="ja-JP" altLang="en-US" dirty="0"/>
              <a:t>右　あのちゃん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使うときによって変更してください。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290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125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18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比較級</a:t>
            </a:r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China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America</a:t>
            </a:r>
          </a:p>
        </p:txBody>
      </p:sp>
      <p:pic>
        <p:nvPicPr>
          <p:cNvPr id="1026" name="Picture 2" descr="C:\Users\KASUGA_Hideki\AppData\Local\Microsoft\Windows\Temporary Internet Files\Content.IE5\AEOVMJO9\MC90036447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134" y="1340768"/>
            <a:ext cx="3312368" cy="2910567"/>
          </a:xfrm>
          <a:prstGeom prst="rect">
            <a:avLst/>
          </a:prstGeom>
          <a:noFill/>
        </p:spPr>
      </p:pic>
      <p:pic>
        <p:nvPicPr>
          <p:cNvPr id="1027" name="Picture 3" descr="C:\Users\KASUGA_Hideki\AppData\Local\Microsoft\Windows\Temporary Internet Files\Content.IE5\KGWD64GY\MC90002434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9318" y="3356992"/>
            <a:ext cx="1753737" cy="1181433"/>
          </a:xfrm>
          <a:prstGeom prst="rect">
            <a:avLst/>
          </a:prstGeom>
          <a:noFill/>
        </p:spPr>
      </p:pic>
      <p:pic>
        <p:nvPicPr>
          <p:cNvPr id="1028" name="Picture 4" descr="C:\Users\KASUGA_Hideki\AppData\Local\Microsoft\Windows\Temporary Internet Files\Content.IE5\0V1B7LSD\MC90032696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4410" y="1480011"/>
            <a:ext cx="3574243" cy="2376264"/>
          </a:xfrm>
          <a:prstGeom prst="rect">
            <a:avLst/>
          </a:prstGeom>
          <a:noFill/>
        </p:spPr>
      </p:pic>
      <p:pic>
        <p:nvPicPr>
          <p:cNvPr id="1029" name="Picture 5" descr="C:\Users\KASUGA_Hideki\AppData\Local\Microsoft\Windows\Temporary Internet Files\Content.IE5\6X4QIOUH\MC900309844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0554" y="3280211"/>
            <a:ext cx="1827886" cy="1258214"/>
          </a:xfrm>
          <a:prstGeom prst="rect">
            <a:avLst/>
          </a:prstGeom>
          <a:noFill/>
        </p:spPr>
      </p:pic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319382" y="1321228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2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A06840E-3CAB-5482-C3B9-AA658DD35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" y="925185"/>
            <a:ext cx="4355976" cy="290398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5BE88A1-6A93-892A-BACD-6E753B42D1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t="14149" r="11278" b="3416"/>
          <a:stretch/>
        </p:blipFill>
        <p:spPr>
          <a:xfrm>
            <a:off x="4681826" y="925185"/>
            <a:ext cx="4355977" cy="2903984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Cheetahs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Gazelles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fast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600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Sapporo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Moscow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D313788-59F6-72BB-2588-439CAF87B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64" y="1412776"/>
            <a:ext cx="3240360" cy="302433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DFE8E3D-74D9-14A4-9AE1-37C7A0DA1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80" y="692696"/>
            <a:ext cx="3888431" cy="3888431"/>
          </a:xfrm>
          <a:prstGeom prst="rect">
            <a:avLst/>
          </a:prstGeom>
        </p:spPr>
      </p:pic>
      <p:sp>
        <p:nvSpPr>
          <p:cNvPr id="9" name="テキスト プレースホルダ 6">
            <a:extLst>
              <a:ext uri="{FF2B5EF4-FFF2-40B4-BE49-F238E27FC236}">
                <a16:creationId xmlns:a16="http://schemas.microsoft.com/office/drawing/2014/main" id="{E491C7ED-F6B0-3DAF-099D-8A4DFD557395}"/>
              </a:ext>
            </a:extLst>
          </p:cNvPr>
          <p:cNvSpPr txBox="1">
            <a:spLocks/>
          </p:cNvSpPr>
          <p:nvPr/>
        </p:nvSpPr>
        <p:spPr>
          <a:xfrm>
            <a:off x="2495506" y="3645024"/>
            <a:ext cx="4152987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 February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939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5"/>
            <a:ext cx="4407776" cy="9643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Great Buddha of Kamakura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9449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Great Buddha of Nara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C638F5-3E3E-0419-5B60-60D1BDD98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80" y="1185265"/>
            <a:ext cx="4407776" cy="330583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0EB2402-0A30-BE03-1505-7D76FF323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8" r="5503"/>
          <a:stretch/>
        </p:blipFill>
        <p:spPr>
          <a:xfrm>
            <a:off x="37137" y="1207648"/>
            <a:ext cx="4407776" cy="3305832"/>
          </a:xfrm>
          <a:prstGeom prst="rect">
            <a:avLst/>
          </a:prstGeom>
        </p:spPr>
      </p:pic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43047" y="120764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big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138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sz="8000" b="1" dirty="0">
                <a:latin typeface="Century Schoolbook" panose="02040604050505020304" pitchFamily="18" charset="0"/>
              </a:rPr>
              <a:t>Thinking time!</a:t>
            </a:r>
            <a:endParaRPr kumimoji="1" lang="ja-JP" altLang="en-US" sz="8000" b="1" dirty="0">
              <a:latin typeface="Century Schoolbook" panose="02040604050505020304" pitchFamily="18" charset="0"/>
            </a:endParaRP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sz="5400" dirty="0"/>
              <a:t>二つのものを比べてみよう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ja-JP" sz="4400" b="1" dirty="0">
                <a:latin typeface="Century Schoolbook" panose="02040604050505020304" pitchFamily="18" charset="0"/>
              </a:rPr>
              <a:t>Answer</a:t>
            </a:r>
            <a:endParaRPr kumimoji="1" lang="ja-JP" altLang="en-US" sz="44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90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Todaiji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Horyuji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72B437-5BC9-47C9-0601-A7FB1EAC4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8"/>
          <a:stretch/>
        </p:blipFill>
        <p:spPr>
          <a:xfrm>
            <a:off x="235500" y="1983723"/>
            <a:ext cx="3790718" cy="160575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CAA96E8-3898-BDD6-FA0D-D480E5311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/>
          <a:stretch/>
        </p:blipFill>
        <p:spPr>
          <a:xfrm>
            <a:off x="4860032" y="1717273"/>
            <a:ext cx="3755222" cy="1872208"/>
          </a:xfrm>
          <a:prstGeom prst="rect">
            <a:avLst/>
          </a:prstGeom>
        </p:spPr>
      </p:pic>
      <p:sp>
        <p:nvSpPr>
          <p:cNvPr id="14" name="テキスト プレースホルダ 6">
            <a:extLst>
              <a:ext uri="{FF2B5EF4-FFF2-40B4-BE49-F238E27FC236}">
                <a16:creationId xmlns:a16="http://schemas.microsoft.com/office/drawing/2014/main" id="{7B69C06B-4079-02BC-2316-70E62C20AFB0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1">
            <a:extLst>
              <a:ext uri="{FF2B5EF4-FFF2-40B4-BE49-F238E27FC236}">
                <a16:creationId xmlns:a16="http://schemas.microsoft.com/office/drawing/2014/main" id="{0D470A18-EEE1-DC65-6CB2-DB2BCF9DFEE5}"/>
              </a:ext>
            </a:extLst>
          </p:cNvPr>
          <p:cNvSpPr/>
          <p:nvPr/>
        </p:nvSpPr>
        <p:spPr>
          <a:xfrm>
            <a:off x="5451311" y="1052736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AFB1EE-E04D-BEEE-E6D0-5FB8387C1DF5}"/>
              </a:ext>
            </a:extLst>
          </p:cNvPr>
          <p:cNvSpPr txBox="1"/>
          <p:nvPr/>
        </p:nvSpPr>
        <p:spPr>
          <a:xfrm>
            <a:off x="1460431" y="4129889"/>
            <a:ext cx="134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743</a:t>
            </a:r>
            <a:r>
              <a:rPr kumimoji="1" lang="ja-JP" altLang="en-US" sz="3200" dirty="0"/>
              <a:t>年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52BFD20-A5A6-35E0-FB32-8317CF372F87}"/>
              </a:ext>
            </a:extLst>
          </p:cNvPr>
          <p:cNvSpPr txBox="1"/>
          <p:nvPr/>
        </p:nvSpPr>
        <p:spPr>
          <a:xfrm>
            <a:off x="6259401" y="4129888"/>
            <a:ext cx="148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607</a:t>
            </a:r>
            <a:r>
              <a:rPr kumimoji="1" lang="ja-JP" altLang="en-US" sz="3200" dirty="0"/>
              <a:t>年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E42E991-6D95-BD5F-0574-A9909E5BBF61}"/>
              </a:ext>
            </a:extLst>
          </p:cNvPr>
          <p:cNvSpPr txBox="1"/>
          <p:nvPr/>
        </p:nvSpPr>
        <p:spPr>
          <a:xfrm>
            <a:off x="1007604" y="5158933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 err="1">
                <a:latin typeface="Century Schoolbook" panose="02040604050505020304" pitchFamily="18" charset="0"/>
              </a:rPr>
              <a:t>Horyuji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is old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 err="1">
                <a:latin typeface="Century Schoolbook" panose="02040604050505020304" pitchFamily="18" charset="0"/>
              </a:rPr>
              <a:t>Todaiji</a:t>
            </a:r>
            <a:r>
              <a:rPr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06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Tokyo Tower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Eiffel Tower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163D1C2-0294-8628-E404-B9BC8289C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13381" r="20863" b="11020"/>
          <a:stretch/>
        </p:blipFill>
        <p:spPr>
          <a:xfrm>
            <a:off x="0" y="887287"/>
            <a:ext cx="4482498" cy="345638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60BB349-5BA5-1852-FC78-0760560771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" r="3871" b="5268"/>
          <a:stretch/>
        </p:blipFill>
        <p:spPr>
          <a:xfrm>
            <a:off x="4661504" y="887287"/>
            <a:ext cx="4390280" cy="3425552"/>
          </a:xfrm>
          <a:prstGeom prst="rect">
            <a:avLst/>
          </a:prstGeom>
        </p:spPr>
      </p:pic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1">
            <a:extLst>
              <a:ext uri="{FF2B5EF4-FFF2-40B4-BE49-F238E27FC236}">
                <a16:creationId xmlns:a16="http://schemas.microsoft.com/office/drawing/2014/main" id="{264DCFBB-F39D-BACC-8AB0-3A6A9FDEBA65}"/>
              </a:ext>
            </a:extLst>
          </p:cNvPr>
          <p:cNvSpPr/>
          <p:nvPr/>
        </p:nvSpPr>
        <p:spPr>
          <a:xfrm>
            <a:off x="5451311" y="1052736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2B2937-878C-341F-9DAF-DC93854586C8}"/>
              </a:ext>
            </a:extLst>
          </p:cNvPr>
          <p:cNvSpPr txBox="1"/>
          <p:nvPr/>
        </p:nvSpPr>
        <p:spPr>
          <a:xfrm>
            <a:off x="1404436" y="4338354"/>
            <a:ext cx="134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333m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2F856A-BBC5-7AC3-425D-A4BD0E10C5A2}"/>
              </a:ext>
            </a:extLst>
          </p:cNvPr>
          <p:cNvSpPr txBox="1"/>
          <p:nvPr/>
        </p:nvSpPr>
        <p:spPr>
          <a:xfrm>
            <a:off x="6259401" y="4275168"/>
            <a:ext cx="148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324m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A64FD77-7693-5584-0629-269407991F1B}"/>
              </a:ext>
            </a:extLst>
          </p:cNvPr>
          <p:cNvSpPr txBox="1"/>
          <p:nvPr/>
        </p:nvSpPr>
        <p:spPr>
          <a:xfrm>
            <a:off x="0" y="516993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The Tokyo Tower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is tall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the Eiffel Tower.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9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3B087EA-EC0A-8058-D177-C59322808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5" b="32075"/>
          <a:stretch/>
        </p:blipFill>
        <p:spPr>
          <a:xfrm>
            <a:off x="49665" y="944582"/>
            <a:ext cx="4426721" cy="330583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DDF777E-903B-9FCC-B251-C74434A8A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14" y="944582"/>
            <a:ext cx="4407776" cy="3305832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</a:t>
            </a: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 Sai River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</a:t>
            </a:r>
            <a:r>
              <a:rPr lang="en-US" altLang="ja-JP" sz="36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Tenryu</a:t>
            </a: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River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long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3EE468-981C-702A-665A-98335784CB16}"/>
              </a:ext>
            </a:extLst>
          </p:cNvPr>
          <p:cNvSpPr txBox="1"/>
          <p:nvPr/>
        </p:nvSpPr>
        <p:spPr>
          <a:xfrm>
            <a:off x="1341406" y="4269811"/>
            <a:ext cx="1799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157.7km</a:t>
            </a:r>
            <a:endParaRPr kumimoji="1" lang="ja-JP" altLang="en-US" sz="3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0974D9-F821-3362-4494-EE0A3A2AA011}"/>
              </a:ext>
            </a:extLst>
          </p:cNvPr>
          <p:cNvSpPr txBox="1"/>
          <p:nvPr/>
        </p:nvSpPr>
        <p:spPr>
          <a:xfrm>
            <a:off x="6003185" y="4275168"/>
            <a:ext cx="173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213.0km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62E8F3-BE20-A994-007A-2AA6F8DBB00E}"/>
              </a:ext>
            </a:extLst>
          </p:cNvPr>
          <p:cNvSpPr txBox="1"/>
          <p:nvPr/>
        </p:nvSpPr>
        <p:spPr>
          <a:xfrm>
            <a:off x="215008" y="5278467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</a:t>
            </a:r>
            <a:r>
              <a:rPr lang="en-US" altLang="ja-JP" sz="2800" b="1" dirty="0" err="1">
                <a:latin typeface="Century Schoolbook" panose="02040604050505020304" pitchFamily="18" charset="0"/>
              </a:rPr>
              <a:t>Tenryu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River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is long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the Sai River.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ドーナツ 7">
            <a:extLst>
              <a:ext uri="{FF2B5EF4-FFF2-40B4-BE49-F238E27FC236}">
                <a16:creationId xmlns:a16="http://schemas.microsoft.com/office/drawing/2014/main" id="{AADB02D8-DE16-F165-5803-F33299C1E1CF}"/>
              </a:ext>
            </a:extLst>
          </p:cNvPr>
          <p:cNvSpPr/>
          <p:nvPr/>
        </p:nvSpPr>
        <p:spPr>
          <a:xfrm>
            <a:off x="5299724" y="1085330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コンテンツ プレースホルダ 8">
            <a:extLst>
              <a:ext uri="{FF2B5EF4-FFF2-40B4-BE49-F238E27FC236}">
                <a16:creationId xmlns:a16="http://schemas.microsoft.com/office/drawing/2014/main" id="{A754288B-FAAC-AE0C-6F02-E6AA927D6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3" b="7973"/>
          <a:stretch/>
        </p:blipFill>
        <p:spPr>
          <a:xfrm>
            <a:off x="4833834" y="1278071"/>
            <a:ext cx="4130654" cy="2563282"/>
          </a:xfrm>
          <a:prstGeom prst="rect">
            <a:avLst/>
          </a:prstGeom>
        </p:spPr>
      </p:pic>
      <p:pic>
        <p:nvPicPr>
          <p:cNvPr id="3" name="コンテンツ プレースホルダ 10">
            <a:extLst>
              <a:ext uri="{FF2B5EF4-FFF2-40B4-BE49-F238E27FC236}">
                <a16:creationId xmlns:a16="http://schemas.microsoft.com/office/drawing/2014/main" id="{FDCE7C36-556C-A6F5-A279-3EAD9FFD4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3" b="14243"/>
          <a:stretch/>
        </p:blipFill>
        <p:spPr>
          <a:xfrm>
            <a:off x="179512" y="1321229"/>
            <a:ext cx="4691458" cy="2476967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野比のび太</a:t>
            </a:r>
            <a:b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</a:b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(NOBI </a:t>
            </a:r>
            <a:r>
              <a:rPr lang="en-US" altLang="ja-JP" sz="28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Nobita</a:t>
            </a: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)</a:t>
            </a: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骨川スネ夫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4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(HONEKAWA </a:t>
            </a:r>
            <a:r>
              <a:rPr lang="en-US" altLang="ja-JP" sz="24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Suneo</a:t>
            </a:r>
            <a:r>
              <a:rPr lang="ja-JP" altLang="en-US" sz="24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）</a:t>
            </a:r>
          </a:p>
        </p:txBody>
      </p:sp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65B424-7573-A620-B2B1-1F5DAF4CEC83}"/>
              </a:ext>
            </a:extLst>
          </p:cNvPr>
          <p:cNvSpPr txBox="1"/>
          <p:nvPr/>
        </p:nvSpPr>
        <p:spPr>
          <a:xfrm>
            <a:off x="1341406" y="4269811"/>
            <a:ext cx="1799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140cm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879CC2-751C-FA49-A31F-DB2E04198C36}"/>
              </a:ext>
            </a:extLst>
          </p:cNvPr>
          <p:cNvSpPr txBox="1"/>
          <p:nvPr/>
        </p:nvSpPr>
        <p:spPr>
          <a:xfrm>
            <a:off x="6003185" y="4275168"/>
            <a:ext cx="173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135cm</a:t>
            </a:r>
            <a:endParaRPr kumimoji="1" lang="ja-JP" altLang="en-US" sz="3200" dirty="0"/>
          </a:p>
        </p:txBody>
      </p:sp>
      <p:sp>
        <p:nvSpPr>
          <p:cNvPr id="7" name="ドーナツ 7">
            <a:extLst>
              <a:ext uri="{FF2B5EF4-FFF2-40B4-BE49-F238E27FC236}">
                <a16:creationId xmlns:a16="http://schemas.microsoft.com/office/drawing/2014/main" id="{7ABBE210-171B-804D-2990-EDF6F97E3932}"/>
              </a:ext>
            </a:extLst>
          </p:cNvPr>
          <p:cNvSpPr/>
          <p:nvPr/>
        </p:nvSpPr>
        <p:spPr>
          <a:xfrm>
            <a:off x="692940" y="1124744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B73B17-5D98-D960-4B15-2BE40F77F856}"/>
              </a:ext>
            </a:extLst>
          </p:cNvPr>
          <p:cNvSpPr txBox="1"/>
          <p:nvPr/>
        </p:nvSpPr>
        <p:spPr>
          <a:xfrm>
            <a:off x="899592" y="5288401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 err="1">
                <a:latin typeface="Century Schoolbook" panose="02040604050505020304" pitchFamily="18" charset="0"/>
              </a:rPr>
              <a:t>Nobita</a:t>
            </a:r>
            <a:r>
              <a:rPr kumimoji="1" lang="en-US" altLang="ja-JP" sz="40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40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kumimoji="1" lang="en-US" altLang="ja-JP" sz="40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kumimoji="1" lang="en-US" altLang="ja-JP" sz="40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4000" b="1" dirty="0" err="1">
                <a:latin typeface="Century Schoolbook" panose="02040604050505020304" pitchFamily="18" charset="0"/>
              </a:rPr>
              <a:t>Suneo</a:t>
            </a:r>
            <a:r>
              <a:rPr kumimoji="1" lang="en-US" altLang="ja-JP" sz="4000" b="1" dirty="0">
                <a:latin typeface="Century Schoolbook" panose="02040604050505020304" pitchFamily="18" charset="0"/>
              </a:rPr>
              <a:t>.</a:t>
            </a:r>
            <a:endParaRPr kumimoji="1" lang="ja-JP" altLang="en-US" sz="4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971600" y="2780928"/>
            <a:ext cx="7632848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4800" b="1" dirty="0">
                <a:latin typeface="Century Schoolbook" panose="02040604050505020304" pitchFamily="18" charset="0"/>
              </a:rPr>
              <a:t>Question</a:t>
            </a:r>
            <a:r>
              <a:rPr lang="en-US" altLang="ja-JP" sz="4800" b="1" dirty="0">
                <a:latin typeface="Century Schoolbook" panose="02040604050505020304" pitchFamily="18" charset="0"/>
              </a:rPr>
              <a:t>, for example</a:t>
            </a:r>
            <a:endParaRPr kumimoji="1" lang="ja-JP" altLang="en-US" sz="4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57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角丸四角形 23">
            <a:extLst>
              <a:ext uri="{FF2B5EF4-FFF2-40B4-BE49-F238E27FC236}">
                <a16:creationId xmlns:a16="http://schemas.microsoft.com/office/drawing/2014/main" id="{4D431C4E-6880-4A52-8E7D-44EA2E4C89FF}"/>
              </a:ext>
            </a:extLst>
          </p:cNvPr>
          <p:cNvSpPr/>
          <p:nvPr/>
        </p:nvSpPr>
        <p:spPr>
          <a:xfrm>
            <a:off x="-20151" y="2447301"/>
            <a:ext cx="9144000" cy="872628"/>
          </a:xfrm>
          <a:prstGeom prst="roundRect">
            <a:avLst>
              <a:gd name="adj" fmla="val 8896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/>
          </a:p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445EAD9-64AC-45E8-83A4-8C27E4F0EEFE}"/>
              </a:ext>
            </a:extLst>
          </p:cNvPr>
          <p:cNvSpPr/>
          <p:nvPr/>
        </p:nvSpPr>
        <p:spPr>
          <a:xfrm>
            <a:off x="53109" y="12534"/>
            <a:ext cx="4590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Century Schoolbook" panose="02040604050505020304" pitchFamily="18" charset="0"/>
              </a:rPr>
              <a:t>比較級（形容詞</a:t>
            </a:r>
            <a:r>
              <a:rPr lang="en-US" altLang="ja-JP" sz="2400" b="1" dirty="0">
                <a:latin typeface="Century Schoolbook" panose="02040604050505020304" pitchFamily="18" charset="0"/>
              </a:rPr>
              <a:t>, </a:t>
            </a:r>
            <a:r>
              <a:rPr lang="ja-JP" altLang="en-US" sz="2400" b="1" dirty="0">
                <a:latin typeface="Century Schoolbook" panose="02040604050505020304" pitchFamily="18" charset="0"/>
              </a:rPr>
              <a:t>副詞 </a:t>
            </a:r>
            <a:r>
              <a:rPr lang="en-US" altLang="ja-JP" sz="2400" b="1" dirty="0">
                <a:latin typeface="Century Schoolbook" panose="02040604050505020304" pitchFamily="18" charset="0"/>
              </a:rPr>
              <a:t>+</a:t>
            </a:r>
            <a:r>
              <a:rPr lang="en-US" altLang="ja-JP" sz="2400" b="1" dirty="0" err="1">
                <a:latin typeface="Century Schoolbook" panose="02040604050505020304" pitchFamily="18" charset="0"/>
              </a:rPr>
              <a:t>er</a:t>
            </a:r>
            <a:r>
              <a:rPr lang="ja-JP" altLang="en-US" sz="2400" b="1" dirty="0">
                <a:latin typeface="Century Schoolbook" panose="02040604050505020304" pitchFamily="18" charset="0"/>
              </a:rPr>
              <a:t>）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F1BF148-C7D5-4E31-9BC3-2A91D85E2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0" y="931178"/>
            <a:ext cx="1479948" cy="1092603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AA6D637-816C-4ACF-8E42-3C59CD8BBFE8}"/>
              </a:ext>
            </a:extLst>
          </p:cNvPr>
          <p:cNvSpPr txBox="1"/>
          <p:nvPr/>
        </p:nvSpPr>
        <p:spPr>
          <a:xfrm>
            <a:off x="1475656" y="467961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err="1">
                <a:latin typeface="Century Schoolbook" panose="02040604050505020304" pitchFamily="18" charset="0"/>
              </a:rPr>
              <a:t>Nobita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BD53FAF-57E0-4E5B-8E33-061BF3D8B9FF}"/>
              </a:ext>
            </a:extLst>
          </p:cNvPr>
          <p:cNvSpPr txBox="1"/>
          <p:nvPr/>
        </p:nvSpPr>
        <p:spPr>
          <a:xfrm>
            <a:off x="4572000" y="539969"/>
            <a:ext cx="287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のび太は背が高い。</a:t>
            </a:r>
            <a:endParaRPr kumimoji="1" lang="ja-JP" altLang="en-US" sz="2400" b="1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18BDD45-16B0-4495-9C67-1FE026C2E8CC}"/>
              </a:ext>
            </a:extLst>
          </p:cNvPr>
          <p:cNvSpPr txBox="1"/>
          <p:nvPr/>
        </p:nvSpPr>
        <p:spPr>
          <a:xfrm>
            <a:off x="1475656" y="1124744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latin typeface="Century Schoolbook" panose="02040604050505020304" pitchFamily="18" charset="0"/>
              </a:rPr>
              <a:t>Nobita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4668D58-3097-4A28-85A9-F387F0FE3AF1}"/>
              </a:ext>
            </a:extLst>
          </p:cNvPr>
          <p:cNvSpPr txBox="1"/>
          <p:nvPr/>
        </p:nvSpPr>
        <p:spPr>
          <a:xfrm>
            <a:off x="1505511" y="169410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のび太は</a:t>
            </a:r>
            <a:r>
              <a:rPr lang="ja-JP" altLang="en-US" sz="2400" b="1" dirty="0">
                <a:solidFill>
                  <a:srgbClr val="00B050"/>
                </a:solidFill>
              </a:rPr>
              <a:t>より</a:t>
            </a:r>
            <a:r>
              <a:rPr lang="ja-JP" altLang="en-US" sz="2400" b="1" dirty="0"/>
              <a:t>背が高いんだよ。</a:t>
            </a:r>
            <a:endParaRPr kumimoji="1" lang="ja-JP" altLang="en-US" sz="2400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77D8A73-2A32-4BF5-836C-AF963B5C8582}"/>
              </a:ext>
            </a:extLst>
          </p:cNvPr>
          <p:cNvSpPr txBox="1"/>
          <p:nvPr/>
        </p:nvSpPr>
        <p:spPr>
          <a:xfrm>
            <a:off x="1468214" y="2406483"/>
            <a:ext cx="4288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latin typeface="Century Schoolbook" panose="02040604050505020304" pitchFamily="18" charset="0"/>
              </a:rPr>
              <a:t>Nobita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is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AB6ABB4-4D88-4CC6-A188-9EBB032694B2}"/>
              </a:ext>
            </a:extLst>
          </p:cNvPr>
          <p:cNvSpPr txBox="1"/>
          <p:nvPr/>
        </p:nvSpPr>
        <p:spPr>
          <a:xfrm>
            <a:off x="4804506" y="2417073"/>
            <a:ext cx="157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D6F55D3-3423-432B-9D9F-90A9E847615F}"/>
              </a:ext>
            </a:extLst>
          </p:cNvPr>
          <p:cNvSpPr txBox="1"/>
          <p:nvPr/>
        </p:nvSpPr>
        <p:spPr>
          <a:xfrm>
            <a:off x="5897999" y="2406482"/>
            <a:ext cx="2016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latin typeface="Century Schoolbook" panose="02040604050505020304" pitchFamily="18" charset="0"/>
              </a:rPr>
              <a:t>Suneo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5A36CFD-BBF3-45F0-A6E4-C173A8E4EE86}"/>
              </a:ext>
            </a:extLst>
          </p:cNvPr>
          <p:cNvSpPr txBox="1"/>
          <p:nvPr/>
        </p:nvSpPr>
        <p:spPr>
          <a:xfrm>
            <a:off x="5594391" y="196522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誰</a:t>
            </a:r>
            <a:r>
              <a:rPr kumimoji="1" lang="ja-JP" altLang="en-US" sz="2400" b="1" dirty="0">
                <a:solidFill>
                  <a:srgbClr val="FF0000"/>
                </a:solidFill>
              </a:rPr>
              <a:t>と比べて</a:t>
            </a:r>
            <a:r>
              <a:rPr kumimoji="1" lang="ja-JP" altLang="en-US" sz="2400" b="1" dirty="0"/>
              <a:t>？</a:t>
            </a: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D6B9306D-D947-4296-BC2D-176D4CDE0E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3012" y="903317"/>
            <a:ext cx="1500506" cy="1107781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DBE18B3-1CAB-49D6-ACF2-784940456C1B}"/>
              </a:ext>
            </a:extLst>
          </p:cNvPr>
          <p:cNvSpPr txBox="1"/>
          <p:nvPr/>
        </p:nvSpPr>
        <p:spPr>
          <a:xfrm>
            <a:off x="1485468" y="2909481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のび太はスネ夫</a:t>
            </a:r>
            <a:r>
              <a:rPr lang="ja-JP" altLang="en-US" sz="2400" b="1" dirty="0">
                <a:solidFill>
                  <a:srgbClr val="FF0000"/>
                </a:solidFill>
              </a:rPr>
              <a:t>と比べて</a:t>
            </a:r>
            <a:r>
              <a:rPr lang="ja-JP" altLang="en-US" sz="24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より</a:t>
            </a:r>
            <a:r>
              <a:rPr lang="ja-JP" altLang="en-US" sz="2400" b="1" dirty="0"/>
              <a:t>背が高いんだよ。</a:t>
            </a:r>
            <a:endParaRPr kumimoji="1" lang="ja-JP" altLang="en-US" sz="2400" b="1" dirty="0"/>
          </a:p>
        </p:txBody>
      </p:sp>
      <p:sp>
        <p:nvSpPr>
          <p:cNvPr id="50" name="角丸四角形 34">
            <a:extLst>
              <a:ext uri="{FF2B5EF4-FFF2-40B4-BE49-F238E27FC236}">
                <a16:creationId xmlns:a16="http://schemas.microsoft.com/office/drawing/2014/main" id="{BA3D56FE-9744-4637-B62F-8058D021E1BD}"/>
              </a:ext>
            </a:extLst>
          </p:cNvPr>
          <p:cNvSpPr/>
          <p:nvPr/>
        </p:nvSpPr>
        <p:spPr>
          <a:xfrm>
            <a:off x="5270" y="3825835"/>
            <a:ext cx="9118579" cy="3049878"/>
          </a:xfrm>
          <a:prstGeom prst="roundRect">
            <a:avLst>
              <a:gd name="adj" fmla="val 3641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C14800B0-592E-4D68-A482-15B1F995C9B7}"/>
              </a:ext>
            </a:extLst>
          </p:cNvPr>
          <p:cNvSpPr/>
          <p:nvPr/>
        </p:nvSpPr>
        <p:spPr>
          <a:xfrm>
            <a:off x="-197984" y="3734807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EAD563B-2668-4ECD-BC46-A0E63A17B62C}"/>
              </a:ext>
            </a:extLst>
          </p:cNvPr>
          <p:cNvSpPr/>
          <p:nvPr/>
        </p:nvSpPr>
        <p:spPr>
          <a:xfrm>
            <a:off x="-61429" y="4223344"/>
            <a:ext cx="92520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①形容詞や副詞に「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より～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」という意味を加えるために、英語では、形容詞や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副詞の語尾に「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-</a:t>
            </a:r>
            <a:r>
              <a:rPr lang="en-US" altLang="ja-JP" sz="2400" b="1" dirty="0" err="1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er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」を加えます。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D3FC0E91-859C-4BA4-8C01-45EE432EAE6E}"/>
              </a:ext>
            </a:extLst>
          </p:cNvPr>
          <p:cNvSpPr/>
          <p:nvPr/>
        </p:nvSpPr>
        <p:spPr>
          <a:xfrm>
            <a:off x="-73421" y="4839543"/>
            <a:ext cx="8721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②誰（何）と比べてなのかを表すために </a:t>
            </a:r>
            <a:r>
              <a:rPr lang="en-US" altLang="ja-JP" sz="24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 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を使います。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0003E26-36B8-44E9-B628-61827BF94A7A}"/>
              </a:ext>
            </a:extLst>
          </p:cNvPr>
          <p:cNvSpPr/>
          <p:nvPr/>
        </p:nvSpPr>
        <p:spPr>
          <a:xfrm>
            <a:off x="-39326" y="5870683"/>
            <a:ext cx="924739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④ただ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2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つのものを比べるだけのときには関係ありませんが、比較の文は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than</a:t>
            </a: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より前のことの紹介をしたい文になるので、基本的に比較の対象は聞き手が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知っている情報になります。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28CDE7-239A-4BE6-2B74-C65C2F30B17F}"/>
              </a:ext>
            </a:extLst>
          </p:cNvPr>
          <p:cNvSpPr/>
          <p:nvPr/>
        </p:nvSpPr>
        <p:spPr>
          <a:xfrm>
            <a:off x="-73421" y="5208639"/>
            <a:ext cx="92814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③本来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en-US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のように文をつなぐ接続詞ですが、同じ内容が続くため省略が</a:t>
            </a:r>
            <a:endParaRPr lang="en-US" altLang="ja-JP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起きます。口語で</a:t>
            </a:r>
            <a:r>
              <a:rPr lang="en-US" altLang="ja-JP" sz="2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than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の後に目的格</a:t>
            </a:r>
            <a:r>
              <a:rPr lang="en-US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me, him</a:t>
            </a:r>
            <a:r>
              <a:rPr lang="ja-JP" altLang="en-US" sz="1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など</a:t>
            </a:r>
            <a:r>
              <a:rPr lang="en-US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がくることもあります。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3A39BA-62FA-221E-FFDE-E0BF6EC4E0A6}"/>
              </a:ext>
            </a:extLst>
          </p:cNvPr>
          <p:cNvSpPr txBox="1"/>
          <p:nvPr/>
        </p:nvSpPr>
        <p:spPr>
          <a:xfrm>
            <a:off x="-39326" y="3339954"/>
            <a:ext cx="51873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Century Schoolbook" panose="02040604050505020304" pitchFamily="18" charset="0"/>
              </a:rPr>
              <a:t>※ You are </a:t>
            </a:r>
            <a:r>
              <a:rPr lang="en-US" altLang="ja-JP" sz="22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2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kumimoji="1" lang="en-US" altLang="ja-JP" sz="22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kumimoji="1" lang="en-US" altLang="ja-JP" sz="2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kumimoji="1" lang="en-US" altLang="ja-JP" sz="22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kumimoji="1" lang="en-US" altLang="ja-JP" sz="2200" b="1" dirty="0">
                <a:latin typeface="Century Schoolbook" panose="02040604050505020304" pitchFamily="18" charset="0"/>
              </a:rPr>
              <a:t>I am tall.</a:t>
            </a:r>
            <a:endParaRPr kumimoji="1" lang="ja-JP" altLang="en-US" sz="2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D4E287-21BF-6F48-A433-2CF2BBA8CDB8}"/>
              </a:ext>
            </a:extLst>
          </p:cNvPr>
          <p:cNvSpPr txBox="1"/>
          <p:nvPr/>
        </p:nvSpPr>
        <p:spPr>
          <a:xfrm>
            <a:off x="4725828" y="3365277"/>
            <a:ext cx="4273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</a:rPr>
              <a:t>→</a:t>
            </a:r>
            <a:r>
              <a:rPr kumimoji="1" lang="en-US" altLang="ja-JP" sz="2200" b="1" dirty="0">
                <a:latin typeface="Century Schoolbook" panose="02040604050505020304" pitchFamily="18" charset="0"/>
              </a:rPr>
              <a:t> You are </a:t>
            </a:r>
            <a:r>
              <a:rPr lang="en-US" altLang="ja-JP" sz="2200" b="1" dirty="0">
                <a:latin typeface="Century Schoolbook" panose="02040604050505020304" pitchFamily="18" charset="0"/>
              </a:rPr>
              <a:t>tall</a:t>
            </a:r>
            <a:r>
              <a:rPr kumimoji="1" lang="en-US" altLang="ja-JP" sz="2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kumimoji="1" lang="en-US" altLang="ja-JP" sz="22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kumimoji="1" lang="en-US" altLang="ja-JP" sz="2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r>
              <a:rPr kumimoji="1" lang="en-US" altLang="ja-JP" sz="22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kumimoji="1" lang="en-US" altLang="ja-JP" sz="2200" b="1" dirty="0">
                <a:latin typeface="Century Schoolbook" panose="02040604050505020304" pitchFamily="18" charset="0"/>
              </a:rPr>
              <a:t>I (me).</a:t>
            </a:r>
            <a:endParaRPr kumimoji="1" lang="ja-JP" altLang="en-US" sz="2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6" grpId="0"/>
      <p:bldP spid="50" grpId="0" animBg="1"/>
      <p:bldP spid="51" grpId="0"/>
      <p:bldP spid="52" grpId="0"/>
      <p:bldP spid="53" grpId="0"/>
      <p:bldP spid="54" grpId="0"/>
      <p:bldP spid="3" grpId="0"/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橋本環奈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（</a:t>
            </a: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Hashimoto </a:t>
            </a:r>
            <a:r>
              <a:rPr lang="en-US" altLang="ja-JP" sz="28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Kanna</a:t>
            </a: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）</a:t>
            </a: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あのちゃん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(Ano)</a:t>
            </a:r>
          </a:p>
        </p:txBody>
      </p:sp>
      <p:pic>
        <p:nvPicPr>
          <p:cNvPr id="4" name="コンテンツ プレースホルダ 15">
            <a:extLst>
              <a:ext uri="{FF2B5EF4-FFF2-40B4-BE49-F238E27FC236}">
                <a16:creationId xmlns:a16="http://schemas.microsoft.com/office/drawing/2014/main" id="{8F0FD306-B105-03C3-05E0-5B11F686F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362" y="1708098"/>
            <a:ext cx="3330538" cy="2458842"/>
          </a:xfrm>
          <a:prstGeom prst="rect">
            <a:avLst/>
          </a:prstGeom>
        </p:spPr>
      </p:pic>
      <p:pic>
        <p:nvPicPr>
          <p:cNvPr id="6" name="コンテンツ プレースホルダ 16">
            <a:extLst>
              <a:ext uri="{FF2B5EF4-FFF2-40B4-BE49-F238E27FC236}">
                <a16:creationId xmlns:a16="http://schemas.microsoft.com/office/drawing/2014/main" id="{A0F17D99-53AB-E098-7E37-BF771F0A6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157" y="1812855"/>
            <a:ext cx="2922719" cy="2157761"/>
          </a:xfrm>
          <a:prstGeom prst="rect">
            <a:avLst/>
          </a:prstGeom>
        </p:spPr>
      </p:pic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319382" y="1321228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1B8D02-CFDF-DCCC-3133-B6176B8A586D}"/>
              </a:ext>
            </a:extLst>
          </p:cNvPr>
          <p:cNvSpPr txBox="1"/>
          <p:nvPr/>
        </p:nvSpPr>
        <p:spPr>
          <a:xfrm>
            <a:off x="868744" y="4553810"/>
            <a:ext cx="2275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1999/2/3</a:t>
            </a:r>
            <a:endParaRPr kumimoji="1" lang="ja-JP" altLang="en-US" sz="3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8BE746-3D37-8FED-5D5B-F0E8E15C395F}"/>
              </a:ext>
            </a:extLst>
          </p:cNvPr>
          <p:cNvSpPr txBox="1"/>
          <p:nvPr/>
        </p:nvSpPr>
        <p:spPr>
          <a:xfrm>
            <a:off x="5795446" y="4504985"/>
            <a:ext cx="210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1997/9/4</a:t>
            </a:r>
            <a:endParaRPr kumimoji="1" lang="ja-JP" altLang="en-US" sz="3200" dirty="0"/>
          </a:p>
        </p:txBody>
      </p:sp>
      <p:sp>
        <p:nvSpPr>
          <p:cNvPr id="7" name="ドーナツ 7">
            <a:extLst>
              <a:ext uri="{FF2B5EF4-FFF2-40B4-BE49-F238E27FC236}">
                <a16:creationId xmlns:a16="http://schemas.microsoft.com/office/drawing/2014/main" id="{44E58B29-2ED7-7E4D-AA75-DB855AE92EE7}"/>
              </a:ext>
            </a:extLst>
          </p:cNvPr>
          <p:cNvSpPr/>
          <p:nvPr/>
        </p:nvSpPr>
        <p:spPr>
          <a:xfrm>
            <a:off x="462124" y="1412050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68744" y="5441635"/>
            <a:ext cx="722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latin typeface="Century Schoolbook" panose="02040604050505020304" pitchFamily="18" charset="0"/>
              </a:rPr>
              <a:t>Kanna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is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younger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</a:t>
            </a:r>
            <a:r>
              <a:rPr lang="en-US" altLang="ja-JP" sz="3200" b="1" dirty="0" err="1">
                <a:latin typeface="Century Schoolbook" panose="02040604050505020304" pitchFamily="18" charset="0"/>
              </a:rPr>
              <a:t>Ano</a:t>
            </a:r>
            <a:r>
              <a:rPr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44518" y="5441634"/>
            <a:ext cx="2051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young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414665" y="5441634"/>
            <a:ext cx="1551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7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10" grpId="0"/>
      <p:bldP spid="8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China</a:t>
            </a:r>
            <a:endParaRPr lang="ja-JP" altLang="en-US" sz="4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America</a:t>
            </a:r>
          </a:p>
        </p:txBody>
      </p:sp>
      <p:pic>
        <p:nvPicPr>
          <p:cNvPr id="1026" name="Picture 2" descr="C:\Users\KASUGA_Hideki\AppData\Local\Microsoft\Windows\Temporary Internet Files\Content.IE5\AEOVMJO9\MC90036447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134" y="1340768"/>
            <a:ext cx="3312368" cy="2910567"/>
          </a:xfrm>
          <a:prstGeom prst="rect">
            <a:avLst/>
          </a:prstGeom>
          <a:noFill/>
        </p:spPr>
      </p:pic>
      <p:pic>
        <p:nvPicPr>
          <p:cNvPr id="1027" name="Picture 3" descr="C:\Users\KASUGA_Hideki\AppData\Local\Microsoft\Windows\Temporary Internet Files\Content.IE5\KGWD64GY\MC90002434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9318" y="3356992"/>
            <a:ext cx="1753737" cy="1181433"/>
          </a:xfrm>
          <a:prstGeom prst="rect">
            <a:avLst/>
          </a:prstGeom>
          <a:noFill/>
        </p:spPr>
      </p:pic>
      <p:pic>
        <p:nvPicPr>
          <p:cNvPr id="1028" name="Picture 4" descr="C:\Users\KASUGA_Hideki\AppData\Local\Microsoft\Windows\Temporary Internet Files\Content.IE5\0V1B7LSD\MC90032696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4410" y="1480011"/>
            <a:ext cx="3574243" cy="2376264"/>
          </a:xfrm>
          <a:prstGeom prst="rect">
            <a:avLst/>
          </a:prstGeom>
          <a:noFill/>
        </p:spPr>
      </p:pic>
      <p:pic>
        <p:nvPicPr>
          <p:cNvPr id="1029" name="Picture 5" descr="C:\Users\KASUGA_Hideki\AppData\Local\Microsoft\Windows\Temporary Internet Files\Content.IE5\6X4QIOUH\MC900309844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0554" y="3280211"/>
            <a:ext cx="1827886" cy="1258214"/>
          </a:xfrm>
          <a:prstGeom prst="rect">
            <a:avLst/>
          </a:prstGeom>
          <a:noFill/>
        </p:spPr>
      </p:pic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319382" y="1321228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6">
            <a:extLst>
              <a:ext uri="{FF2B5EF4-FFF2-40B4-BE49-F238E27FC236}">
                <a16:creationId xmlns:a16="http://schemas.microsoft.com/office/drawing/2014/main" id="{E0E142AB-7C5E-2BC1-A5B3-46AFFA0C4C74}"/>
              </a:ext>
            </a:extLst>
          </p:cNvPr>
          <p:cNvSpPr/>
          <p:nvPr/>
        </p:nvSpPr>
        <p:spPr>
          <a:xfrm>
            <a:off x="5292080" y="1628800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7611AD-5BB9-AA8F-78F6-1B16C4F006C2}"/>
              </a:ext>
            </a:extLst>
          </p:cNvPr>
          <p:cNvSpPr txBox="1"/>
          <p:nvPr/>
        </p:nvSpPr>
        <p:spPr>
          <a:xfrm>
            <a:off x="971600" y="4744685"/>
            <a:ext cx="3054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約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960</a:t>
            </a:r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万 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km²</a:t>
            </a:r>
            <a:endParaRPr kumimoji="1" lang="ja-JP" altLang="en-US" sz="32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D359C1-B3A0-4DE7-43A1-0BC85694EBAE}"/>
              </a:ext>
            </a:extLst>
          </p:cNvPr>
          <p:cNvSpPr txBox="1"/>
          <p:nvPr/>
        </p:nvSpPr>
        <p:spPr>
          <a:xfrm>
            <a:off x="5517014" y="4801925"/>
            <a:ext cx="273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約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983</a:t>
            </a:r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万 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km²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5517232"/>
            <a:ext cx="8245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America is (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larger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600" b="1" dirty="0">
                <a:latin typeface="Century Schoolbook" panose="02040604050505020304" pitchFamily="18" charset="0"/>
              </a:rPr>
              <a:t>) China.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319382" y="5549333"/>
            <a:ext cx="182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larg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346154" y="5535489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07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  <p:bldP spid="7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A06840E-3CAB-5482-C3B9-AA658DD35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4" y="925185"/>
            <a:ext cx="4355976" cy="290398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5BE88A1-6A93-892A-BACD-6E753B42D1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t="14149" r="11278" b="3416"/>
          <a:stretch/>
        </p:blipFill>
        <p:spPr>
          <a:xfrm>
            <a:off x="4681826" y="925185"/>
            <a:ext cx="4355977" cy="2903984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Cheetahs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Gazelles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fast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4F5B72-5586-C15E-887F-79DD68CF922C}"/>
              </a:ext>
            </a:extLst>
          </p:cNvPr>
          <p:cNvSpPr txBox="1"/>
          <p:nvPr/>
        </p:nvSpPr>
        <p:spPr>
          <a:xfrm>
            <a:off x="874164" y="4011746"/>
            <a:ext cx="227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ea typeface="AR丸ゴシック体M" pitchFamily="49" charset="-128"/>
              </a:rPr>
              <a:t>時速約 </a:t>
            </a:r>
            <a:r>
              <a:rPr lang="en-US" altLang="ja-JP" sz="2400" b="1" dirty="0">
                <a:ea typeface="AR丸ゴシック体M" pitchFamily="49" charset="-128"/>
              </a:rPr>
              <a:t>110km</a:t>
            </a:r>
            <a:endParaRPr kumimoji="1" lang="ja-JP" altLang="en-US" sz="2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56EDFA-856E-016A-AC81-B3265C3583B8}"/>
              </a:ext>
            </a:extLst>
          </p:cNvPr>
          <p:cNvSpPr txBox="1"/>
          <p:nvPr/>
        </p:nvSpPr>
        <p:spPr>
          <a:xfrm>
            <a:off x="5800866" y="3962921"/>
            <a:ext cx="2104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ea typeface="AR丸ゴシック体M" pitchFamily="49" charset="-128"/>
              </a:rPr>
              <a:t>時速約 </a:t>
            </a:r>
            <a:r>
              <a:rPr lang="en-US" altLang="ja-JP" sz="2400" b="1" dirty="0">
                <a:ea typeface="AR丸ゴシック体M" pitchFamily="49" charset="-128"/>
              </a:rPr>
              <a:t>80km</a:t>
            </a:r>
            <a:endParaRPr kumimoji="1" lang="ja-JP" altLang="en-US" sz="2400" dirty="0"/>
          </a:p>
        </p:txBody>
      </p:sp>
      <p:sp>
        <p:nvSpPr>
          <p:cNvPr id="5" name="ドーナツ 7">
            <a:extLst>
              <a:ext uri="{FF2B5EF4-FFF2-40B4-BE49-F238E27FC236}">
                <a16:creationId xmlns:a16="http://schemas.microsoft.com/office/drawing/2014/main" id="{E27EC0B5-743A-8056-90B1-B022EC1E486E}"/>
              </a:ext>
            </a:extLst>
          </p:cNvPr>
          <p:cNvSpPr/>
          <p:nvPr/>
        </p:nvSpPr>
        <p:spPr>
          <a:xfrm>
            <a:off x="467544" y="869986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9AC8A4-2A61-4CB8-65C7-66C783144C24}"/>
              </a:ext>
            </a:extLst>
          </p:cNvPr>
          <p:cNvSpPr txBox="1"/>
          <p:nvPr/>
        </p:nvSpPr>
        <p:spPr>
          <a:xfrm>
            <a:off x="-108520" y="4690365"/>
            <a:ext cx="916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Cheetahs are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faster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 gazelles.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3E8AA69-8025-EC73-F67F-4B21B2784524}"/>
              </a:ext>
            </a:extLst>
          </p:cNvPr>
          <p:cNvSpPr txBox="1"/>
          <p:nvPr/>
        </p:nvSpPr>
        <p:spPr>
          <a:xfrm>
            <a:off x="3563888" y="4690365"/>
            <a:ext cx="167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fast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8757D8-0B89-8329-6A6E-319CAFF67C9C}"/>
              </a:ext>
            </a:extLst>
          </p:cNvPr>
          <p:cNvSpPr txBox="1"/>
          <p:nvPr/>
        </p:nvSpPr>
        <p:spPr>
          <a:xfrm>
            <a:off x="5476644" y="4669383"/>
            <a:ext cx="1540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4113728-AF01-E2AB-A8A9-94542E5C04D9}"/>
              </a:ext>
            </a:extLst>
          </p:cNvPr>
          <p:cNvSpPr txBox="1"/>
          <p:nvPr/>
        </p:nvSpPr>
        <p:spPr>
          <a:xfrm>
            <a:off x="-108520" y="5465426"/>
            <a:ext cx="9472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Cheetahs run 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faster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6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600" b="1" dirty="0">
                <a:latin typeface="Century Schoolbook" panose="02040604050505020304" pitchFamily="18" charset="0"/>
              </a:rPr>
              <a:t> ) gazelles.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F501413-BC42-5674-4A7F-31601CF002E4}"/>
              </a:ext>
            </a:extLst>
          </p:cNvPr>
          <p:cNvSpPr txBox="1"/>
          <p:nvPr/>
        </p:nvSpPr>
        <p:spPr>
          <a:xfrm>
            <a:off x="3525666" y="5465426"/>
            <a:ext cx="167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latin typeface="Century Schoolbook" panose="02040604050505020304" pitchFamily="18" charset="0"/>
              </a:rPr>
              <a:t>fast</a:t>
            </a:r>
            <a:r>
              <a:rPr lang="en-US" altLang="ja-JP" sz="36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44E544-F75E-B9FB-65CF-3CACA7FDEF3A}"/>
              </a:ext>
            </a:extLst>
          </p:cNvPr>
          <p:cNvSpPr txBox="1"/>
          <p:nvPr/>
        </p:nvSpPr>
        <p:spPr>
          <a:xfrm>
            <a:off x="5438422" y="5444444"/>
            <a:ext cx="1540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81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7" grpId="0"/>
      <p:bldP spid="10" grpId="0"/>
      <p:bldP spid="12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Sapporo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Moscow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D313788-59F6-72BB-2588-439CAF87B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64" y="1412776"/>
            <a:ext cx="3240360" cy="302433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DFE8E3D-74D9-14A4-9AE1-37C7A0DA1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80" y="692696"/>
            <a:ext cx="3888431" cy="3888431"/>
          </a:xfrm>
          <a:prstGeom prst="rect">
            <a:avLst/>
          </a:prstGeom>
        </p:spPr>
      </p:pic>
      <p:sp>
        <p:nvSpPr>
          <p:cNvPr id="9" name="テキスト プレースホルダ 6">
            <a:extLst>
              <a:ext uri="{FF2B5EF4-FFF2-40B4-BE49-F238E27FC236}">
                <a16:creationId xmlns:a16="http://schemas.microsoft.com/office/drawing/2014/main" id="{E491C7ED-F6B0-3DAF-099D-8A4DFD557395}"/>
              </a:ext>
            </a:extLst>
          </p:cNvPr>
          <p:cNvSpPr txBox="1">
            <a:spLocks/>
          </p:cNvSpPr>
          <p:nvPr/>
        </p:nvSpPr>
        <p:spPr>
          <a:xfrm>
            <a:off x="2495506" y="3645024"/>
            <a:ext cx="4152987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 February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6">
            <a:extLst>
              <a:ext uri="{FF2B5EF4-FFF2-40B4-BE49-F238E27FC236}">
                <a16:creationId xmlns:a16="http://schemas.microsoft.com/office/drawing/2014/main" id="{9AAEAFA9-B73A-7164-CC81-7AC696C570EC}"/>
              </a:ext>
            </a:extLst>
          </p:cNvPr>
          <p:cNvSpPr/>
          <p:nvPr/>
        </p:nvSpPr>
        <p:spPr>
          <a:xfrm>
            <a:off x="575556" y="1304807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3448AE-CCA0-CE6D-67B7-8C5E9CD62746}"/>
              </a:ext>
            </a:extLst>
          </p:cNvPr>
          <p:cNvSpPr txBox="1"/>
          <p:nvPr/>
        </p:nvSpPr>
        <p:spPr>
          <a:xfrm>
            <a:off x="575556" y="4553224"/>
            <a:ext cx="3054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/>
              <a:t>-2.7 ℃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3B2A87-3D8B-0298-8BDC-D082779EFF3C}"/>
              </a:ext>
            </a:extLst>
          </p:cNvPr>
          <p:cNvSpPr txBox="1"/>
          <p:nvPr/>
        </p:nvSpPr>
        <p:spPr>
          <a:xfrm>
            <a:off x="5482571" y="4581225"/>
            <a:ext cx="273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>
                <a:latin typeface="Calibri 本文"/>
                <a:ea typeface="AR丸ゴシック体M" pitchFamily="49" charset="-128"/>
              </a:rPr>
              <a:t>-6.7 ℃</a:t>
            </a:r>
            <a:endParaRPr kumimoji="1" lang="ja-JP" altLang="en-US" sz="3200" dirty="0">
              <a:latin typeface="Calibri 本文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B5F88B-E9C3-715E-97E8-2A59A8DBC5DC}"/>
              </a:ext>
            </a:extLst>
          </p:cNvPr>
          <p:cNvSpPr txBox="1"/>
          <p:nvPr/>
        </p:nvSpPr>
        <p:spPr>
          <a:xfrm>
            <a:off x="0" y="5229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Moscow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is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colder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Sapporo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504BCB-B02F-FE3B-5AAF-9E7C06E97E13}"/>
              </a:ext>
            </a:extLst>
          </p:cNvPr>
          <p:cNvSpPr txBox="1"/>
          <p:nvPr/>
        </p:nvSpPr>
        <p:spPr>
          <a:xfrm>
            <a:off x="3131840" y="52292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cold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1F9E062-B2C7-0FBF-231A-76D098A58C2D}"/>
              </a:ext>
            </a:extLst>
          </p:cNvPr>
          <p:cNvSpPr txBox="1"/>
          <p:nvPr/>
        </p:nvSpPr>
        <p:spPr>
          <a:xfrm>
            <a:off x="5014268" y="522920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9A29634-8E7F-FB5C-7F5A-01CC6D7B0B27}"/>
              </a:ext>
            </a:extLst>
          </p:cNvPr>
          <p:cNvSpPr txBox="1"/>
          <p:nvPr/>
        </p:nvSpPr>
        <p:spPr>
          <a:xfrm>
            <a:off x="277304" y="5214897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Moscow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59E1C4-E667-9DA2-31D2-8EDCF33A9B6B}"/>
              </a:ext>
            </a:extLst>
          </p:cNvPr>
          <p:cNvSpPr txBox="1"/>
          <p:nvPr/>
        </p:nvSpPr>
        <p:spPr>
          <a:xfrm>
            <a:off x="6479958" y="5233824"/>
            <a:ext cx="242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Sapporo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10" grpId="0"/>
      <p:bldP spid="12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5"/>
            <a:ext cx="4407776" cy="9643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Great Buddha of Kamakura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9449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2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Great Buddha of Nara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C638F5-3E3E-0419-5B60-60D1BDD98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80" y="1185265"/>
            <a:ext cx="4407776" cy="330583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0EB2402-0A30-BE03-1505-7D76FF323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8" r="5503"/>
          <a:stretch/>
        </p:blipFill>
        <p:spPr>
          <a:xfrm>
            <a:off x="37137" y="1207648"/>
            <a:ext cx="4407776" cy="3305832"/>
          </a:xfrm>
          <a:prstGeom prst="rect">
            <a:avLst/>
          </a:prstGeom>
        </p:spPr>
      </p:pic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43047" y="120764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big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6">
            <a:extLst>
              <a:ext uri="{FF2B5EF4-FFF2-40B4-BE49-F238E27FC236}">
                <a16:creationId xmlns:a16="http://schemas.microsoft.com/office/drawing/2014/main" id="{0CEE31EC-CBCC-5530-3244-DA5AFAC62513}"/>
              </a:ext>
            </a:extLst>
          </p:cNvPr>
          <p:cNvSpPr/>
          <p:nvPr/>
        </p:nvSpPr>
        <p:spPr>
          <a:xfrm>
            <a:off x="5334166" y="1363563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6F8D42-B708-7D41-6133-D9292C52EE6A}"/>
              </a:ext>
            </a:extLst>
          </p:cNvPr>
          <p:cNvSpPr txBox="1"/>
          <p:nvPr/>
        </p:nvSpPr>
        <p:spPr>
          <a:xfrm>
            <a:off x="598085" y="4674571"/>
            <a:ext cx="3054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約 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11.31 m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A677C4-A25F-6FE7-8EBD-8F317A8C1F23}"/>
              </a:ext>
            </a:extLst>
          </p:cNvPr>
          <p:cNvSpPr txBox="1"/>
          <p:nvPr/>
        </p:nvSpPr>
        <p:spPr>
          <a:xfrm>
            <a:off x="5491606" y="4616321"/>
            <a:ext cx="2730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atin typeface="AR丸ゴシック体M" pitchFamily="49" charset="-128"/>
                <a:ea typeface="AR丸ゴシック体M" pitchFamily="49" charset="-128"/>
              </a:rPr>
              <a:t>約 </a:t>
            </a:r>
            <a:r>
              <a:rPr lang="en-US" altLang="ja-JP" sz="3200" b="1" dirty="0">
                <a:latin typeface="AR丸ゴシック体M" pitchFamily="49" charset="-128"/>
                <a:ea typeface="AR丸ゴシック体M" pitchFamily="49" charset="-128"/>
              </a:rPr>
              <a:t>14.98 m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58885A-D1FA-D4B6-A9FB-B329F9398427}"/>
              </a:ext>
            </a:extLst>
          </p:cNvPr>
          <p:cNvSpPr txBox="1"/>
          <p:nvPr/>
        </p:nvSpPr>
        <p:spPr>
          <a:xfrm>
            <a:off x="37137" y="5354853"/>
            <a:ext cx="91500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Great Buddha of (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Nara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is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bigger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than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the Great Buddha of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Kamakura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ED40AD-B871-63C8-0D4F-4CAA5FFC3AFF}"/>
              </a:ext>
            </a:extLst>
          </p:cNvPr>
          <p:cNvSpPr txBox="1"/>
          <p:nvPr/>
        </p:nvSpPr>
        <p:spPr>
          <a:xfrm>
            <a:off x="6180006" y="5339230"/>
            <a:ext cx="1404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big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ger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1A2E49-CAF2-9577-80D1-9797007C5597}"/>
              </a:ext>
            </a:extLst>
          </p:cNvPr>
          <p:cNvSpPr txBox="1"/>
          <p:nvPr/>
        </p:nvSpPr>
        <p:spPr>
          <a:xfrm>
            <a:off x="1475656" y="5798218"/>
            <a:ext cx="106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92BCF2C-90DF-D8AA-873E-DAF3F7894400}"/>
              </a:ext>
            </a:extLst>
          </p:cNvPr>
          <p:cNvSpPr txBox="1"/>
          <p:nvPr/>
        </p:nvSpPr>
        <p:spPr>
          <a:xfrm>
            <a:off x="4283968" y="5368275"/>
            <a:ext cx="1404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Nara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89B7BC4-2C89-396E-F359-617908331E3E}"/>
              </a:ext>
            </a:extLst>
          </p:cNvPr>
          <p:cNvSpPr txBox="1"/>
          <p:nvPr/>
        </p:nvSpPr>
        <p:spPr>
          <a:xfrm>
            <a:off x="6733881" y="5788609"/>
            <a:ext cx="2518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Kamakura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1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9" grpId="0"/>
      <p:bldP spid="10" grpId="0"/>
      <p:bldP spid="1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角丸四角形 36"/>
          <p:cNvSpPr/>
          <p:nvPr/>
        </p:nvSpPr>
        <p:spPr>
          <a:xfrm>
            <a:off x="36839" y="5590437"/>
            <a:ext cx="9144000" cy="1304315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34373" y="-5212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比較級の作り方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35024"/>
              </p:ext>
            </p:extLst>
          </p:nvPr>
        </p:nvGraphicFramePr>
        <p:xfrm>
          <a:off x="0" y="414572"/>
          <a:ext cx="9144001" cy="5136593"/>
        </p:xfrm>
        <a:graphic>
          <a:graphicData uri="http://schemas.openxmlformats.org/drawingml/2006/table">
            <a:tbl>
              <a:tblPr/>
              <a:tblGrid>
                <a:gridCol w="336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1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意味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原級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比較級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古い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高い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長い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若い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大きい（広さ）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速い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寒い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暑い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+mn-ea"/>
                        </a:rPr>
                        <a:t>大きい</a:t>
                      </a:r>
                      <a:endParaRPr lang="ja-JP" altLang="en-US" sz="2400" b="1" i="0" u="none" strike="noStrike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+mn-ea"/>
                        </a:rPr>
                        <a:t>簡単な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235694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-73151" y="5554064"/>
            <a:ext cx="93639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①比較級（形容詞・副詞）の形は　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｢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形容詞・副詞 ＋ </a:t>
            </a:r>
            <a:r>
              <a:rPr lang="en-US" altLang="ja-JP" sz="22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er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｣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　が基本です。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-73151" y="5864079"/>
            <a:ext cx="74888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②最後が 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e 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で終わるものは、</a:t>
            </a:r>
            <a:r>
              <a:rPr lang="en-US" altLang="ja-JP" sz="22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r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lang="ja-JP" altLang="en-US" sz="2200" b="1" dirty="0" err="1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だけ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付けます。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-73151" y="6156874"/>
            <a:ext cx="93639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③</a:t>
            </a:r>
            <a:r>
              <a:rPr lang="ja-JP" altLang="en-US" sz="2200" b="1" dirty="0">
                <a:latin typeface="Century Schoolbook" panose="02040604050505020304" pitchFamily="18" charset="0"/>
              </a:rPr>
              <a:t>短母音＋子音は最後の文字を重ね、</a:t>
            </a:r>
            <a:r>
              <a:rPr lang="en-US" altLang="ja-JP" sz="2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を付けます。</a:t>
            </a:r>
            <a:r>
              <a:rPr lang="en-US" altLang="ja-JP" sz="2000" b="1" dirty="0">
                <a:latin typeface="Century Schoolbook" panose="02040604050505020304" pitchFamily="18" charset="0"/>
              </a:rPr>
              <a:t>big</a:t>
            </a:r>
            <a:r>
              <a:rPr lang="ja-JP" altLang="en-US" sz="2000" b="1" dirty="0">
                <a:latin typeface="Century Schoolbook" panose="02040604050505020304" pitchFamily="18" charset="0"/>
              </a:rPr>
              <a:t>、</a:t>
            </a:r>
            <a:r>
              <a:rPr lang="en-US" altLang="ja-JP" sz="2000" b="1" dirty="0">
                <a:latin typeface="Century Schoolbook" panose="02040604050505020304" pitchFamily="18" charset="0"/>
              </a:rPr>
              <a:t>hot</a:t>
            </a:r>
            <a:r>
              <a:rPr lang="ja-JP" altLang="en-US" sz="2000" b="1" dirty="0">
                <a:latin typeface="Century Schoolbook" panose="02040604050505020304" pitchFamily="18" charset="0"/>
              </a:rPr>
              <a:t>を覚えましょう。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-73151" y="6463866"/>
            <a:ext cx="8280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④子音字＋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y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のものは、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y 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を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を </a:t>
            </a:r>
            <a:r>
              <a:rPr lang="en-US" altLang="ja-JP" sz="2200" b="1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i</a:t>
            </a:r>
            <a:r>
              <a:rPr lang="en-US" altLang="ja-JP" sz="2200" b="1" dirty="0">
                <a:latin typeface="Century Schoolbook" panose="02040604050505020304" pitchFamily="18" charset="0"/>
              </a:rPr>
              <a:t> 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に変えて、</a:t>
            </a:r>
            <a:r>
              <a:rPr lang="en-US" altLang="ja-JP" sz="2200" b="1" dirty="0" err="1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を付けます。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095933-996E-CF53-807C-28AB173C6114}"/>
              </a:ext>
            </a:extLst>
          </p:cNvPr>
          <p:cNvSpPr txBox="1"/>
          <p:nvPr/>
        </p:nvSpPr>
        <p:spPr>
          <a:xfrm>
            <a:off x="3995936" y="806551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old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715B5F-13E2-1B56-5534-BB9ED2F27665}"/>
              </a:ext>
            </a:extLst>
          </p:cNvPr>
          <p:cNvSpPr txBox="1"/>
          <p:nvPr/>
        </p:nvSpPr>
        <p:spPr>
          <a:xfrm>
            <a:off x="6844847" y="8065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CBA283-F2F4-D51C-A7FD-731CB776F1BD}"/>
              </a:ext>
            </a:extLst>
          </p:cNvPr>
          <p:cNvSpPr txBox="1"/>
          <p:nvPr/>
        </p:nvSpPr>
        <p:spPr>
          <a:xfrm>
            <a:off x="3974508" y="1285514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tall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F90496B-ACC5-2E28-5E9E-66EE1E10BFD6}"/>
              </a:ext>
            </a:extLst>
          </p:cNvPr>
          <p:cNvSpPr txBox="1"/>
          <p:nvPr/>
        </p:nvSpPr>
        <p:spPr>
          <a:xfrm>
            <a:off x="6876256" y="130683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374F7C6-03C2-0844-1501-004B787B03FF}"/>
              </a:ext>
            </a:extLst>
          </p:cNvPr>
          <p:cNvSpPr txBox="1"/>
          <p:nvPr/>
        </p:nvSpPr>
        <p:spPr>
          <a:xfrm>
            <a:off x="3974508" y="170805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long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A803FD9-1BCA-5354-BD53-05068065E324}"/>
              </a:ext>
            </a:extLst>
          </p:cNvPr>
          <p:cNvSpPr txBox="1"/>
          <p:nvPr/>
        </p:nvSpPr>
        <p:spPr>
          <a:xfrm>
            <a:off x="6876256" y="172060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long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7E8B982-6726-FDA8-F8ED-51405424FC51}"/>
              </a:ext>
            </a:extLst>
          </p:cNvPr>
          <p:cNvSpPr txBox="1"/>
          <p:nvPr/>
        </p:nvSpPr>
        <p:spPr>
          <a:xfrm>
            <a:off x="3981149" y="213272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young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E86B883-66EA-C9E8-BD99-FC78489F8D53}"/>
              </a:ext>
            </a:extLst>
          </p:cNvPr>
          <p:cNvSpPr txBox="1"/>
          <p:nvPr/>
        </p:nvSpPr>
        <p:spPr>
          <a:xfrm>
            <a:off x="6782033" y="2155061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young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9B7B9A6-6C19-E4F9-F61D-0AAEE5199608}"/>
              </a:ext>
            </a:extLst>
          </p:cNvPr>
          <p:cNvSpPr txBox="1"/>
          <p:nvPr/>
        </p:nvSpPr>
        <p:spPr>
          <a:xfrm>
            <a:off x="3989679" y="265017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large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5EAFD0F-8D68-738E-9440-8943DFAA7059}"/>
              </a:ext>
            </a:extLst>
          </p:cNvPr>
          <p:cNvSpPr txBox="1"/>
          <p:nvPr/>
        </p:nvSpPr>
        <p:spPr>
          <a:xfrm>
            <a:off x="6797411" y="2658663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large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398ABD-B351-AB2F-804D-F908798FA9DF}"/>
              </a:ext>
            </a:extLst>
          </p:cNvPr>
          <p:cNvSpPr txBox="1"/>
          <p:nvPr/>
        </p:nvSpPr>
        <p:spPr>
          <a:xfrm>
            <a:off x="3950238" y="318383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fast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284109F-78AE-71F3-2063-68F2679CC9B8}"/>
              </a:ext>
            </a:extLst>
          </p:cNvPr>
          <p:cNvSpPr txBox="1"/>
          <p:nvPr/>
        </p:nvSpPr>
        <p:spPr>
          <a:xfrm>
            <a:off x="6767951" y="316739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fast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4AC424-FF06-2DC6-2FAA-1E0FD228C2D7}"/>
              </a:ext>
            </a:extLst>
          </p:cNvPr>
          <p:cNvSpPr txBox="1"/>
          <p:nvPr/>
        </p:nvSpPr>
        <p:spPr>
          <a:xfrm>
            <a:off x="3981621" y="365830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cold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7BEC86-3371-7096-FD6B-844273D7ECD6}"/>
              </a:ext>
            </a:extLst>
          </p:cNvPr>
          <p:cNvSpPr txBox="1"/>
          <p:nvPr/>
        </p:nvSpPr>
        <p:spPr>
          <a:xfrm>
            <a:off x="6785227" y="3641476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cold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FD4B777-4FB7-B779-34A6-7BEDB334FDC9}"/>
              </a:ext>
            </a:extLst>
          </p:cNvPr>
          <p:cNvSpPr txBox="1"/>
          <p:nvPr/>
        </p:nvSpPr>
        <p:spPr>
          <a:xfrm>
            <a:off x="4014708" y="458709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big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DA3DFA1-8735-D7E5-1660-C0BEF0479F0D}"/>
              </a:ext>
            </a:extLst>
          </p:cNvPr>
          <p:cNvSpPr txBox="1"/>
          <p:nvPr/>
        </p:nvSpPr>
        <p:spPr>
          <a:xfrm>
            <a:off x="6782528" y="452711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big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A52A52C-54BE-A44D-CCBC-2B5647BEFA5F}"/>
              </a:ext>
            </a:extLst>
          </p:cNvPr>
          <p:cNvSpPr txBox="1"/>
          <p:nvPr/>
        </p:nvSpPr>
        <p:spPr>
          <a:xfrm>
            <a:off x="4010166" y="497808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easy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F201094-1F66-04D3-A914-82D89FDE6415}"/>
              </a:ext>
            </a:extLst>
          </p:cNvPr>
          <p:cNvSpPr txBox="1"/>
          <p:nvPr/>
        </p:nvSpPr>
        <p:spPr>
          <a:xfrm>
            <a:off x="6782033" y="5004212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eas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16F727F-3E01-071D-5CA1-9D7816A2E415}"/>
              </a:ext>
            </a:extLst>
          </p:cNvPr>
          <p:cNvSpPr txBox="1"/>
          <p:nvPr/>
        </p:nvSpPr>
        <p:spPr>
          <a:xfrm>
            <a:off x="3988281" y="408631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hot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23052E2-AEBE-B7C8-9252-7044C40819EC}"/>
              </a:ext>
            </a:extLst>
          </p:cNvPr>
          <p:cNvSpPr txBox="1"/>
          <p:nvPr/>
        </p:nvSpPr>
        <p:spPr>
          <a:xfrm>
            <a:off x="6746104" y="4084039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hot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" grpId="0"/>
      <p:bldP spid="24" grpId="0"/>
      <p:bldP spid="25" grpId="0"/>
      <p:bldP spid="26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3" grpId="0"/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比較級</a:t>
            </a:r>
          </a:p>
        </p:txBody>
      </p:sp>
    </p:spTree>
    <p:extLst>
      <p:ext uri="{BB962C8B-B14F-4D97-AF65-F5344CB8AC3E}">
        <p14:creationId xmlns:p14="http://schemas.microsoft.com/office/powerpoint/2010/main" val="774228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0B39D05-2D94-37AD-AA33-64175B13C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15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55DE7D4-CC0E-BDD4-20AA-F3B4DCD90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" y="0"/>
            <a:ext cx="91334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5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AB61F53D-70F1-A514-9595-E1F63CA6A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4"/>
          <a:stretch/>
        </p:blipFill>
        <p:spPr>
          <a:xfrm>
            <a:off x="37224" y="877611"/>
            <a:ext cx="4350344" cy="286392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11560" y="429309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Which is high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r>
              <a:rPr lang="en-US" altLang="ja-JP" sz="3200" b="1" dirty="0">
                <a:latin typeface="Century Schoolbook" panose="02040604050505020304" pitchFamily="18" charset="0"/>
              </a:rPr>
              <a:t>,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371703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Question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843808" y="494116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Mt. Fuji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644008" y="494116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or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164832" y="4941168"/>
            <a:ext cx="3871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Mt. Yatsugatake?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23528" y="5877272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Mt.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Fuji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is high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44016" y="523210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Answer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067944" y="5877272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than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156448" y="5877272"/>
            <a:ext cx="3736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Mt. Yatsugatake.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9F0C18B-EE99-70B9-6350-EE6553817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 b="48180"/>
          <a:stretch/>
        </p:blipFill>
        <p:spPr>
          <a:xfrm>
            <a:off x="4679149" y="899911"/>
            <a:ext cx="4337494" cy="2841626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Mt. Fuji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Mt. Yatsugatake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ドーナツ 1"/>
          <p:cNvSpPr/>
          <p:nvPr/>
        </p:nvSpPr>
        <p:spPr>
          <a:xfrm>
            <a:off x="899592" y="764704"/>
            <a:ext cx="3096344" cy="3024336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11" grpId="0" animBg="1"/>
      <p:bldP spid="13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comparative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比較級</a:t>
            </a:r>
          </a:p>
        </p:txBody>
      </p:sp>
    </p:spTree>
    <p:extLst>
      <p:ext uri="{BB962C8B-B14F-4D97-AF65-F5344CB8AC3E}">
        <p14:creationId xmlns:p14="http://schemas.microsoft.com/office/powerpoint/2010/main" val="239328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115616" y="2552700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en-US" altLang="ja-JP" sz="7200" b="1" dirty="0">
                <a:latin typeface="Century Schoolbook" panose="02040604050505020304" pitchFamily="18" charset="0"/>
              </a:rPr>
              <a:t>Questions</a:t>
            </a:r>
            <a:endParaRPr kumimoji="1" lang="ja-JP" altLang="en-US" sz="7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02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Todaiji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Horyuji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72B437-5BC9-47C9-0601-A7FB1EAC4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8"/>
          <a:stretch/>
        </p:blipFill>
        <p:spPr>
          <a:xfrm>
            <a:off x="235500" y="1983723"/>
            <a:ext cx="3790718" cy="160575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CAA96E8-3898-BDD6-FA0D-D480E5311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/>
          <a:stretch/>
        </p:blipFill>
        <p:spPr>
          <a:xfrm>
            <a:off x="4860032" y="1717273"/>
            <a:ext cx="3755222" cy="1872208"/>
          </a:xfrm>
          <a:prstGeom prst="rect">
            <a:avLst/>
          </a:prstGeom>
        </p:spPr>
      </p:pic>
      <p:sp>
        <p:nvSpPr>
          <p:cNvPr id="14" name="テキスト プレースホルダ 6">
            <a:extLst>
              <a:ext uri="{FF2B5EF4-FFF2-40B4-BE49-F238E27FC236}">
                <a16:creationId xmlns:a16="http://schemas.microsoft.com/office/drawing/2014/main" id="{7B69C06B-4079-02BC-2316-70E62C20AFB0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685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Tokyo Tower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Eiffel Tower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163D1C2-0294-8628-E404-B9BC8289C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13381" r="20863" b="11020"/>
          <a:stretch/>
        </p:blipFill>
        <p:spPr>
          <a:xfrm>
            <a:off x="0" y="887287"/>
            <a:ext cx="4482498" cy="345638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60BB349-5BA5-1852-FC78-0760560771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" r="3871" b="5268"/>
          <a:stretch/>
        </p:blipFill>
        <p:spPr>
          <a:xfrm>
            <a:off x="4661504" y="887287"/>
            <a:ext cx="4390280" cy="3425552"/>
          </a:xfrm>
          <a:prstGeom prst="rect">
            <a:avLst/>
          </a:prstGeom>
        </p:spPr>
      </p:pic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0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3B087EA-EC0A-8058-D177-C59322808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5" b="32075"/>
          <a:stretch/>
        </p:blipFill>
        <p:spPr>
          <a:xfrm>
            <a:off x="49665" y="944582"/>
            <a:ext cx="4426721" cy="330583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DDF777E-903B-9FCC-B251-C74434A8A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14" y="944582"/>
            <a:ext cx="4407776" cy="3305832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</a:t>
            </a: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he Sai River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3"/>
            <a:ext cx="4407776" cy="72879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</a:t>
            </a:r>
            <a:r>
              <a:rPr lang="en-US" altLang="ja-JP" sz="36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Tenryu</a:t>
            </a:r>
            <a:r>
              <a:rPr lang="en-US" altLang="ja-JP" sz="36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River</a:t>
            </a:r>
          </a:p>
        </p:txBody>
      </p:sp>
      <p:sp>
        <p:nvSpPr>
          <p:cNvPr id="8" name="テキスト プレースホルダ 6">
            <a:extLst>
              <a:ext uri="{FF2B5EF4-FFF2-40B4-BE49-F238E27FC236}">
                <a16:creationId xmlns:a16="http://schemas.microsoft.com/office/drawing/2014/main" id="{5B8613FA-8FE3-4E73-354A-2E2824D53E97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long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79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コンテンツ プレースホルダ 8">
            <a:extLst>
              <a:ext uri="{FF2B5EF4-FFF2-40B4-BE49-F238E27FC236}">
                <a16:creationId xmlns:a16="http://schemas.microsoft.com/office/drawing/2014/main" id="{A754288B-FAAC-AE0C-6F02-E6AA927D6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3" b="7973"/>
          <a:stretch/>
        </p:blipFill>
        <p:spPr>
          <a:xfrm>
            <a:off x="4833834" y="1278071"/>
            <a:ext cx="4130654" cy="2563282"/>
          </a:xfrm>
          <a:prstGeom prst="rect">
            <a:avLst/>
          </a:prstGeom>
        </p:spPr>
      </p:pic>
      <p:pic>
        <p:nvPicPr>
          <p:cNvPr id="3" name="コンテンツ プレースホルダ 10">
            <a:extLst>
              <a:ext uri="{FF2B5EF4-FFF2-40B4-BE49-F238E27FC236}">
                <a16:creationId xmlns:a16="http://schemas.microsoft.com/office/drawing/2014/main" id="{FDCE7C36-556C-A6F5-A279-3EAD9FFD4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3" b="14243"/>
          <a:stretch/>
        </p:blipFill>
        <p:spPr>
          <a:xfrm>
            <a:off x="179512" y="1321229"/>
            <a:ext cx="4691458" cy="2476967"/>
          </a:xfrm>
          <a:prstGeom prst="rect">
            <a:avLst/>
          </a:prstGeom>
        </p:spPr>
      </p:pic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野比のび太</a:t>
            </a:r>
            <a:b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</a:b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(NOBI </a:t>
            </a:r>
            <a:r>
              <a:rPr lang="en-US" altLang="ja-JP" sz="28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Nobita</a:t>
            </a: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)</a:t>
            </a: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骨川スネ夫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4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(HONEKAWA </a:t>
            </a:r>
            <a:r>
              <a:rPr lang="en-US" altLang="ja-JP" sz="24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Suneo</a:t>
            </a:r>
            <a:r>
              <a:rPr lang="ja-JP" altLang="en-US" sz="24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）</a:t>
            </a:r>
          </a:p>
        </p:txBody>
      </p:sp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671900" y="925185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89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 6">
            <a:extLst>
              <a:ext uri="{FF2B5EF4-FFF2-40B4-BE49-F238E27FC236}">
                <a16:creationId xmlns:a16="http://schemas.microsoft.com/office/drawing/2014/main" id="{57338AED-C884-5A7D-5B30-4D0349E5509D}"/>
              </a:ext>
            </a:extLst>
          </p:cNvPr>
          <p:cNvSpPr txBox="1">
            <a:spLocks/>
          </p:cNvSpPr>
          <p:nvPr/>
        </p:nvSpPr>
        <p:spPr>
          <a:xfrm>
            <a:off x="37224" y="88426"/>
            <a:ext cx="4407776" cy="89230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橋本環奈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（</a:t>
            </a: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Hashimoto </a:t>
            </a:r>
            <a:r>
              <a:rPr lang="en-US" altLang="ja-JP" sz="28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Kanna</a:t>
            </a: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）</a:t>
            </a:r>
          </a:p>
        </p:txBody>
      </p:sp>
      <p:sp>
        <p:nvSpPr>
          <p:cNvPr id="13" name="テキスト プレースホルダ 6">
            <a:extLst>
              <a:ext uri="{FF2B5EF4-FFF2-40B4-BE49-F238E27FC236}">
                <a16:creationId xmlns:a16="http://schemas.microsoft.com/office/drawing/2014/main" id="{2B08EF20-60BF-FA42-1676-9D5A235070B4}"/>
              </a:ext>
            </a:extLst>
          </p:cNvPr>
          <p:cNvSpPr txBox="1">
            <a:spLocks/>
          </p:cNvSpPr>
          <p:nvPr/>
        </p:nvSpPr>
        <p:spPr>
          <a:xfrm>
            <a:off x="4644008" y="107822"/>
            <a:ext cx="4407776" cy="8729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ja-JP" altLang="en-US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あのちゃん</a:t>
            </a:r>
          </a:p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8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(Ano)</a:t>
            </a:r>
          </a:p>
        </p:txBody>
      </p:sp>
      <p:pic>
        <p:nvPicPr>
          <p:cNvPr id="4" name="コンテンツ プレースホルダ 15">
            <a:extLst>
              <a:ext uri="{FF2B5EF4-FFF2-40B4-BE49-F238E27FC236}">
                <a16:creationId xmlns:a16="http://schemas.microsoft.com/office/drawing/2014/main" id="{8F0FD306-B105-03C3-05E0-5B11F686F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362" y="1708098"/>
            <a:ext cx="3330538" cy="2458842"/>
          </a:xfrm>
          <a:prstGeom prst="rect">
            <a:avLst/>
          </a:prstGeom>
        </p:spPr>
      </p:pic>
      <p:pic>
        <p:nvPicPr>
          <p:cNvPr id="6" name="コンテンツ プレースホルダ 16">
            <a:extLst>
              <a:ext uri="{FF2B5EF4-FFF2-40B4-BE49-F238E27FC236}">
                <a16:creationId xmlns:a16="http://schemas.microsoft.com/office/drawing/2014/main" id="{A0F17D99-53AB-E098-7E37-BF771F0A6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157" y="1812855"/>
            <a:ext cx="2922719" cy="2157761"/>
          </a:xfrm>
          <a:prstGeom prst="rect">
            <a:avLst/>
          </a:prstGeom>
        </p:spPr>
      </p:pic>
      <p:sp>
        <p:nvSpPr>
          <p:cNvPr id="5" name="テキスト プレースホルダ 6">
            <a:extLst>
              <a:ext uri="{FF2B5EF4-FFF2-40B4-BE49-F238E27FC236}">
                <a16:creationId xmlns:a16="http://schemas.microsoft.com/office/drawing/2014/main" id="{C6B3F9AA-83F3-0B2B-7677-9D3DA098852B}"/>
              </a:ext>
            </a:extLst>
          </p:cNvPr>
          <p:cNvSpPr txBox="1">
            <a:spLocks/>
          </p:cNvSpPr>
          <p:nvPr/>
        </p:nvSpPr>
        <p:spPr>
          <a:xfrm>
            <a:off x="3319382" y="1321228"/>
            <a:ext cx="2251236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835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</TotalTime>
  <Words>748</Words>
  <Application>Microsoft Office PowerPoint</Application>
  <PresentationFormat>画面に合わせる (4:3)</PresentationFormat>
  <Paragraphs>222</Paragraphs>
  <Slides>30</Slides>
  <Notes>22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9" baseType="lpstr">
      <vt:lpstr>AR丸ゴシック体M</vt:lpstr>
      <vt:lpstr>Calibri 本文</vt:lpstr>
      <vt:lpstr>HG丸ｺﾞｼｯｸM-PRO</vt:lpstr>
      <vt:lpstr>ＭＳ Ｐゴシック</vt:lpstr>
      <vt:lpstr>ＭＳ ゴシック</vt:lpstr>
      <vt:lpstr>Arial</vt:lpstr>
      <vt:lpstr>Calibri</vt:lpstr>
      <vt:lpstr>Century Schoolbook</vt:lpstr>
      <vt:lpstr>Office テーマ</vt:lpstr>
      <vt:lpstr>comparative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Thinking time!</vt:lpstr>
      <vt:lpstr>二つのものを比べてみよう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comparative</vt:lpstr>
      <vt:lpstr>PowerPoint プレゼンテーション</vt:lpstr>
      <vt:lpstr>PowerPoint プレゼンテーション</vt:lpstr>
      <vt:lpstr>comparative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135</cp:revision>
  <dcterms:created xsi:type="dcterms:W3CDTF">2011-01-23T10:58:06Z</dcterms:created>
  <dcterms:modified xsi:type="dcterms:W3CDTF">2026-08-04T16:42:18Z</dcterms:modified>
</cp:coreProperties>
</file>