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9"/>
  </p:notesMasterIdLst>
  <p:sldIdLst>
    <p:sldId id="482" r:id="rId2"/>
    <p:sldId id="256" r:id="rId3"/>
    <p:sldId id="258" r:id="rId4"/>
    <p:sldId id="274" r:id="rId5"/>
    <p:sldId id="259" r:id="rId6"/>
    <p:sldId id="331" r:id="rId7"/>
    <p:sldId id="278" r:id="rId8"/>
    <p:sldId id="277" r:id="rId9"/>
    <p:sldId id="279" r:id="rId10"/>
    <p:sldId id="280" r:id="rId11"/>
    <p:sldId id="281" r:id="rId12"/>
    <p:sldId id="282" r:id="rId13"/>
    <p:sldId id="321" r:id="rId14"/>
    <p:sldId id="465" r:id="rId15"/>
    <p:sldId id="474" r:id="rId16"/>
    <p:sldId id="475" r:id="rId17"/>
    <p:sldId id="476" r:id="rId18"/>
    <p:sldId id="466" r:id="rId19"/>
    <p:sldId id="477" r:id="rId20"/>
    <p:sldId id="473" r:id="rId21"/>
    <p:sldId id="478" r:id="rId22"/>
    <p:sldId id="335" r:id="rId23"/>
    <p:sldId id="479" r:id="rId24"/>
    <p:sldId id="480" r:id="rId25"/>
    <p:sldId id="481" r:id="rId26"/>
    <p:sldId id="484" r:id="rId27"/>
    <p:sldId id="485" r:id="rId28"/>
  </p:sldIdLst>
  <p:sldSz cx="9144000" cy="6858000" type="screen4x3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11" autoAdjust="0"/>
    <p:restoredTop sz="83879" autoAdjust="0"/>
  </p:normalViewPr>
  <p:slideViewPr>
    <p:cSldViewPr>
      <p:cViewPr varScale="1">
        <p:scale>
          <a:sx n="93" d="100"/>
          <a:sy n="93" d="100"/>
        </p:scale>
        <p:origin x="204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3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B2284F-A8C9-4375-9080-371D605839F8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F0511-76A6-4A7D-9EEB-38B8BE5807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369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前の</a:t>
            </a:r>
            <a:r>
              <a:rPr kumimoji="1" lang="en-US" altLang="ja-JP" dirty="0"/>
              <a:t>as</a:t>
            </a:r>
            <a:r>
              <a:rPr kumimoji="1" lang="ja-JP" altLang="en-US" dirty="0"/>
              <a:t>は副詞</a:t>
            </a:r>
            <a:endParaRPr kumimoji="1" lang="en-US" altLang="ja-JP" dirty="0"/>
          </a:p>
          <a:p>
            <a:r>
              <a:rPr kumimoji="1" lang="ja-JP" altLang="en-US" dirty="0"/>
              <a:t>後ろの</a:t>
            </a:r>
            <a:r>
              <a:rPr kumimoji="1" lang="en-US" altLang="ja-JP" dirty="0"/>
              <a:t>as</a:t>
            </a:r>
            <a:r>
              <a:rPr kumimoji="1" lang="ja-JP" altLang="en-US"/>
              <a:t>は接続詞（前置詞）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BF0511-76A6-4A7D-9EEB-38B8BE58072A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628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074CAC1-9AA6-43F0-BA4C-C7E06B72ABD1}" type="slidenum">
              <a:rPr lang="en-US" altLang="ja-JP" smtClean="0"/>
              <a:pPr>
                <a:defRPr/>
              </a:pPr>
              <a:t>14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7681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074CAC1-9AA6-43F0-BA4C-C7E06B72ABD1}" type="slidenum">
              <a:rPr lang="en-US" altLang="ja-JP" smtClean="0"/>
              <a:pPr>
                <a:defRPr/>
              </a:pPr>
              <a:t>15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86025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074CAC1-9AA6-43F0-BA4C-C7E06B72ABD1}" type="slidenum">
              <a:rPr lang="en-US" altLang="ja-JP" smtClean="0"/>
              <a:pPr>
                <a:defRPr/>
              </a:pPr>
              <a:t>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83141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ハチドリと蜂（スズメバチ）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074CAC1-9AA6-43F0-BA4C-C7E06B72ABD1}" type="slidenum">
              <a:rPr lang="en-US" altLang="ja-JP" smtClean="0"/>
              <a:pPr>
                <a:defRPr/>
              </a:pPr>
              <a:t>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895679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074CAC1-9AA6-43F0-BA4C-C7E06B72ABD1}" type="slidenum">
              <a:rPr lang="en-US" altLang="ja-JP" smtClean="0"/>
              <a:pPr>
                <a:defRPr/>
              </a:pPr>
              <a:t>18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23989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5384800" y="387350"/>
            <a:ext cx="2586038" cy="1938338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8855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0479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640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3930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0550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047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2603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5971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45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5102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0654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0387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EE907-3B94-478E-982C-B0ED71466EB5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896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2856"/>
            <a:ext cx="8278688" cy="1470025"/>
          </a:xfrm>
        </p:spPr>
        <p:txBody>
          <a:bodyPr>
            <a:noAutofit/>
          </a:bodyPr>
          <a:lstStyle/>
          <a:p>
            <a:r>
              <a:rPr lang="en-US" altLang="ja-JP" sz="9600" b="1" dirty="0">
                <a:latin typeface="Century Schoolbook" panose="02040604050505020304" pitchFamily="18" charset="0"/>
              </a:rPr>
              <a:t>comparative</a:t>
            </a:r>
            <a:endParaRPr kumimoji="1" lang="ja-JP" altLang="en-US" sz="96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sz="5400" dirty="0">
                <a:solidFill>
                  <a:schemeClr val="bg2">
                    <a:lumMod val="50000"/>
                  </a:schemeClr>
                </a:solidFill>
                <a:latin typeface="Century Schoolbook" panose="02040604050505020304" pitchFamily="18" charset="0"/>
              </a:rPr>
              <a:t>equality</a:t>
            </a:r>
            <a:endParaRPr kumimoji="1" lang="ja-JP" altLang="en-US" sz="5400" dirty="0">
              <a:solidFill>
                <a:schemeClr val="bg2">
                  <a:lumMod val="50000"/>
                </a:schemeClr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325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/>
          <p:cNvSpPr/>
          <p:nvPr/>
        </p:nvSpPr>
        <p:spPr>
          <a:xfrm rot="14665460">
            <a:off x="2367050" y="3228466"/>
            <a:ext cx="8049539" cy="307196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 rot="17440676">
            <a:off x="-829075" y="3263064"/>
            <a:ext cx="7568415" cy="307196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26" name="Tree"/>
          <p:cNvSpPr>
            <a:spLocks noEditPoints="1" noChangeArrowheads="1"/>
          </p:cNvSpPr>
          <p:nvPr/>
        </p:nvSpPr>
        <p:spPr bwMode="auto">
          <a:xfrm>
            <a:off x="2339752" y="0"/>
            <a:ext cx="1809750" cy="1809750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9" name="Tree"/>
          <p:cNvSpPr>
            <a:spLocks noEditPoints="1" noChangeArrowheads="1"/>
          </p:cNvSpPr>
          <p:nvPr/>
        </p:nvSpPr>
        <p:spPr bwMode="auto">
          <a:xfrm>
            <a:off x="5868144" y="1124744"/>
            <a:ext cx="1872208" cy="2385814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0" name="Tree"/>
          <p:cNvSpPr>
            <a:spLocks noEditPoints="1" noChangeArrowheads="1"/>
          </p:cNvSpPr>
          <p:nvPr/>
        </p:nvSpPr>
        <p:spPr bwMode="auto">
          <a:xfrm>
            <a:off x="-756592" y="1313384"/>
            <a:ext cx="4176464" cy="5544616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2267744" y="4725144"/>
            <a:ext cx="4896544" cy="2880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icture 37" descr="BD0000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2996952"/>
            <a:ext cx="2325787" cy="458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正方形/長方形 14"/>
          <p:cNvSpPr/>
          <p:nvPr/>
        </p:nvSpPr>
        <p:spPr>
          <a:xfrm>
            <a:off x="3275856" y="2060848"/>
            <a:ext cx="2664296" cy="288032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Picture 37" descr="BD0000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764704"/>
            <a:ext cx="867382" cy="17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正方形/長方形 15"/>
          <p:cNvSpPr/>
          <p:nvPr/>
        </p:nvSpPr>
        <p:spPr>
          <a:xfrm>
            <a:off x="7302820" y="1628800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</a:t>
            </a:r>
            <a:endParaRPr lang="ja-JP" alt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7356394" y="4365104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</a:t>
            </a:r>
            <a:endParaRPr lang="ja-JP" alt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1691680" y="5157192"/>
            <a:ext cx="6141426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"/>
                <a:solidFill>
                  <a:schemeClr val="accent2"/>
                </a:solidFill>
                <a:latin typeface="Century Schoolbook" panose="02040604050505020304" pitchFamily="18" charset="0"/>
              </a:rPr>
              <a:t>A</a:t>
            </a:r>
            <a:r>
              <a:rPr lang="en-US" altLang="ja-JP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en-US" altLang="ja-JP" sz="5400" b="1" dirty="0">
                <a:ln w="1905"/>
                <a:latin typeface="Century Schoolbook" panose="02040604050505020304" pitchFamily="18" charset="0"/>
              </a:rPr>
              <a:t>is</a:t>
            </a:r>
            <a:r>
              <a:rPr lang="en-US" altLang="ja-JP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en-US" altLang="ja-JP" sz="5400" b="1" dirty="0">
                <a:ln w="1905"/>
                <a:solidFill>
                  <a:srgbClr val="00B050"/>
                </a:solidFill>
                <a:latin typeface="Century Schoolbook" panose="02040604050505020304" pitchFamily="18" charset="0"/>
              </a:rPr>
              <a:t>as</a:t>
            </a:r>
            <a:r>
              <a:rPr lang="en-US" altLang="ja-JP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en-US" altLang="ja-JP" sz="5400" b="1" dirty="0">
                <a:ln w="1905"/>
                <a:latin typeface="Century Schoolbook" panose="02040604050505020304" pitchFamily="18" charset="0"/>
              </a:rPr>
              <a:t>long</a:t>
            </a:r>
            <a:r>
              <a:rPr lang="en-US" altLang="ja-JP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en-US" altLang="ja-JP" sz="5400" b="1" dirty="0">
                <a:ln w="1905"/>
                <a:solidFill>
                  <a:srgbClr val="FF0000"/>
                </a:solidFill>
                <a:latin typeface="Century Schoolbook" panose="02040604050505020304" pitchFamily="18" charset="0"/>
              </a:rPr>
              <a:t>as</a:t>
            </a:r>
            <a:r>
              <a:rPr lang="en-US" altLang="ja-JP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en-US" altLang="ja-JP" sz="5400" b="1" dirty="0">
                <a:ln w="1905"/>
                <a:solidFill>
                  <a:srgbClr val="00B0F0"/>
                </a:solidFill>
                <a:latin typeface="Century Schoolbook" panose="02040604050505020304" pitchFamily="18" charset="0"/>
              </a:rPr>
              <a:t>B</a:t>
            </a:r>
            <a:r>
              <a:rPr lang="en-US" altLang="ja-JP" sz="5400" b="1" dirty="0">
                <a:ln w="1905"/>
                <a:latin typeface="Century Schoolbook" panose="020406040505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1110132" y="1988840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</a:t>
            </a:r>
            <a:endParaRPr lang="ja-JP" alt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163706" y="422108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</a:t>
            </a:r>
            <a:endParaRPr lang="ja-JP" alt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6" name="正方形/長方形 5"/>
          <p:cNvSpPr/>
          <p:nvPr/>
        </p:nvSpPr>
        <p:spPr>
          <a:xfrm rot="19041135">
            <a:off x="2969400" y="4048591"/>
            <a:ext cx="855712" cy="279648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 rot="19041135">
            <a:off x="6497792" y="2032367"/>
            <a:ext cx="855712" cy="279648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 rot="19041135">
            <a:off x="2321328" y="2745785"/>
            <a:ext cx="855712" cy="279648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 rot="19041135">
            <a:off x="5921728" y="4762009"/>
            <a:ext cx="855712" cy="279648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 rot="2891524">
            <a:off x="5901743" y="4061345"/>
            <a:ext cx="855712" cy="279648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 rot="2891524">
            <a:off x="6418993" y="2837209"/>
            <a:ext cx="855712" cy="279648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 rot="2891524">
            <a:off x="2962609" y="4781425"/>
            <a:ext cx="855712" cy="279648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 rot="2891524">
            <a:off x="2373351" y="2045121"/>
            <a:ext cx="855712" cy="279648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2987824" y="2420888"/>
            <a:ext cx="3744416" cy="288032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2987824" y="4437112"/>
            <a:ext cx="3744416" cy="2880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683568" y="5733256"/>
            <a:ext cx="798167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4800" b="1" dirty="0">
                <a:ln w="1905"/>
                <a:latin typeface="Century Schoolbook" panose="02040604050505020304" pitchFamily="18" charset="0"/>
              </a:rPr>
              <a:t>Which is long</a:t>
            </a:r>
            <a:r>
              <a:rPr lang="en-US" altLang="ja-JP" sz="4800" b="1" dirty="0">
                <a:ln w="1905"/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r>
              <a:rPr lang="en-US" altLang="ja-JP" sz="4800" b="1" dirty="0">
                <a:ln w="1905"/>
                <a:latin typeface="Century Schoolbook" panose="02040604050505020304" pitchFamily="18" charset="0"/>
              </a:rPr>
              <a:t> , </a:t>
            </a:r>
            <a:r>
              <a:rPr lang="en-US" altLang="ja-JP" sz="4800" b="1" dirty="0">
                <a:ln w="1905"/>
                <a:solidFill>
                  <a:schemeClr val="accent2"/>
                </a:solidFill>
                <a:latin typeface="Century Schoolbook" panose="02040604050505020304" pitchFamily="18" charset="0"/>
              </a:rPr>
              <a:t>A</a:t>
            </a:r>
            <a:r>
              <a:rPr lang="en-US" altLang="ja-JP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en-US" altLang="ja-JP" sz="4800" b="1" dirty="0">
                <a:ln w="1905"/>
                <a:latin typeface="Century Schoolbook" panose="02040604050505020304" pitchFamily="18" charset="0"/>
              </a:rPr>
              <a:t>or</a:t>
            </a:r>
            <a:r>
              <a:rPr lang="en-US" altLang="ja-JP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en-US" altLang="ja-JP" sz="4800" b="1" dirty="0">
                <a:ln w="1905"/>
                <a:solidFill>
                  <a:srgbClr val="00B0F0"/>
                </a:solidFill>
                <a:latin typeface="Century Schoolbook" panose="02040604050505020304" pitchFamily="18" charset="0"/>
              </a:rPr>
              <a:t>B</a:t>
            </a:r>
            <a:r>
              <a:rPr lang="en-US" altLang="ja-JP" sz="4800" b="1" dirty="0">
                <a:ln w="1905"/>
                <a:latin typeface="Century Schoolbook" panose="02040604050505020304" pitchFamily="18" charset="0"/>
              </a:rPr>
              <a:t>?</a:t>
            </a:r>
            <a:endParaRPr lang="ja-JP" altLang="en-US" sz="4800" b="1" dirty="0">
              <a:ln w="1905"/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1204267" y="2020719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</a:t>
            </a:r>
            <a:endParaRPr lang="ja-JP" alt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163706" y="422108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</a:t>
            </a:r>
            <a:endParaRPr lang="ja-JP" alt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6" name="正方形/長方形 5"/>
          <p:cNvSpPr/>
          <p:nvPr/>
        </p:nvSpPr>
        <p:spPr>
          <a:xfrm rot="19041135">
            <a:off x="2969400" y="4048591"/>
            <a:ext cx="855712" cy="279648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 rot="19041135">
            <a:off x="6497792" y="2032367"/>
            <a:ext cx="855712" cy="279648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 rot="19041135">
            <a:off x="2321328" y="2745785"/>
            <a:ext cx="855712" cy="279648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 rot="19041135">
            <a:off x="5921728" y="4762009"/>
            <a:ext cx="855712" cy="279648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 rot="2891524">
            <a:off x="5901743" y="4061345"/>
            <a:ext cx="855712" cy="279648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 rot="2891524">
            <a:off x="6418993" y="2837209"/>
            <a:ext cx="855712" cy="279648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 rot="2891524">
            <a:off x="2962609" y="4781425"/>
            <a:ext cx="855712" cy="279648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 rot="2891524">
            <a:off x="2373351" y="2045121"/>
            <a:ext cx="855712" cy="279648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2987824" y="2420888"/>
            <a:ext cx="3744416" cy="288032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2987824" y="4437112"/>
            <a:ext cx="3744416" cy="2880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F0F5975A-86AB-4F3F-BB32-155C2BD96251}"/>
              </a:ext>
            </a:extLst>
          </p:cNvPr>
          <p:cNvSpPr/>
          <p:nvPr/>
        </p:nvSpPr>
        <p:spPr>
          <a:xfrm>
            <a:off x="1789319" y="5559853"/>
            <a:ext cx="61414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"/>
                <a:solidFill>
                  <a:schemeClr val="accent2"/>
                </a:solidFill>
                <a:latin typeface="Century Schoolbook" panose="02040604050505020304" pitchFamily="18" charset="0"/>
              </a:rPr>
              <a:t>A</a:t>
            </a:r>
            <a:r>
              <a:rPr lang="en-US" altLang="ja-JP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en-US" altLang="ja-JP" sz="5400" b="1" dirty="0">
                <a:ln w="1905"/>
                <a:latin typeface="Century Schoolbook" panose="02040604050505020304" pitchFamily="18" charset="0"/>
              </a:rPr>
              <a:t>is</a:t>
            </a:r>
            <a:r>
              <a:rPr lang="en-US" altLang="ja-JP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en-US" altLang="ja-JP" sz="5400" b="1" dirty="0">
                <a:ln w="1905"/>
                <a:solidFill>
                  <a:srgbClr val="00B050"/>
                </a:solidFill>
                <a:latin typeface="Century Schoolbook" panose="02040604050505020304" pitchFamily="18" charset="0"/>
              </a:rPr>
              <a:t>as</a:t>
            </a:r>
            <a:r>
              <a:rPr lang="en-US" altLang="ja-JP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en-US" altLang="ja-JP" sz="5400" b="1" dirty="0">
                <a:ln w="1905"/>
                <a:latin typeface="Century Schoolbook" panose="02040604050505020304" pitchFamily="18" charset="0"/>
              </a:rPr>
              <a:t>long</a:t>
            </a:r>
            <a:r>
              <a:rPr lang="en-US" altLang="ja-JP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en-US" altLang="ja-JP" sz="5400" b="1" dirty="0">
                <a:ln w="1905"/>
                <a:solidFill>
                  <a:srgbClr val="FF0000"/>
                </a:solidFill>
                <a:latin typeface="Century Schoolbook" panose="02040604050505020304" pitchFamily="18" charset="0"/>
              </a:rPr>
              <a:t>as</a:t>
            </a:r>
            <a:r>
              <a:rPr lang="en-US" altLang="ja-JP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en-US" altLang="ja-JP" sz="5400" b="1" dirty="0">
                <a:ln w="1905"/>
                <a:solidFill>
                  <a:srgbClr val="00B0F0"/>
                </a:solidFill>
                <a:latin typeface="Century Schoolbook" panose="02040604050505020304" pitchFamily="18" charset="0"/>
              </a:rPr>
              <a:t>B</a:t>
            </a:r>
            <a:r>
              <a:rPr lang="en-US" altLang="ja-JP" sz="5400" b="1" dirty="0">
                <a:ln w="1905"/>
                <a:latin typeface="Century Schoolbook" panose="020406040505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59259E-6 L -3.61111E-6 0.1203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01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07407E-6 L -3.61111E-6 -0.1363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8" grpId="0" animBg="1"/>
      <p:bldP spid="7" grpId="0" animBg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角丸四角形 34">
            <a:extLst>
              <a:ext uri="{FF2B5EF4-FFF2-40B4-BE49-F238E27FC236}">
                <a16:creationId xmlns:a16="http://schemas.microsoft.com/office/drawing/2014/main" id="{BA3D56FE-9744-4637-B62F-8058D021E1BD}"/>
              </a:ext>
            </a:extLst>
          </p:cNvPr>
          <p:cNvSpPr/>
          <p:nvPr/>
        </p:nvSpPr>
        <p:spPr>
          <a:xfrm>
            <a:off x="9570" y="4362270"/>
            <a:ext cx="9119032" cy="2495729"/>
          </a:xfrm>
          <a:prstGeom prst="roundRect">
            <a:avLst>
              <a:gd name="adj" fmla="val 6194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　</a:t>
            </a:r>
          </a:p>
        </p:txBody>
      </p:sp>
      <p:sp>
        <p:nvSpPr>
          <p:cNvPr id="34" name="角丸四角形 23">
            <a:extLst>
              <a:ext uri="{FF2B5EF4-FFF2-40B4-BE49-F238E27FC236}">
                <a16:creationId xmlns:a16="http://schemas.microsoft.com/office/drawing/2014/main" id="{4D431C4E-6880-4A52-8E7D-44EA2E4C89FF}"/>
              </a:ext>
            </a:extLst>
          </p:cNvPr>
          <p:cNvSpPr/>
          <p:nvPr/>
        </p:nvSpPr>
        <p:spPr>
          <a:xfrm>
            <a:off x="11977" y="2833409"/>
            <a:ext cx="9144000" cy="1427098"/>
          </a:xfrm>
          <a:prstGeom prst="roundRect">
            <a:avLst>
              <a:gd name="adj" fmla="val 8896"/>
            </a:avLst>
          </a:prstGeom>
          <a:solidFill>
            <a:srgbClr val="FFFF00">
              <a:alpha val="19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/>
          </a:p>
          <a:p>
            <a:pPr algn="ctr"/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549923" y="814737"/>
            <a:ext cx="37779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chemeClr val="accent2"/>
                </a:solidFill>
                <a:latin typeface="Century Schoolbook" panose="02040604050505020304" pitchFamily="18" charset="0"/>
              </a:rPr>
              <a:t>A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is long.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3456384" y="1608422"/>
            <a:ext cx="37779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chemeClr val="accent2"/>
                </a:solidFill>
                <a:latin typeface="Century Schoolbook" panose="02040604050505020304" pitchFamily="18" charset="0"/>
              </a:rPr>
              <a:t>A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is </a:t>
            </a:r>
            <a:r>
              <a:rPr kumimoji="1"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as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long.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972187" y="2844066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chemeClr val="accent2"/>
                </a:solidFill>
                <a:latin typeface="Century Schoolbook" panose="02040604050505020304" pitchFamily="18" charset="0"/>
              </a:rPr>
              <a:t>A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is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as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long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kumimoji="1"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as B.</a:t>
            </a:r>
            <a:endParaRPr kumimoji="1" lang="ja-JP" altLang="en-US" sz="3200" b="1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3528392" y="2121189"/>
            <a:ext cx="3602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>
                <a:solidFill>
                  <a:schemeClr val="accent2"/>
                </a:solidFill>
                <a:latin typeface="Century Schoolbook" panose="02040604050505020304" pitchFamily="18" charset="0"/>
              </a:rPr>
              <a:t>A</a:t>
            </a:r>
            <a:r>
              <a:rPr lang="ja-JP" altLang="en-US" sz="2400" b="1" dirty="0">
                <a:latin typeface="Century Schoolbook" panose="02040604050505020304" pitchFamily="18" charset="0"/>
              </a:rPr>
              <a:t>は</a:t>
            </a:r>
            <a:r>
              <a:rPr lang="ja-JP" altLang="en-US" sz="24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同じくらい</a:t>
            </a:r>
            <a:r>
              <a:rPr lang="ja-JP" altLang="en-US" sz="2400" b="1" dirty="0">
                <a:latin typeface="Century Schoolbook" panose="02040604050505020304" pitchFamily="18" charset="0"/>
              </a:rPr>
              <a:t>長いんだ。</a:t>
            </a:r>
            <a:endParaRPr kumimoji="1" lang="ja-JP" altLang="en-US" sz="2400" b="1" dirty="0">
              <a:latin typeface="Century Schoolbook" panose="02040604050505020304" pitchFamily="18" charset="0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948264" y="2348864"/>
            <a:ext cx="2339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Century Schoolbook" panose="02040604050505020304" pitchFamily="18" charset="0"/>
              </a:rPr>
              <a:t>何と</a:t>
            </a:r>
            <a:r>
              <a:rPr kumimoji="1" lang="ja-JP" altLang="en-US" sz="24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比べて</a:t>
            </a:r>
            <a:r>
              <a:rPr kumimoji="1" lang="ja-JP" altLang="en-US" sz="2400" b="1" dirty="0">
                <a:latin typeface="Century Schoolbook" panose="02040604050505020304" pitchFamily="18" charset="0"/>
              </a:rPr>
              <a:t>？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2152207" y="3326538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>
                <a:solidFill>
                  <a:schemeClr val="accent2"/>
                </a:solidFill>
                <a:latin typeface="Century Schoolbook" panose="02040604050505020304" pitchFamily="18" charset="0"/>
              </a:rPr>
              <a:t>A</a:t>
            </a:r>
            <a:r>
              <a:rPr lang="ja-JP" altLang="en-US" sz="2400" b="1" dirty="0">
                <a:latin typeface="Century Schoolbook" panose="02040604050505020304" pitchFamily="18" charset="0"/>
              </a:rPr>
              <a:t>は</a:t>
            </a:r>
            <a:r>
              <a:rPr lang="en-US" altLang="ja-JP" sz="2400" b="1" dirty="0">
                <a:solidFill>
                  <a:srgbClr val="00B0F0"/>
                </a:solidFill>
                <a:latin typeface="Century Schoolbook" panose="02040604050505020304" pitchFamily="18" charset="0"/>
              </a:rPr>
              <a:t>B</a:t>
            </a:r>
            <a:r>
              <a:rPr lang="ja-JP" altLang="en-US" sz="2400" b="1" dirty="0">
                <a:latin typeface="Century Schoolbook" panose="02040604050505020304" pitchFamily="18" charset="0"/>
              </a:rPr>
              <a:t>と</a:t>
            </a:r>
            <a:r>
              <a:rPr lang="ja-JP" altLang="en-US" sz="24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比べて</a:t>
            </a:r>
            <a:r>
              <a:rPr lang="ja-JP" altLang="en-US" sz="24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同じくらい</a:t>
            </a:r>
            <a:r>
              <a:rPr lang="ja-JP" altLang="en-US" sz="2400" b="1" dirty="0">
                <a:latin typeface="Century Schoolbook" panose="02040604050505020304" pitchFamily="18" charset="0"/>
              </a:rPr>
              <a:t>長いんだ。</a:t>
            </a:r>
            <a:endParaRPr kumimoji="1" lang="ja-JP" altLang="en-US" sz="2400" b="1" dirty="0">
              <a:latin typeface="Century Schoolbook" panose="02040604050505020304" pitchFamily="18" charset="0"/>
            </a:endParaRPr>
          </a:p>
        </p:txBody>
      </p:sp>
      <p:sp>
        <p:nvSpPr>
          <p:cNvPr id="25" name="正方形/長方形 24"/>
          <p:cNvSpPr/>
          <p:nvPr/>
        </p:nvSpPr>
        <p:spPr>
          <a:xfrm rot="19041135">
            <a:off x="1228721" y="1949975"/>
            <a:ext cx="470807" cy="116475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Century Schoolbook" panose="02040604050505020304" pitchFamily="18" charset="0"/>
            </a:endParaRPr>
          </a:p>
        </p:txBody>
      </p:sp>
      <p:sp>
        <p:nvSpPr>
          <p:cNvPr id="28" name="正方形/長方形 27"/>
          <p:cNvSpPr/>
          <p:nvPr/>
        </p:nvSpPr>
        <p:spPr>
          <a:xfrm rot="19041135">
            <a:off x="2604821" y="869559"/>
            <a:ext cx="432826" cy="101169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Century Schoolbook" panose="02040604050505020304" pitchFamily="18" charset="0"/>
            </a:endParaRPr>
          </a:p>
        </p:txBody>
      </p:sp>
      <p:sp>
        <p:nvSpPr>
          <p:cNvPr id="29" name="正方形/長方形 28"/>
          <p:cNvSpPr/>
          <p:nvPr/>
        </p:nvSpPr>
        <p:spPr>
          <a:xfrm rot="19041135">
            <a:off x="1003413" y="1132523"/>
            <a:ext cx="384906" cy="110660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Century Schoolbook" panose="02040604050505020304" pitchFamily="18" charset="0"/>
            </a:endParaRPr>
          </a:p>
        </p:txBody>
      </p:sp>
      <p:sp>
        <p:nvSpPr>
          <p:cNvPr id="30" name="正方形/長方形 29"/>
          <p:cNvSpPr/>
          <p:nvPr/>
        </p:nvSpPr>
        <p:spPr>
          <a:xfrm rot="19041135">
            <a:off x="2310069" y="2274353"/>
            <a:ext cx="456386" cy="115824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Century Schoolbook" panose="02040604050505020304" pitchFamily="18" charset="0"/>
            </a:endParaRPr>
          </a:p>
        </p:txBody>
      </p:sp>
      <p:sp>
        <p:nvSpPr>
          <p:cNvPr id="31" name="正方形/長方形 30"/>
          <p:cNvSpPr/>
          <p:nvPr/>
        </p:nvSpPr>
        <p:spPr>
          <a:xfrm rot="2891524">
            <a:off x="2338619" y="1955000"/>
            <a:ext cx="455868" cy="126811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Century Schoolbook" panose="02040604050505020304" pitchFamily="18" charset="0"/>
            </a:endParaRPr>
          </a:p>
        </p:txBody>
      </p:sp>
      <p:sp>
        <p:nvSpPr>
          <p:cNvPr id="32" name="正方形/長方形 31"/>
          <p:cNvSpPr/>
          <p:nvPr/>
        </p:nvSpPr>
        <p:spPr>
          <a:xfrm rot="2891524">
            <a:off x="2584116" y="1109539"/>
            <a:ext cx="478960" cy="95726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Century Schoolbook" panose="02040604050505020304" pitchFamily="18" charset="0"/>
            </a:endParaRPr>
          </a:p>
        </p:txBody>
      </p:sp>
      <p:sp>
        <p:nvSpPr>
          <p:cNvPr id="33" name="正方形/長方形 32"/>
          <p:cNvSpPr/>
          <p:nvPr/>
        </p:nvSpPr>
        <p:spPr>
          <a:xfrm rot="2891524">
            <a:off x="1182193" y="2289993"/>
            <a:ext cx="519106" cy="117743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Century Schoolbook" panose="02040604050505020304" pitchFamily="18" charset="0"/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1251523" y="2121189"/>
            <a:ext cx="1512168" cy="1121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Century Schoolbook" panose="02040604050505020304" pitchFamily="18" charset="0"/>
            </a:endParaRPr>
          </a:p>
        </p:txBody>
      </p:sp>
      <p:sp>
        <p:nvSpPr>
          <p:cNvPr id="37" name="正方形/長方形 36"/>
          <p:cNvSpPr/>
          <p:nvPr/>
        </p:nvSpPr>
        <p:spPr>
          <a:xfrm rot="2743425">
            <a:off x="1030508" y="836924"/>
            <a:ext cx="384906" cy="117135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Century Schoolbook" panose="02040604050505020304" pitchFamily="18" charset="0"/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1259632" y="982361"/>
            <a:ext cx="1512168" cy="115378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Century Schoolbook" panose="02040604050505020304" pitchFamily="18" charset="0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2152207" y="3800977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>
                <a:solidFill>
                  <a:schemeClr val="accent2"/>
                </a:solidFill>
                <a:latin typeface="Century Schoolbook" panose="02040604050505020304" pitchFamily="18" charset="0"/>
              </a:rPr>
              <a:t>A</a:t>
            </a:r>
            <a:r>
              <a:rPr lang="ja-JP" altLang="en-US" sz="2400" b="1" dirty="0">
                <a:latin typeface="Century Schoolbook" panose="02040604050505020304" pitchFamily="18" charset="0"/>
              </a:rPr>
              <a:t>と</a:t>
            </a:r>
            <a:r>
              <a:rPr lang="en-US" altLang="ja-JP" sz="2400" b="1" dirty="0">
                <a:solidFill>
                  <a:srgbClr val="00B0F0"/>
                </a:solidFill>
                <a:latin typeface="Century Schoolbook" panose="02040604050505020304" pitchFamily="18" charset="0"/>
              </a:rPr>
              <a:t>B</a:t>
            </a:r>
            <a:r>
              <a:rPr lang="ja-JP" altLang="en-US" sz="2400" b="1" dirty="0">
                <a:latin typeface="Century Schoolbook" panose="02040604050505020304" pitchFamily="18" charset="0"/>
              </a:rPr>
              <a:t>は</a:t>
            </a:r>
            <a:r>
              <a:rPr lang="ja-JP" altLang="en-US" sz="24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同じくらい</a:t>
            </a:r>
            <a:r>
              <a:rPr lang="ja-JP" altLang="en-US" sz="2400" b="1" dirty="0">
                <a:latin typeface="Century Schoolbook" panose="02040604050505020304" pitchFamily="18" charset="0"/>
              </a:rPr>
              <a:t>長いです。</a:t>
            </a:r>
            <a:endParaRPr kumimoji="1" lang="ja-JP" altLang="en-US" sz="2400" b="1" dirty="0">
              <a:latin typeface="Century Schoolbook" panose="02040604050505020304" pitchFamily="18" charset="0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4492467" y="2835355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as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5068531" y="2844066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00B0F0"/>
                </a:solidFill>
                <a:latin typeface="Century Schoolbook" panose="02040604050505020304" pitchFamily="18" charset="0"/>
              </a:rPr>
              <a:t>B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2B539507-24A5-43AE-A49E-72C00CFAC4BC}"/>
              </a:ext>
            </a:extLst>
          </p:cNvPr>
          <p:cNvSpPr/>
          <p:nvPr/>
        </p:nvSpPr>
        <p:spPr>
          <a:xfrm>
            <a:off x="-132296" y="4362271"/>
            <a:ext cx="165618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7BDC9EBA-8A48-4A8B-B0BA-D0644BD64A9E}"/>
              </a:ext>
            </a:extLst>
          </p:cNvPr>
          <p:cNvSpPr/>
          <p:nvPr/>
        </p:nvSpPr>
        <p:spPr>
          <a:xfrm>
            <a:off x="-23382" y="4833411"/>
            <a:ext cx="931139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①同じくらいという意味を加えるために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「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solidFill>
                  <a:srgbClr val="00B05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as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を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形容詞や副詞の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前につけます。形容詞や副詞は変化せず、元の形のままです。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23A27DE8-25CC-4A17-8034-FECE5C24BD0C}"/>
              </a:ext>
            </a:extLst>
          </p:cNvPr>
          <p:cNvSpPr/>
          <p:nvPr/>
        </p:nvSpPr>
        <p:spPr>
          <a:xfrm>
            <a:off x="-7774" y="5542994"/>
            <a:ext cx="91162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②だれ（何）と比べてなのかを表すために「 </a:t>
            </a:r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as </a:t>
            </a:r>
            <a:r>
              <a:rPr lang="ja-JP" altLang="en-US" sz="28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を使います。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1899C7B0-3115-49D4-B4A4-FC864F171D3C}"/>
              </a:ext>
            </a:extLst>
          </p:cNvPr>
          <p:cNvSpPr/>
          <p:nvPr/>
        </p:nvSpPr>
        <p:spPr>
          <a:xfrm>
            <a:off x="-6437" y="5930116"/>
            <a:ext cx="910141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③前の</a:t>
            </a:r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solidFill>
                  <a:srgbClr val="00B05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as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と後ろの</a:t>
            </a:r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as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は同じように見えますが、役割が違います。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F9442EC9-E1FC-43B7-90DF-1E085A0134D7}"/>
              </a:ext>
            </a:extLst>
          </p:cNvPr>
          <p:cNvSpPr/>
          <p:nvPr/>
        </p:nvSpPr>
        <p:spPr>
          <a:xfrm>
            <a:off x="7088" y="6423719"/>
            <a:ext cx="910141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④基本的に比較の対象は相手が知っている情報になります。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C17947CB-0870-4AF1-BCFC-8C41F1659104}"/>
              </a:ext>
            </a:extLst>
          </p:cNvPr>
          <p:cNvSpPr/>
          <p:nvPr/>
        </p:nvSpPr>
        <p:spPr>
          <a:xfrm>
            <a:off x="345261" y="530799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</a:t>
            </a:r>
            <a:endParaRPr lang="ja-JP" alt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2BD340D4-FD97-41B7-91E5-749C009B7C75}"/>
              </a:ext>
            </a:extLst>
          </p:cNvPr>
          <p:cNvSpPr/>
          <p:nvPr/>
        </p:nvSpPr>
        <p:spPr>
          <a:xfrm>
            <a:off x="409500" y="1744689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</a:t>
            </a:r>
            <a:endParaRPr lang="ja-JP" alt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EED332EE-5A6A-4D08-BBF9-F5BF985D58E7}"/>
              </a:ext>
            </a:extLst>
          </p:cNvPr>
          <p:cNvSpPr/>
          <p:nvPr/>
        </p:nvSpPr>
        <p:spPr>
          <a:xfrm>
            <a:off x="9053" y="-27384"/>
            <a:ext cx="72551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800" b="1" dirty="0">
                <a:latin typeface="Century Schoolbook" panose="02040604050505020304" pitchFamily="18" charset="0"/>
              </a:rPr>
              <a:t>同等比較（</a:t>
            </a:r>
            <a:r>
              <a:rPr lang="en-US" altLang="ja-JP" sz="2800" b="1" dirty="0">
                <a:latin typeface="Century Schoolbook" panose="02040604050505020304" pitchFamily="18" charset="0"/>
              </a:rPr>
              <a:t>2</a:t>
            </a:r>
            <a:r>
              <a:rPr lang="ja-JP" altLang="en-US" sz="2800" b="1" dirty="0">
                <a:latin typeface="Century Schoolbook" panose="02040604050505020304" pitchFamily="18" charset="0"/>
              </a:rPr>
              <a:t>つのものが同じくらいのとき）</a:t>
            </a:r>
          </a:p>
        </p:txBody>
      </p:sp>
    </p:spTree>
    <p:extLst>
      <p:ext uri="{BB962C8B-B14F-4D97-AF65-F5344CB8AC3E}">
        <p14:creationId xmlns:p14="http://schemas.microsoft.com/office/powerpoint/2010/main" val="47858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4" grpId="0" animBg="1"/>
      <p:bldP spid="12" grpId="0"/>
      <p:bldP spid="16" grpId="0"/>
      <p:bldP spid="17" grpId="0"/>
      <p:bldP spid="19" grpId="0"/>
      <p:bldP spid="20" grpId="0"/>
      <p:bldP spid="21" grpId="0"/>
      <p:bldP spid="26" grpId="0"/>
      <p:bldP spid="38" grpId="0"/>
      <p:bldP spid="39" grpId="0"/>
      <p:bldP spid="42" grpId="0"/>
      <p:bldP spid="43" grpId="0"/>
      <p:bldP spid="44" grpId="0"/>
      <p:bldP spid="45" grpId="0"/>
      <p:bldP spid="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マップ が含まれている画像&#10;&#10;自動的に生成された説明">
            <a:extLst>
              <a:ext uri="{FF2B5EF4-FFF2-40B4-BE49-F238E27FC236}">
                <a16:creationId xmlns:a16="http://schemas.microsoft.com/office/drawing/2014/main" id="{38E513A5-C951-4AF9-8F2E-084C863767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33" y="1016136"/>
            <a:ext cx="2884158" cy="2882365"/>
          </a:xfrm>
          <a:prstGeom prst="rect">
            <a:avLst/>
          </a:prstGeom>
        </p:spPr>
      </p:pic>
      <p:pic>
        <p:nvPicPr>
          <p:cNvPr id="23" name="図 22" descr="ロゴ&#10;&#10;自動的に生成された説明">
            <a:extLst>
              <a:ext uri="{FF2B5EF4-FFF2-40B4-BE49-F238E27FC236}">
                <a16:creationId xmlns:a16="http://schemas.microsoft.com/office/drawing/2014/main" id="{F684A31E-FA49-44D6-B890-9BC5D834D5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121" y="1979046"/>
            <a:ext cx="1138655" cy="853991"/>
          </a:xfrm>
          <a:prstGeom prst="rect">
            <a:avLst/>
          </a:prstGeom>
        </p:spPr>
      </p:pic>
      <p:pic>
        <p:nvPicPr>
          <p:cNvPr id="29" name="図 28" descr="四角形 が含まれている画像&#10;&#10;自動的に生成された説明">
            <a:extLst>
              <a:ext uri="{FF2B5EF4-FFF2-40B4-BE49-F238E27FC236}">
                <a16:creationId xmlns:a16="http://schemas.microsoft.com/office/drawing/2014/main" id="{2071C02E-002A-405D-847E-C76A658A453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5" t="14278" r="10625" b="14278"/>
          <a:stretch/>
        </p:blipFill>
        <p:spPr>
          <a:xfrm>
            <a:off x="416542" y="1521040"/>
            <a:ext cx="1000579" cy="680394"/>
          </a:xfrm>
          <a:prstGeom prst="rect">
            <a:avLst/>
          </a:prstGeom>
        </p:spPr>
      </p:pic>
      <p:pic>
        <p:nvPicPr>
          <p:cNvPr id="40" name="図 39" descr="マップ&#10;&#10;自動的に生成された説明">
            <a:extLst>
              <a:ext uri="{FF2B5EF4-FFF2-40B4-BE49-F238E27FC236}">
                <a16:creationId xmlns:a16="http://schemas.microsoft.com/office/drawing/2014/main" id="{F8BCE590-41D0-499D-B6D7-1746FBB06B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301" y="1049275"/>
            <a:ext cx="2884157" cy="3080541"/>
          </a:xfrm>
          <a:prstGeom prst="rect">
            <a:avLst/>
          </a:prstGeom>
        </p:spPr>
      </p:pic>
      <p:sp>
        <p:nvSpPr>
          <p:cNvPr id="2" name="テキスト プレースホルダ 6">
            <a:extLst>
              <a:ext uri="{FF2B5EF4-FFF2-40B4-BE49-F238E27FC236}">
                <a16:creationId xmlns:a16="http://schemas.microsoft.com/office/drawing/2014/main" id="{866CEC82-44CE-C371-BE95-83ABE542FE1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89230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Germany</a:t>
            </a:r>
            <a:endParaRPr lang="ja-JP" altLang="en-US" sz="4000" b="1" dirty="0">
              <a:solidFill>
                <a:srgbClr val="FFFFFF"/>
              </a:solidFill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3" name="テキスト プレースホルダ 6">
            <a:extLst>
              <a:ext uri="{FF2B5EF4-FFF2-40B4-BE49-F238E27FC236}">
                <a16:creationId xmlns:a16="http://schemas.microsoft.com/office/drawing/2014/main" id="{174DF02A-CA53-6DF7-5526-410977916D01}"/>
              </a:ext>
            </a:extLst>
          </p:cNvPr>
          <p:cNvSpPr txBox="1">
            <a:spLocks/>
          </p:cNvSpPr>
          <p:nvPr/>
        </p:nvSpPr>
        <p:spPr>
          <a:xfrm>
            <a:off x="4644008" y="107822"/>
            <a:ext cx="4407776" cy="87290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Japan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E6AAC8F-4106-4373-9F3F-D8AF75981B5F}"/>
              </a:ext>
            </a:extLst>
          </p:cNvPr>
          <p:cNvSpPr/>
          <p:nvPr/>
        </p:nvSpPr>
        <p:spPr>
          <a:xfrm>
            <a:off x="1079612" y="5040600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Germany is</a:t>
            </a:r>
            <a:r>
              <a:rPr lang="ja-JP" altLang="en-US" sz="2800" b="1" dirty="0"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(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 as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 large 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as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 Japan.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3639A17-3541-4CB0-BD01-8134A6D319EA}"/>
              </a:ext>
            </a:extLst>
          </p:cNvPr>
          <p:cNvSpPr/>
          <p:nvPr/>
        </p:nvSpPr>
        <p:spPr>
          <a:xfrm>
            <a:off x="3564702" y="5040600"/>
            <a:ext cx="691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as</a:t>
            </a:r>
            <a:endParaRPr lang="en-US" altLang="ja-JP" sz="2800" b="1" dirty="0">
              <a:latin typeface="Century Schoolbook" panose="02040604050505020304" pitchFamily="18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C1F066B-7285-4DC8-84B8-F159B1380DBE}"/>
              </a:ext>
            </a:extLst>
          </p:cNvPr>
          <p:cNvSpPr/>
          <p:nvPr/>
        </p:nvSpPr>
        <p:spPr>
          <a:xfrm>
            <a:off x="5568174" y="5040600"/>
            <a:ext cx="691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as</a:t>
            </a:r>
          </a:p>
        </p:txBody>
      </p:sp>
      <p:sp>
        <p:nvSpPr>
          <p:cNvPr id="10" name="テキスト プレースホルダ 6">
            <a:extLst>
              <a:ext uri="{FF2B5EF4-FFF2-40B4-BE49-F238E27FC236}">
                <a16:creationId xmlns:a16="http://schemas.microsoft.com/office/drawing/2014/main" id="{E5E616B3-5519-2437-6588-7496DB61594C}"/>
              </a:ext>
            </a:extLst>
          </p:cNvPr>
          <p:cNvSpPr txBox="1">
            <a:spLocks/>
          </p:cNvSpPr>
          <p:nvPr/>
        </p:nvSpPr>
        <p:spPr>
          <a:xfrm>
            <a:off x="3296375" y="3882763"/>
            <a:ext cx="2251236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large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384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8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8E513A5-C951-4AF9-8F2E-084C863767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233" y="1022450"/>
            <a:ext cx="2884158" cy="2869737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F8BCE590-41D0-499D-B6D7-1746FBB06B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60032" y="1294180"/>
            <a:ext cx="3867426" cy="2900568"/>
          </a:xfrm>
          <a:prstGeom prst="rect">
            <a:avLst/>
          </a:prstGeom>
        </p:spPr>
      </p:pic>
      <p:sp>
        <p:nvSpPr>
          <p:cNvPr id="2" name="テキスト プレースホルダ 6">
            <a:extLst>
              <a:ext uri="{FF2B5EF4-FFF2-40B4-BE49-F238E27FC236}">
                <a16:creationId xmlns:a16="http://schemas.microsoft.com/office/drawing/2014/main" id="{866CEC82-44CE-C371-BE95-83ABE542FE1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89230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the moon</a:t>
            </a:r>
            <a:endParaRPr lang="ja-JP" altLang="en-US" sz="4000" b="1" dirty="0">
              <a:solidFill>
                <a:srgbClr val="FFFFFF"/>
              </a:solidFill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3" name="テキスト プレースホルダ 6">
            <a:extLst>
              <a:ext uri="{FF2B5EF4-FFF2-40B4-BE49-F238E27FC236}">
                <a16:creationId xmlns:a16="http://schemas.microsoft.com/office/drawing/2014/main" id="{174DF02A-CA53-6DF7-5526-410977916D01}"/>
              </a:ext>
            </a:extLst>
          </p:cNvPr>
          <p:cNvSpPr txBox="1">
            <a:spLocks/>
          </p:cNvSpPr>
          <p:nvPr/>
        </p:nvSpPr>
        <p:spPr>
          <a:xfrm>
            <a:off x="4644008" y="107822"/>
            <a:ext cx="4407776" cy="87290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Australia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E6AAC8F-4106-4373-9F3F-D8AF75981B5F}"/>
              </a:ext>
            </a:extLst>
          </p:cNvPr>
          <p:cNvSpPr/>
          <p:nvPr/>
        </p:nvSpPr>
        <p:spPr>
          <a:xfrm>
            <a:off x="705040" y="5688193"/>
            <a:ext cx="80271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The moon is</a:t>
            </a:r>
            <a:r>
              <a:rPr lang="ja-JP" altLang="en-US" sz="2800" b="1" dirty="0"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(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 as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wide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as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 Australia.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3639A17-3541-4CB0-BD01-8134A6D319EA}"/>
              </a:ext>
            </a:extLst>
          </p:cNvPr>
          <p:cNvSpPr/>
          <p:nvPr/>
        </p:nvSpPr>
        <p:spPr>
          <a:xfrm>
            <a:off x="3250481" y="5688062"/>
            <a:ext cx="691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as</a:t>
            </a:r>
            <a:endParaRPr lang="en-US" altLang="ja-JP" sz="28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テキスト プレースホルダ 6">
            <a:extLst>
              <a:ext uri="{FF2B5EF4-FFF2-40B4-BE49-F238E27FC236}">
                <a16:creationId xmlns:a16="http://schemas.microsoft.com/office/drawing/2014/main" id="{E5E616B3-5519-2437-6588-7496DB61594C}"/>
              </a:ext>
            </a:extLst>
          </p:cNvPr>
          <p:cNvSpPr txBox="1">
            <a:spLocks/>
          </p:cNvSpPr>
          <p:nvPr/>
        </p:nvSpPr>
        <p:spPr>
          <a:xfrm>
            <a:off x="3319382" y="4508201"/>
            <a:ext cx="2251236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wide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B3CD40A0-98F3-6D9F-421D-878BC460EF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688" y="1169807"/>
            <a:ext cx="971600" cy="647115"/>
          </a:xfrm>
          <a:prstGeom prst="rect">
            <a:avLst/>
          </a:prstGeom>
        </p:spPr>
      </p:pic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96C90C8D-2F38-186A-B788-BEDCEB0BE462}"/>
              </a:ext>
            </a:extLst>
          </p:cNvPr>
          <p:cNvCxnSpPr>
            <a:cxnSpLocks/>
          </p:cNvCxnSpPr>
          <p:nvPr/>
        </p:nvCxnSpPr>
        <p:spPr>
          <a:xfrm>
            <a:off x="866259" y="4194616"/>
            <a:ext cx="2576106" cy="0"/>
          </a:xfrm>
          <a:prstGeom prst="straightConnector1">
            <a:avLst/>
          </a:prstGeom>
          <a:ln w="76200">
            <a:solidFill>
              <a:schemeClr val="accent4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9EF25D54-F2A9-1279-89FE-F0430D113A35}"/>
              </a:ext>
            </a:extLst>
          </p:cNvPr>
          <p:cNvCxnSpPr>
            <a:cxnSpLocks/>
          </p:cNvCxnSpPr>
          <p:nvPr/>
        </p:nvCxnSpPr>
        <p:spPr>
          <a:xfrm>
            <a:off x="5559843" y="4245857"/>
            <a:ext cx="2576106" cy="0"/>
          </a:xfrm>
          <a:prstGeom prst="straightConnector1">
            <a:avLst/>
          </a:prstGeom>
          <a:ln w="76200">
            <a:solidFill>
              <a:schemeClr val="accent4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94BB3B5-8207-C85D-4BA7-FCA6578B6F3B}"/>
              </a:ext>
            </a:extLst>
          </p:cNvPr>
          <p:cNvSpPr/>
          <p:nvPr/>
        </p:nvSpPr>
        <p:spPr>
          <a:xfrm>
            <a:off x="4148473" y="5688062"/>
            <a:ext cx="16184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wide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8C1F066B-7285-4DC8-84B8-F159B1380DBE}"/>
              </a:ext>
            </a:extLst>
          </p:cNvPr>
          <p:cNvSpPr/>
          <p:nvPr/>
        </p:nvSpPr>
        <p:spPr>
          <a:xfrm>
            <a:off x="5557536" y="5688062"/>
            <a:ext cx="691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as</a:t>
            </a:r>
          </a:p>
        </p:txBody>
      </p:sp>
    </p:spTree>
    <p:extLst>
      <p:ext uri="{BB962C8B-B14F-4D97-AF65-F5344CB8AC3E}">
        <p14:creationId xmlns:p14="http://schemas.microsoft.com/office/powerpoint/2010/main" val="359561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10" grpId="0" animBg="1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8E513A5-C951-4AF9-8F2E-084C863767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993" y="1016136"/>
            <a:ext cx="2102637" cy="2882365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F8BCE590-41D0-499D-B6D7-1746FBB06B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82385" y="1084497"/>
            <a:ext cx="3731021" cy="2798265"/>
          </a:xfrm>
          <a:prstGeom prst="rect">
            <a:avLst/>
          </a:prstGeom>
        </p:spPr>
      </p:pic>
      <p:sp>
        <p:nvSpPr>
          <p:cNvPr id="2" name="テキスト プレースホルダ 6">
            <a:extLst>
              <a:ext uri="{FF2B5EF4-FFF2-40B4-BE49-F238E27FC236}">
                <a16:creationId xmlns:a16="http://schemas.microsoft.com/office/drawing/2014/main" id="{866CEC82-44CE-C371-BE95-83ABE542FE1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89230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 kangaroo</a:t>
            </a:r>
            <a:endParaRPr lang="ja-JP" altLang="en-US" sz="4000" b="1" dirty="0">
              <a:solidFill>
                <a:srgbClr val="FFFFFF"/>
              </a:solidFill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3" name="テキスト プレースホルダ 6">
            <a:extLst>
              <a:ext uri="{FF2B5EF4-FFF2-40B4-BE49-F238E27FC236}">
                <a16:creationId xmlns:a16="http://schemas.microsoft.com/office/drawing/2014/main" id="{174DF02A-CA53-6DF7-5526-410977916D01}"/>
              </a:ext>
            </a:extLst>
          </p:cNvPr>
          <p:cNvSpPr txBox="1">
            <a:spLocks/>
          </p:cNvSpPr>
          <p:nvPr/>
        </p:nvSpPr>
        <p:spPr>
          <a:xfrm>
            <a:off x="4644008" y="107822"/>
            <a:ext cx="4407776" cy="87290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 person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E6AAC8F-4106-4373-9F3F-D8AF75981B5F}"/>
              </a:ext>
            </a:extLst>
          </p:cNvPr>
          <p:cNvSpPr/>
          <p:nvPr/>
        </p:nvSpPr>
        <p:spPr>
          <a:xfrm>
            <a:off x="952612" y="5040600"/>
            <a:ext cx="78678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A kangaroo is</a:t>
            </a:r>
            <a:r>
              <a:rPr lang="ja-JP" altLang="en-US" sz="2800" b="1" dirty="0"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(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 as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tall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as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 a person.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3639A17-3541-4CB0-BD01-8134A6D319EA}"/>
              </a:ext>
            </a:extLst>
          </p:cNvPr>
          <p:cNvSpPr/>
          <p:nvPr/>
        </p:nvSpPr>
        <p:spPr>
          <a:xfrm>
            <a:off x="3880181" y="5040600"/>
            <a:ext cx="691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as</a:t>
            </a:r>
            <a:endParaRPr lang="en-US" altLang="ja-JP" sz="2800" b="1" dirty="0">
              <a:latin typeface="Century Schoolbook" panose="02040604050505020304" pitchFamily="18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C1F066B-7285-4DC8-84B8-F159B1380DBE}"/>
              </a:ext>
            </a:extLst>
          </p:cNvPr>
          <p:cNvSpPr/>
          <p:nvPr/>
        </p:nvSpPr>
        <p:spPr>
          <a:xfrm>
            <a:off x="4644008" y="5040600"/>
            <a:ext cx="961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tall</a:t>
            </a:r>
          </a:p>
        </p:txBody>
      </p:sp>
      <p:sp>
        <p:nvSpPr>
          <p:cNvPr id="10" name="テキスト プレースホルダ 6">
            <a:extLst>
              <a:ext uri="{FF2B5EF4-FFF2-40B4-BE49-F238E27FC236}">
                <a16:creationId xmlns:a16="http://schemas.microsoft.com/office/drawing/2014/main" id="{E5E616B3-5519-2437-6588-7496DB61594C}"/>
              </a:ext>
            </a:extLst>
          </p:cNvPr>
          <p:cNvSpPr txBox="1">
            <a:spLocks/>
          </p:cNvSpPr>
          <p:nvPr/>
        </p:nvSpPr>
        <p:spPr>
          <a:xfrm>
            <a:off x="3296375" y="3882763"/>
            <a:ext cx="2251236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tall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921E152-ED88-9DC9-21E8-6459D2530E51}"/>
              </a:ext>
            </a:extLst>
          </p:cNvPr>
          <p:cNvSpPr/>
          <p:nvPr/>
        </p:nvSpPr>
        <p:spPr>
          <a:xfrm>
            <a:off x="5796136" y="5040600"/>
            <a:ext cx="691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as</a:t>
            </a:r>
          </a:p>
        </p:txBody>
      </p:sp>
    </p:spTree>
    <p:extLst>
      <p:ext uri="{BB962C8B-B14F-4D97-AF65-F5344CB8AC3E}">
        <p14:creationId xmlns:p14="http://schemas.microsoft.com/office/powerpoint/2010/main" val="294186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8" grpId="0"/>
      <p:bldP spid="10" grpId="0" animBg="1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8E513A5-C951-4AF9-8F2E-084C863767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5509" y="1379317"/>
            <a:ext cx="2378046" cy="2441956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F8BCE590-41D0-499D-B6D7-1746FBB06B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96136" y="1358818"/>
            <a:ext cx="2251236" cy="2251236"/>
          </a:xfrm>
          <a:prstGeom prst="rect">
            <a:avLst/>
          </a:prstGeom>
        </p:spPr>
      </p:pic>
      <p:sp>
        <p:nvSpPr>
          <p:cNvPr id="2" name="テキスト プレースホルダ 6">
            <a:extLst>
              <a:ext uri="{FF2B5EF4-FFF2-40B4-BE49-F238E27FC236}">
                <a16:creationId xmlns:a16="http://schemas.microsoft.com/office/drawing/2014/main" id="{866CEC82-44CE-C371-BE95-83ABE542FE1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89230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 hummingbird</a:t>
            </a:r>
            <a:endParaRPr lang="ja-JP" altLang="en-US" sz="4000" b="1" dirty="0">
              <a:solidFill>
                <a:srgbClr val="FFFFFF"/>
              </a:solidFill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3" name="テキスト プレースホルダ 6">
            <a:extLst>
              <a:ext uri="{FF2B5EF4-FFF2-40B4-BE49-F238E27FC236}">
                <a16:creationId xmlns:a16="http://schemas.microsoft.com/office/drawing/2014/main" id="{174DF02A-CA53-6DF7-5526-410977916D01}"/>
              </a:ext>
            </a:extLst>
          </p:cNvPr>
          <p:cNvSpPr txBox="1">
            <a:spLocks/>
          </p:cNvSpPr>
          <p:nvPr/>
        </p:nvSpPr>
        <p:spPr>
          <a:xfrm>
            <a:off x="4644008" y="107822"/>
            <a:ext cx="4407776" cy="87290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 hornet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E6AAC8F-4106-4373-9F3F-D8AF75981B5F}"/>
              </a:ext>
            </a:extLst>
          </p:cNvPr>
          <p:cNvSpPr/>
          <p:nvPr/>
        </p:nvSpPr>
        <p:spPr>
          <a:xfrm>
            <a:off x="160524" y="5072945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A hummingbird is</a:t>
            </a:r>
            <a:r>
              <a:rPr lang="ja-JP" altLang="en-US" sz="2800" b="1" dirty="0"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(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 as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small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as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 a hornet.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3639A17-3541-4CB0-BD01-8134A6D319EA}"/>
              </a:ext>
            </a:extLst>
          </p:cNvPr>
          <p:cNvSpPr/>
          <p:nvPr/>
        </p:nvSpPr>
        <p:spPr>
          <a:xfrm>
            <a:off x="3808174" y="5040600"/>
            <a:ext cx="691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as</a:t>
            </a:r>
            <a:endParaRPr lang="en-US" altLang="ja-JP" sz="2800" b="1" dirty="0">
              <a:latin typeface="Century Schoolbook" panose="02040604050505020304" pitchFamily="18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C1F066B-7285-4DC8-84B8-F159B1380DBE}"/>
              </a:ext>
            </a:extLst>
          </p:cNvPr>
          <p:cNvSpPr/>
          <p:nvPr/>
        </p:nvSpPr>
        <p:spPr>
          <a:xfrm>
            <a:off x="4715967" y="5068410"/>
            <a:ext cx="12241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small</a:t>
            </a:r>
          </a:p>
        </p:txBody>
      </p:sp>
      <p:sp>
        <p:nvSpPr>
          <p:cNvPr id="10" name="テキスト プレースホルダ 6">
            <a:extLst>
              <a:ext uri="{FF2B5EF4-FFF2-40B4-BE49-F238E27FC236}">
                <a16:creationId xmlns:a16="http://schemas.microsoft.com/office/drawing/2014/main" id="{E5E616B3-5519-2437-6588-7496DB61594C}"/>
              </a:ext>
            </a:extLst>
          </p:cNvPr>
          <p:cNvSpPr txBox="1">
            <a:spLocks/>
          </p:cNvSpPr>
          <p:nvPr/>
        </p:nvSpPr>
        <p:spPr>
          <a:xfrm>
            <a:off x="3296375" y="3882763"/>
            <a:ext cx="2251236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small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921E152-ED88-9DC9-21E8-6459D2530E51}"/>
              </a:ext>
            </a:extLst>
          </p:cNvPr>
          <p:cNvSpPr/>
          <p:nvPr/>
        </p:nvSpPr>
        <p:spPr>
          <a:xfrm>
            <a:off x="6156077" y="5069630"/>
            <a:ext cx="691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as</a:t>
            </a:r>
          </a:p>
        </p:txBody>
      </p:sp>
    </p:spTree>
    <p:extLst>
      <p:ext uri="{BB962C8B-B14F-4D97-AF65-F5344CB8AC3E}">
        <p14:creationId xmlns:p14="http://schemas.microsoft.com/office/powerpoint/2010/main" val="393445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8" grpId="0"/>
      <p:bldP spid="10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8E513A5-C951-4AF9-8F2E-084C863767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4605" y="1016136"/>
            <a:ext cx="2299414" cy="2882365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F8BCE590-41D0-499D-B6D7-1746FBB06B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17001" y="1664911"/>
            <a:ext cx="2461790" cy="1772101"/>
          </a:xfrm>
          <a:prstGeom prst="rect">
            <a:avLst/>
          </a:prstGeom>
        </p:spPr>
      </p:pic>
      <p:sp>
        <p:nvSpPr>
          <p:cNvPr id="2" name="テキスト プレースホルダ 6">
            <a:extLst>
              <a:ext uri="{FF2B5EF4-FFF2-40B4-BE49-F238E27FC236}">
                <a16:creationId xmlns:a16="http://schemas.microsoft.com/office/drawing/2014/main" id="{866CEC82-44CE-C371-BE95-83ABE542FE1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89230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 smartphone</a:t>
            </a:r>
            <a:endParaRPr lang="ja-JP" altLang="en-US" sz="4000" b="1" dirty="0">
              <a:solidFill>
                <a:srgbClr val="FFFFFF"/>
              </a:solidFill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3" name="テキスト プレースホルダ 6">
            <a:extLst>
              <a:ext uri="{FF2B5EF4-FFF2-40B4-BE49-F238E27FC236}">
                <a16:creationId xmlns:a16="http://schemas.microsoft.com/office/drawing/2014/main" id="{174DF02A-CA53-6DF7-5526-410977916D01}"/>
              </a:ext>
            </a:extLst>
          </p:cNvPr>
          <p:cNvSpPr txBox="1">
            <a:spLocks/>
          </p:cNvSpPr>
          <p:nvPr/>
        </p:nvSpPr>
        <p:spPr>
          <a:xfrm>
            <a:off x="4644008" y="107822"/>
            <a:ext cx="4407776" cy="87290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three eggs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E6AAC8F-4106-4373-9F3F-D8AF75981B5F}"/>
              </a:ext>
            </a:extLst>
          </p:cNvPr>
          <p:cNvSpPr/>
          <p:nvPr/>
        </p:nvSpPr>
        <p:spPr>
          <a:xfrm>
            <a:off x="207872" y="5227741"/>
            <a:ext cx="8728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A smartphone is</a:t>
            </a:r>
            <a:r>
              <a:rPr lang="ja-JP" altLang="en-US" sz="2800" b="1" dirty="0"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(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 as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heavy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 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as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 three eggs.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3639A17-3541-4CB0-BD01-8134A6D319EA}"/>
              </a:ext>
            </a:extLst>
          </p:cNvPr>
          <p:cNvSpPr/>
          <p:nvPr/>
        </p:nvSpPr>
        <p:spPr>
          <a:xfrm>
            <a:off x="3565864" y="5238753"/>
            <a:ext cx="691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as</a:t>
            </a:r>
            <a:endParaRPr lang="en-US" altLang="ja-JP" sz="2800" b="1" dirty="0">
              <a:latin typeface="Century Schoolbook" panose="02040604050505020304" pitchFamily="18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C1F066B-7285-4DC8-84B8-F159B1380DBE}"/>
              </a:ext>
            </a:extLst>
          </p:cNvPr>
          <p:cNvSpPr/>
          <p:nvPr/>
        </p:nvSpPr>
        <p:spPr>
          <a:xfrm>
            <a:off x="4456344" y="5254008"/>
            <a:ext cx="15241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heavy</a:t>
            </a:r>
          </a:p>
        </p:txBody>
      </p:sp>
      <p:sp>
        <p:nvSpPr>
          <p:cNvPr id="10" name="テキスト プレースホルダ 6">
            <a:extLst>
              <a:ext uri="{FF2B5EF4-FFF2-40B4-BE49-F238E27FC236}">
                <a16:creationId xmlns:a16="http://schemas.microsoft.com/office/drawing/2014/main" id="{E5E616B3-5519-2437-6588-7496DB61594C}"/>
              </a:ext>
            </a:extLst>
          </p:cNvPr>
          <p:cNvSpPr txBox="1">
            <a:spLocks/>
          </p:cNvSpPr>
          <p:nvPr/>
        </p:nvSpPr>
        <p:spPr>
          <a:xfrm>
            <a:off x="3296375" y="3882763"/>
            <a:ext cx="2251236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noProof="0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heavy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DFBD58A-DB24-7DD9-E7C8-496404080B58}"/>
              </a:ext>
            </a:extLst>
          </p:cNvPr>
          <p:cNvSpPr/>
          <p:nvPr/>
        </p:nvSpPr>
        <p:spPr>
          <a:xfrm>
            <a:off x="6133166" y="5238753"/>
            <a:ext cx="691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as</a:t>
            </a:r>
          </a:p>
        </p:txBody>
      </p:sp>
    </p:spTree>
    <p:extLst>
      <p:ext uri="{BB962C8B-B14F-4D97-AF65-F5344CB8AC3E}">
        <p14:creationId xmlns:p14="http://schemas.microsoft.com/office/powerpoint/2010/main" val="94984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8" grpId="0"/>
      <p:bldP spid="10" grpId="0" animBg="1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000" dirty="0"/>
              <a:t>二つのものを比べてみよう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ja-JP" altLang="en-US" sz="2800" dirty="0">
                <a:solidFill>
                  <a:schemeClr val="bg2">
                    <a:lumMod val="50000"/>
                  </a:schemeClr>
                </a:solidFill>
              </a:rPr>
              <a:t>否定の同等</a:t>
            </a:r>
            <a:r>
              <a:rPr kumimoji="1" lang="ja-JP" altLang="en-US" sz="2800" dirty="0">
                <a:solidFill>
                  <a:schemeClr val="bg2">
                    <a:lumMod val="50000"/>
                  </a:schemeClr>
                </a:solidFill>
              </a:rPr>
              <a:t>比較</a:t>
            </a:r>
          </a:p>
        </p:txBody>
      </p:sp>
    </p:spTree>
    <p:extLst>
      <p:ext uri="{BB962C8B-B14F-4D97-AF65-F5344CB8AC3E}">
        <p14:creationId xmlns:p14="http://schemas.microsoft.com/office/powerpoint/2010/main" val="3121736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000" dirty="0"/>
              <a:t>二つのものを比べてみよう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ja-JP" altLang="en-US" sz="3200" dirty="0">
                <a:solidFill>
                  <a:schemeClr val="bg2">
                    <a:lumMod val="50000"/>
                  </a:schemeClr>
                </a:solidFill>
              </a:rPr>
              <a:t>同等</a:t>
            </a:r>
            <a:r>
              <a:rPr kumimoji="1" lang="ja-JP" altLang="en-US" sz="3200" dirty="0">
                <a:solidFill>
                  <a:schemeClr val="bg2">
                    <a:lumMod val="50000"/>
                  </a:schemeClr>
                </a:solidFill>
              </a:rPr>
              <a:t>比較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マップ&#10;&#10;自動的に生成された説明">
            <a:extLst>
              <a:ext uri="{FF2B5EF4-FFF2-40B4-BE49-F238E27FC236}">
                <a16:creationId xmlns:a16="http://schemas.microsoft.com/office/drawing/2014/main" id="{476365FB-D8CD-4872-A2FA-3B68C5C6DB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51429"/>
            <a:ext cx="3703428" cy="2777571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C8869FD-5E41-43DA-AE1D-95F1C98F5C12}"/>
              </a:ext>
            </a:extLst>
          </p:cNvPr>
          <p:cNvSpPr/>
          <p:nvPr/>
        </p:nvSpPr>
        <p:spPr>
          <a:xfrm>
            <a:off x="1663419" y="128209"/>
            <a:ext cx="2736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What country</a:t>
            </a:r>
            <a:endParaRPr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A0A2C05-7672-4ADB-8F4F-A90689ED14C0}"/>
              </a:ext>
            </a:extLst>
          </p:cNvPr>
          <p:cNvSpPr/>
          <p:nvPr/>
        </p:nvSpPr>
        <p:spPr>
          <a:xfrm>
            <a:off x="4255707" y="128209"/>
            <a:ext cx="1736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is this?</a:t>
            </a:r>
            <a:endParaRPr lang="ja-JP" altLang="en-US" sz="2800" b="1" dirty="0">
              <a:latin typeface="Century Schoolbook" panose="02040604050505020304" pitchFamily="18" charset="0"/>
            </a:endParaRPr>
          </a:p>
        </p:txBody>
      </p:sp>
      <p:pic>
        <p:nvPicPr>
          <p:cNvPr id="9" name="図 8" descr="アイコン が含まれている画像&#10;&#10;自動的に生成された説明">
            <a:extLst>
              <a:ext uri="{FF2B5EF4-FFF2-40B4-BE49-F238E27FC236}">
                <a16:creationId xmlns:a16="http://schemas.microsoft.com/office/drawing/2014/main" id="{4D5A4027-5F47-4311-95DB-B0A64FA7BD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625" y="2071812"/>
            <a:ext cx="836712" cy="836712"/>
          </a:xfrm>
          <a:prstGeom prst="rect">
            <a:avLst/>
          </a:prstGeom>
        </p:spPr>
      </p:pic>
      <p:pic>
        <p:nvPicPr>
          <p:cNvPr id="11" name="図 10" descr="ロゴ, 会社名&#10;&#10;自動的に生成された説明">
            <a:extLst>
              <a:ext uri="{FF2B5EF4-FFF2-40B4-BE49-F238E27FC236}">
                <a16:creationId xmlns:a16="http://schemas.microsoft.com/office/drawing/2014/main" id="{D497AE6F-8D17-43DD-AE37-D9009A1CA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981" y="905328"/>
            <a:ext cx="1090997" cy="1092745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4046B920-16D7-4B17-8C04-4A8A11575576}"/>
              </a:ext>
            </a:extLst>
          </p:cNvPr>
          <p:cNvSpPr/>
          <p:nvPr/>
        </p:nvSpPr>
        <p:spPr>
          <a:xfrm>
            <a:off x="215008" y="3267362"/>
            <a:ext cx="89289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It is</a:t>
            </a:r>
            <a:r>
              <a:rPr lang="ja-JP" altLang="en-US" sz="2800" b="1" dirty="0"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the United Kingdom of Great Britain</a:t>
            </a:r>
          </a:p>
          <a:p>
            <a:pPr algn="r"/>
            <a:r>
              <a:rPr lang="en-US" altLang="ja-JP" sz="2800" b="1" dirty="0">
                <a:latin typeface="Century Schoolbook" panose="02040604050505020304" pitchFamily="18" charset="0"/>
              </a:rPr>
              <a:t> and Northern Ireland.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430D312-3205-46A5-ADE3-3C79E03F7013}"/>
              </a:ext>
            </a:extLst>
          </p:cNvPr>
          <p:cNvSpPr/>
          <p:nvPr/>
        </p:nvSpPr>
        <p:spPr>
          <a:xfrm>
            <a:off x="683568" y="4758824"/>
            <a:ext cx="23480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The UK is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5A1A349D-95E1-4B6F-8018-A6D05F634DFC}"/>
              </a:ext>
            </a:extLst>
          </p:cNvPr>
          <p:cNvSpPr/>
          <p:nvPr/>
        </p:nvSpPr>
        <p:spPr>
          <a:xfrm>
            <a:off x="2642943" y="4758824"/>
            <a:ext cx="8441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DD7564B0-F768-4B35-9623-3E68169610B6}"/>
              </a:ext>
            </a:extLst>
          </p:cNvPr>
          <p:cNvSpPr/>
          <p:nvPr/>
        </p:nvSpPr>
        <p:spPr>
          <a:xfrm>
            <a:off x="3357315" y="4758824"/>
            <a:ext cx="23480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large.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625E2C55-E210-41D5-881A-6C6141EF5780}"/>
              </a:ext>
            </a:extLst>
          </p:cNvPr>
          <p:cNvSpPr/>
          <p:nvPr/>
        </p:nvSpPr>
        <p:spPr>
          <a:xfrm>
            <a:off x="680426" y="5282044"/>
            <a:ext cx="23480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The UK is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1018D58D-06AB-48D4-ACFF-B3A189FA9DE2}"/>
              </a:ext>
            </a:extLst>
          </p:cNvPr>
          <p:cNvSpPr/>
          <p:nvPr/>
        </p:nvSpPr>
        <p:spPr>
          <a:xfrm>
            <a:off x="2639801" y="5282044"/>
            <a:ext cx="8441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9373607D-2654-4399-8E83-C6AE2454ADD5}"/>
              </a:ext>
            </a:extLst>
          </p:cNvPr>
          <p:cNvSpPr/>
          <p:nvPr/>
        </p:nvSpPr>
        <p:spPr>
          <a:xfrm>
            <a:off x="3381840" y="5282044"/>
            <a:ext cx="691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as</a:t>
            </a:r>
            <a:endParaRPr lang="en-US" altLang="ja-JP" sz="2800" b="1" dirty="0">
              <a:latin typeface="Century Schoolbook" panose="02040604050505020304" pitchFamily="18" charset="0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B46FC19-D987-402D-8A50-BB5FE604B648}"/>
              </a:ext>
            </a:extLst>
          </p:cNvPr>
          <p:cNvSpPr/>
          <p:nvPr/>
        </p:nvSpPr>
        <p:spPr>
          <a:xfrm>
            <a:off x="3885896" y="5282044"/>
            <a:ext cx="11323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large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3A0024DD-3C6B-4556-9F79-BDD1FAA93D0F}"/>
              </a:ext>
            </a:extLst>
          </p:cNvPr>
          <p:cNvSpPr/>
          <p:nvPr/>
        </p:nvSpPr>
        <p:spPr>
          <a:xfrm>
            <a:off x="4961210" y="5282044"/>
            <a:ext cx="691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as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FBAF41EE-8568-4B37-A618-3BFD624D2B94}"/>
              </a:ext>
            </a:extLst>
          </p:cNvPr>
          <p:cNvSpPr/>
          <p:nvPr/>
        </p:nvSpPr>
        <p:spPr>
          <a:xfrm>
            <a:off x="5503207" y="5282044"/>
            <a:ext cx="15927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Japan.</a:t>
            </a:r>
          </a:p>
        </p:txBody>
      </p:sp>
      <p:pic>
        <p:nvPicPr>
          <p:cNvPr id="26" name="図 25" descr="マップ&#10;&#10;自動的に生成された説明">
            <a:extLst>
              <a:ext uri="{FF2B5EF4-FFF2-40B4-BE49-F238E27FC236}">
                <a16:creationId xmlns:a16="http://schemas.microsoft.com/office/drawing/2014/main" id="{0EDD49D7-EA5B-4326-8FAD-D5B2FC4461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214" y="4350120"/>
            <a:ext cx="2348003" cy="250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223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4" grpId="0"/>
      <p:bldP spid="15" grpId="0"/>
      <p:bldP spid="16" grpId="0"/>
      <p:bldP spid="18" grpId="0"/>
      <p:bldP spid="19" grpId="0"/>
      <p:bldP spid="20" grpId="0"/>
      <p:bldP spid="22" grpId="0"/>
      <p:bldP spid="23" grpId="0"/>
      <p:bldP spid="24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角丸四角形 34">
            <a:extLst>
              <a:ext uri="{FF2B5EF4-FFF2-40B4-BE49-F238E27FC236}">
                <a16:creationId xmlns:a16="http://schemas.microsoft.com/office/drawing/2014/main" id="{AA3C8AB0-B846-4C17-9891-A0E773D0DDCA}"/>
              </a:ext>
            </a:extLst>
          </p:cNvPr>
          <p:cNvSpPr/>
          <p:nvPr/>
        </p:nvSpPr>
        <p:spPr>
          <a:xfrm>
            <a:off x="-6788" y="4716923"/>
            <a:ext cx="9136766" cy="2141077"/>
          </a:xfrm>
          <a:prstGeom prst="roundRect">
            <a:avLst>
              <a:gd name="adj" fmla="val 6194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　</a:t>
            </a:r>
          </a:p>
        </p:txBody>
      </p:sp>
      <p:sp>
        <p:nvSpPr>
          <p:cNvPr id="53" name="角丸四角形 26">
            <a:extLst>
              <a:ext uri="{FF2B5EF4-FFF2-40B4-BE49-F238E27FC236}">
                <a16:creationId xmlns:a16="http://schemas.microsoft.com/office/drawing/2014/main" id="{674C1B3C-83AA-447C-9093-D4A606A750E2}"/>
              </a:ext>
            </a:extLst>
          </p:cNvPr>
          <p:cNvSpPr/>
          <p:nvPr/>
        </p:nvSpPr>
        <p:spPr>
          <a:xfrm>
            <a:off x="7235" y="3248916"/>
            <a:ext cx="9136765" cy="1349499"/>
          </a:xfrm>
          <a:prstGeom prst="roundRect">
            <a:avLst/>
          </a:prstGeom>
          <a:solidFill>
            <a:srgbClr val="FFFF00">
              <a:alpha val="19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b="1" dirty="0">
              <a:latin typeface="Century Schoolbook" panose="02040604050505020304" pitchFamily="18" charset="0"/>
            </a:endParaRPr>
          </a:p>
          <a:p>
            <a:pPr algn="ctr"/>
            <a:endParaRPr lang="en-US" altLang="ja-JP" b="1" dirty="0">
              <a:latin typeface="Century Schoolbook" panose="02040604050505020304" pitchFamily="18" charset="0"/>
            </a:endParaRPr>
          </a:p>
          <a:p>
            <a:pPr algn="ctr"/>
            <a:endParaRPr kumimoji="1" lang="en-US" altLang="ja-JP" b="1" dirty="0">
              <a:latin typeface="Century Schoolbook" panose="02040604050505020304" pitchFamily="18" charset="0"/>
            </a:endParaRPr>
          </a:p>
          <a:p>
            <a:pPr algn="ctr"/>
            <a:endParaRPr lang="en-US" altLang="ja-JP" b="1">
              <a:latin typeface="Century Schoolbook" panose="02040604050505020304" pitchFamily="18" charset="0"/>
            </a:endParaRPr>
          </a:p>
          <a:p>
            <a:pPr algn="ctr"/>
            <a:endParaRPr kumimoji="1" lang="ja-JP" altLang="en-US" b="1">
              <a:latin typeface="Century Schoolbook" panose="02040604050505020304" pitchFamily="18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27EAECF-CBB9-4D37-87C9-6C29E8D49ED4}"/>
              </a:ext>
            </a:extLst>
          </p:cNvPr>
          <p:cNvSpPr/>
          <p:nvPr/>
        </p:nvSpPr>
        <p:spPr>
          <a:xfrm>
            <a:off x="53109" y="12534"/>
            <a:ext cx="27032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800" b="1" dirty="0">
                <a:latin typeface="Century Schoolbook" panose="02040604050505020304" pitchFamily="18" charset="0"/>
              </a:rPr>
              <a:t>同等比較の否定</a:t>
            </a:r>
          </a:p>
        </p:txBody>
      </p:sp>
      <p:pic>
        <p:nvPicPr>
          <p:cNvPr id="28" name="図 27" descr="マップ&#10;&#10;自動的に生成された説明">
            <a:extLst>
              <a:ext uri="{FF2B5EF4-FFF2-40B4-BE49-F238E27FC236}">
                <a16:creationId xmlns:a16="http://schemas.microsoft.com/office/drawing/2014/main" id="{125E4895-9A4E-4AD6-8F69-545C09048F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523209"/>
            <a:ext cx="2160240" cy="1620180"/>
          </a:xfrm>
          <a:prstGeom prst="rect">
            <a:avLst/>
          </a:prstGeom>
        </p:spPr>
      </p:pic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D9212A32-5971-4586-8F85-7664BF02096F}"/>
              </a:ext>
            </a:extLst>
          </p:cNvPr>
          <p:cNvSpPr/>
          <p:nvPr/>
        </p:nvSpPr>
        <p:spPr>
          <a:xfrm>
            <a:off x="1691680" y="523209"/>
            <a:ext cx="23480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The UK is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B679DEAD-7351-411C-AB29-D14D69705DED}"/>
              </a:ext>
            </a:extLst>
          </p:cNvPr>
          <p:cNvSpPr/>
          <p:nvPr/>
        </p:nvSpPr>
        <p:spPr>
          <a:xfrm>
            <a:off x="3923928" y="523209"/>
            <a:ext cx="11323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200" b="1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A481AA7E-AD8E-4191-92C3-FFD2E2DAFBF9}"/>
              </a:ext>
            </a:extLst>
          </p:cNvPr>
          <p:cNvSpPr/>
          <p:nvPr/>
        </p:nvSpPr>
        <p:spPr>
          <a:xfrm>
            <a:off x="4744277" y="523209"/>
            <a:ext cx="23480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large.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3292D76E-C89A-4C5A-AB97-4FF968EB1ACE}"/>
              </a:ext>
            </a:extLst>
          </p:cNvPr>
          <p:cNvSpPr/>
          <p:nvPr/>
        </p:nvSpPr>
        <p:spPr>
          <a:xfrm>
            <a:off x="1660332" y="1364064"/>
            <a:ext cx="23480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The UK is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CE0D8CC6-62B8-498B-9121-1D8D234EF8D6}"/>
              </a:ext>
            </a:extLst>
          </p:cNvPr>
          <p:cNvSpPr/>
          <p:nvPr/>
        </p:nvSpPr>
        <p:spPr>
          <a:xfrm>
            <a:off x="3871747" y="1364064"/>
            <a:ext cx="11323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200" b="1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6EE44585-525D-43D1-BEB2-AA5120B90E19}"/>
              </a:ext>
            </a:extLst>
          </p:cNvPr>
          <p:cNvSpPr/>
          <p:nvPr/>
        </p:nvSpPr>
        <p:spPr>
          <a:xfrm>
            <a:off x="4744277" y="1364064"/>
            <a:ext cx="6918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as</a:t>
            </a:r>
            <a:endParaRPr lang="en-US" altLang="ja-JP" sz="3200" b="1" dirty="0">
              <a:latin typeface="Century Schoolbook" panose="02040604050505020304" pitchFamily="18" charset="0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77856556-1F36-40B1-9578-76FEB248C43F}"/>
              </a:ext>
            </a:extLst>
          </p:cNvPr>
          <p:cNvSpPr/>
          <p:nvPr/>
        </p:nvSpPr>
        <p:spPr>
          <a:xfrm>
            <a:off x="5388668" y="1364064"/>
            <a:ext cx="18476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large.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1B96EF6C-2379-4F8E-89FB-9B33DB312A0F}"/>
              </a:ext>
            </a:extLst>
          </p:cNvPr>
          <p:cNvSpPr txBox="1"/>
          <p:nvPr/>
        </p:nvSpPr>
        <p:spPr>
          <a:xfrm>
            <a:off x="1913739" y="1840541"/>
            <a:ext cx="53165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latin typeface="Century Schoolbook" panose="02040604050505020304" pitchFamily="18" charset="0"/>
              </a:rPr>
              <a:t>イギリスは</a:t>
            </a:r>
            <a:r>
              <a:rPr lang="ja-JP" altLang="en-US" sz="24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同じくらい</a:t>
            </a:r>
            <a:r>
              <a:rPr lang="ja-JP" altLang="en-US" sz="2400" b="1" dirty="0">
                <a:latin typeface="Century Schoolbook" panose="02040604050505020304" pitchFamily="18" charset="0"/>
              </a:rPr>
              <a:t>大きくは</a:t>
            </a:r>
            <a:r>
              <a:rPr lang="ja-JP" altLang="en-US" sz="2400" b="1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ない</a:t>
            </a:r>
            <a:r>
              <a:rPr lang="ja-JP" altLang="en-US" sz="2400" b="1" dirty="0">
                <a:latin typeface="Century Schoolbook" panose="02040604050505020304" pitchFamily="18" charset="0"/>
              </a:rPr>
              <a:t>んだ。</a:t>
            </a:r>
            <a:endParaRPr kumimoji="1" lang="ja-JP" altLang="en-US" sz="2400" b="1" dirty="0">
              <a:latin typeface="Century Schoolbook" panose="02040604050505020304" pitchFamily="18" charset="0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05B9E6C5-52D5-4B28-9000-9BEADA20355E}"/>
              </a:ext>
            </a:extLst>
          </p:cNvPr>
          <p:cNvSpPr txBox="1"/>
          <p:nvPr/>
        </p:nvSpPr>
        <p:spPr>
          <a:xfrm>
            <a:off x="5352729" y="2501154"/>
            <a:ext cx="23480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Century Schoolbook" panose="02040604050505020304" pitchFamily="18" charset="0"/>
              </a:rPr>
              <a:t>何</a:t>
            </a:r>
            <a:r>
              <a:rPr kumimoji="1" lang="ja-JP" altLang="en-US" sz="24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と比べて</a:t>
            </a:r>
            <a:r>
              <a:rPr kumimoji="1" lang="ja-JP" altLang="en-US" sz="2400" b="1" dirty="0">
                <a:latin typeface="Century Schoolbook" panose="02040604050505020304" pitchFamily="18" charset="0"/>
              </a:rPr>
              <a:t>？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181B5B60-7EE9-4247-8D7E-CC9058E2A01E}"/>
              </a:ext>
            </a:extLst>
          </p:cNvPr>
          <p:cNvSpPr/>
          <p:nvPr/>
        </p:nvSpPr>
        <p:spPr>
          <a:xfrm>
            <a:off x="971600" y="3186788"/>
            <a:ext cx="23480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The UK is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DFE1A37A-8AC8-400D-96AD-BBC4703D221D}"/>
              </a:ext>
            </a:extLst>
          </p:cNvPr>
          <p:cNvSpPr/>
          <p:nvPr/>
        </p:nvSpPr>
        <p:spPr>
          <a:xfrm>
            <a:off x="3183015" y="3186788"/>
            <a:ext cx="11323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200" b="1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2939F4BC-B09B-4ED3-83D0-03710E37289D}"/>
              </a:ext>
            </a:extLst>
          </p:cNvPr>
          <p:cNvSpPr/>
          <p:nvPr/>
        </p:nvSpPr>
        <p:spPr>
          <a:xfrm>
            <a:off x="4055545" y="3186788"/>
            <a:ext cx="6918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as</a:t>
            </a:r>
            <a:endParaRPr lang="en-US" altLang="ja-JP" sz="3200" b="1" dirty="0">
              <a:latin typeface="Century Schoolbook" panose="02040604050505020304" pitchFamily="18" charset="0"/>
            </a:endParaRP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84860188-7E73-43ED-89B9-BF248C54F370}"/>
              </a:ext>
            </a:extLst>
          </p:cNvPr>
          <p:cNvSpPr/>
          <p:nvPr/>
        </p:nvSpPr>
        <p:spPr>
          <a:xfrm>
            <a:off x="4699936" y="3186788"/>
            <a:ext cx="1312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large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0B65882-76FA-4A42-8CF7-C7308CFEABBA}"/>
              </a:ext>
            </a:extLst>
          </p:cNvPr>
          <p:cNvSpPr/>
          <p:nvPr/>
        </p:nvSpPr>
        <p:spPr>
          <a:xfrm>
            <a:off x="5896405" y="3186788"/>
            <a:ext cx="6918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as</a:t>
            </a: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AE120BFE-E1E2-438A-99EB-86125B00D22E}"/>
              </a:ext>
            </a:extLst>
          </p:cNvPr>
          <p:cNvSpPr/>
          <p:nvPr/>
        </p:nvSpPr>
        <p:spPr>
          <a:xfrm>
            <a:off x="6428128" y="3186788"/>
            <a:ext cx="2032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Japan.</a:t>
            </a:r>
          </a:p>
        </p:txBody>
      </p:sp>
      <p:pic>
        <p:nvPicPr>
          <p:cNvPr id="50" name="図 49" descr="マップ&#10;&#10;自動的に生成された説明">
            <a:extLst>
              <a:ext uri="{FF2B5EF4-FFF2-40B4-BE49-F238E27FC236}">
                <a16:creationId xmlns:a16="http://schemas.microsoft.com/office/drawing/2014/main" id="{35C722B9-0DA6-4C4A-A8B5-EDD5E5B86B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833" y="1217817"/>
            <a:ext cx="1733133" cy="1851143"/>
          </a:xfrm>
          <a:prstGeom prst="rect">
            <a:avLst/>
          </a:prstGeom>
        </p:spPr>
      </p:pic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9E57FC75-0CD3-4DCC-9309-AA9E55A19812}"/>
              </a:ext>
            </a:extLst>
          </p:cNvPr>
          <p:cNvSpPr txBox="1"/>
          <p:nvPr/>
        </p:nvSpPr>
        <p:spPr>
          <a:xfrm>
            <a:off x="1310922" y="3771876"/>
            <a:ext cx="7437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latin typeface="Century Schoolbook" panose="02040604050505020304" pitchFamily="18" charset="0"/>
              </a:rPr>
              <a:t>イギリスは日本</a:t>
            </a:r>
            <a:r>
              <a:rPr lang="ja-JP" altLang="en-US" sz="24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と比べて</a:t>
            </a:r>
            <a:r>
              <a:rPr lang="ja-JP" altLang="en-US" sz="24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同じくらい</a:t>
            </a:r>
            <a:r>
              <a:rPr lang="ja-JP" altLang="en-US" sz="2400" b="1" dirty="0">
                <a:latin typeface="Century Schoolbook" panose="02040604050505020304" pitchFamily="18" charset="0"/>
              </a:rPr>
              <a:t>大きくは</a:t>
            </a:r>
            <a:r>
              <a:rPr lang="ja-JP" altLang="en-US" sz="2400" b="1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ない</a:t>
            </a:r>
            <a:r>
              <a:rPr lang="ja-JP" altLang="en-US" sz="2400" b="1" dirty="0">
                <a:latin typeface="Century Schoolbook" panose="02040604050505020304" pitchFamily="18" charset="0"/>
              </a:rPr>
              <a:t>です。</a:t>
            </a:r>
            <a:endParaRPr kumimoji="1" lang="ja-JP" altLang="en-US" sz="2400" b="1" dirty="0">
              <a:latin typeface="Century Schoolbook" panose="02040604050505020304" pitchFamily="18" charset="0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5BAA4651-D2DA-48A6-8F8B-777A3B0DE776}"/>
              </a:ext>
            </a:extLst>
          </p:cNvPr>
          <p:cNvSpPr txBox="1"/>
          <p:nvPr/>
        </p:nvSpPr>
        <p:spPr>
          <a:xfrm>
            <a:off x="1347754" y="4176082"/>
            <a:ext cx="5415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latin typeface="Century Schoolbook" panose="02040604050505020304" pitchFamily="18" charset="0"/>
              </a:rPr>
              <a:t>イギリスは日本</a:t>
            </a:r>
            <a:r>
              <a:rPr lang="ja-JP" altLang="en-US" sz="24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ほど</a:t>
            </a:r>
            <a:r>
              <a:rPr lang="ja-JP" altLang="en-US" sz="2400" b="1" dirty="0">
                <a:latin typeface="Century Schoolbook" panose="02040604050505020304" pitchFamily="18" charset="0"/>
              </a:rPr>
              <a:t>大きくは</a:t>
            </a:r>
            <a:r>
              <a:rPr lang="ja-JP" altLang="en-US" sz="2400" b="1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ない</a:t>
            </a:r>
            <a:r>
              <a:rPr lang="ja-JP" altLang="en-US" sz="2400" b="1" dirty="0">
                <a:latin typeface="Century Schoolbook" panose="02040604050505020304" pitchFamily="18" charset="0"/>
              </a:rPr>
              <a:t>です。</a:t>
            </a:r>
            <a:endParaRPr kumimoji="1" lang="ja-JP" altLang="en-US" sz="2400" b="1" dirty="0">
              <a:latin typeface="Century Schoolbook" panose="02040604050505020304" pitchFamily="18" charset="0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52B32733-D1CA-451A-A49B-7CBAC3DCF1CD}"/>
              </a:ext>
            </a:extLst>
          </p:cNvPr>
          <p:cNvSpPr/>
          <p:nvPr/>
        </p:nvSpPr>
        <p:spPr>
          <a:xfrm>
            <a:off x="-202930" y="4677592"/>
            <a:ext cx="165618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4AEFFF83-D64B-4EAA-973A-0C8E4477A882}"/>
              </a:ext>
            </a:extLst>
          </p:cNvPr>
          <p:cNvSpPr/>
          <p:nvPr/>
        </p:nvSpPr>
        <p:spPr>
          <a:xfrm>
            <a:off x="-94615" y="5117867"/>
            <a:ext cx="9116278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①同等比較に「</a:t>
            </a:r>
            <a:r>
              <a:rPr lang="en-US" altLang="ja-JP" sz="2800" b="1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」があるときには、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2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つ目の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as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～の前の部分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を考えましょう。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as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～の前の部分が伝えたいことです。その伝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えたいことをわかりやすく伝えるために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as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～の部分があります。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8C778498-3257-49AF-B8D7-F738518F8A00}"/>
              </a:ext>
            </a:extLst>
          </p:cNvPr>
          <p:cNvSpPr/>
          <p:nvPr/>
        </p:nvSpPr>
        <p:spPr>
          <a:xfrm>
            <a:off x="-25929" y="6358361"/>
            <a:ext cx="915590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②「～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と比べて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、形容詞・副詞では</a:t>
            </a:r>
            <a:r>
              <a:rPr lang="ja-JP" altLang="en-US" sz="2400" b="1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ない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」ということになります。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5877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3" grpId="0" animBg="1"/>
      <p:bldP spid="29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1" grpId="0"/>
      <p:bldP spid="52" grpId="0"/>
      <p:bldP spid="54" grpId="0"/>
      <p:bldP spid="55" grpId="0"/>
      <p:bldP spid="5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C3E2C1-6AD8-6285-7532-0070E6B3D1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0"/>
          <a:stretch/>
        </p:blipFill>
        <p:spPr>
          <a:xfrm>
            <a:off x="5088043" y="1124744"/>
            <a:ext cx="3593502" cy="2677538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078B495F-9649-4C47-C563-F5450C9FAF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3" t="23074" r="18251" b="786"/>
          <a:stretch/>
        </p:blipFill>
        <p:spPr>
          <a:xfrm>
            <a:off x="419356" y="1124744"/>
            <a:ext cx="3773908" cy="2677538"/>
          </a:xfrm>
          <a:prstGeom prst="rect">
            <a:avLst/>
          </a:prstGeom>
        </p:spPr>
      </p:pic>
      <p:sp>
        <p:nvSpPr>
          <p:cNvPr id="4" name="テキスト プレースホルダ 6">
            <a:extLst>
              <a:ext uri="{FF2B5EF4-FFF2-40B4-BE49-F238E27FC236}">
                <a16:creationId xmlns:a16="http://schemas.microsoft.com/office/drawing/2014/main" id="{9FE1FE29-C0CD-6253-9839-CD76E516F238}"/>
              </a:ext>
            </a:extLst>
          </p:cNvPr>
          <p:cNvSpPr txBox="1">
            <a:spLocks/>
          </p:cNvSpPr>
          <p:nvPr/>
        </p:nvSpPr>
        <p:spPr>
          <a:xfrm>
            <a:off x="419356" y="179707"/>
            <a:ext cx="3747643" cy="61699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the Amazon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5" name="テキスト プレースホルダ 6">
            <a:extLst>
              <a:ext uri="{FF2B5EF4-FFF2-40B4-BE49-F238E27FC236}">
                <a16:creationId xmlns:a16="http://schemas.microsoft.com/office/drawing/2014/main" id="{36815741-C7CA-5D2B-75B7-5DDD93A2C7D0}"/>
              </a:ext>
            </a:extLst>
          </p:cNvPr>
          <p:cNvSpPr txBox="1">
            <a:spLocks/>
          </p:cNvSpPr>
          <p:nvPr/>
        </p:nvSpPr>
        <p:spPr>
          <a:xfrm>
            <a:off x="4972439" y="179708"/>
            <a:ext cx="3687599" cy="61699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the Nile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6" name="テキスト プレースホルダ 6">
            <a:extLst>
              <a:ext uri="{FF2B5EF4-FFF2-40B4-BE49-F238E27FC236}">
                <a16:creationId xmlns:a16="http://schemas.microsoft.com/office/drawing/2014/main" id="{6E43AD54-2222-6D87-A4F9-1EDA50040097}"/>
              </a:ext>
            </a:extLst>
          </p:cNvPr>
          <p:cNvSpPr txBox="1">
            <a:spLocks/>
          </p:cNvSpPr>
          <p:nvPr/>
        </p:nvSpPr>
        <p:spPr>
          <a:xfrm>
            <a:off x="3446382" y="3734281"/>
            <a:ext cx="2251236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long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047B72C-B710-AF14-4B16-4741D664DC64}"/>
              </a:ext>
            </a:extLst>
          </p:cNvPr>
          <p:cNvSpPr/>
          <p:nvPr/>
        </p:nvSpPr>
        <p:spPr>
          <a:xfrm>
            <a:off x="103936" y="5210036"/>
            <a:ext cx="89361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The Amazon is 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not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 as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long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as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 the Nile.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59F9A4B-E25E-134D-EA75-DD156F9A385B}"/>
              </a:ext>
            </a:extLst>
          </p:cNvPr>
          <p:cNvSpPr/>
          <p:nvPr/>
        </p:nvSpPr>
        <p:spPr>
          <a:xfrm>
            <a:off x="3160863" y="5210036"/>
            <a:ext cx="10061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E08BC219-2615-9995-0AB7-C264991357FC}"/>
              </a:ext>
            </a:extLst>
          </p:cNvPr>
          <p:cNvSpPr/>
          <p:nvPr/>
        </p:nvSpPr>
        <p:spPr>
          <a:xfrm>
            <a:off x="4218857" y="5210036"/>
            <a:ext cx="691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as</a:t>
            </a:r>
            <a:endParaRPr lang="en-US" altLang="ja-JP" sz="2800" b="1" dirty="0">
              <a:latin typeface="Century Schoolbook" panose="02040604050505020304" pitchFamily="18" charset="0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4222535-F1AD-D2BB-8159-5156DF391550}"/>
              </a:ext>
            </a:extLst>
          </p:cNvPr>
          <p:cNvSpPr/>
          <p:nvPr/>
        </p:nvSpPr>
        <p:spPr>
          <a:xfrm>
            <a:off x="5094889" y="5228292"/>
            <a:ext cx="10061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long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38D0605E-8ACF-19B3-3574-FE0A5968A0B8}"/>
              </a:ext>
            </a:extLst>
          </p:cNvPr>
          <p:cNvSpPr/>
          <p:nvPr/>
        </p:nvSpPr>
        <p:spPr>
          <a:xfrm>
            <a:off x="6372200" y="5228292"/>
            <a:ext cx="691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as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E7B3169-C0B5-5549-64FB-80EAE5609279}"/>
              </a:ext>
            </a:extLst>
          </p:cNvPr>
          <p:cNvSpPr/>
          <p:nvPr/>
        </p:nvSpPr>
        <p:spPr>
          <a:xfrm>
            <a:off x="3768269" y="2809102"/>
            <a:ext cx="1725351" cy="275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173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45000"/>
                  </a:srgbClr>
                </a:solidFill>
                <a:effectLst>
                  <a:outerShdw blurRad="25500" dist="23000" dir="6420000" algn="tl">
                    <a:schemeClr val="tx1">
                      <a:alpha val="50000"/>
                    </a:schemeClr>
                  </a:outerShdw>
                </a:effectLst>
              </a:rPr>
              <a:t>×</a:t>
            </a:r>
            <a:endParaRPr lang="ja-JP" altLang="en-US" sz="173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45000"/>
                </a:srgbClr>
              </a:solidFill>
              <a:effectLst>
                <a:outerShdw blurRad="25500" dist="23000" dir="6420000" algn="tl">
                  <a:schemeClr val="tx1">
                    <a:alpha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860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11" grpId="0"/>
      <p:bldP spid="12" grpId="0"/>
      <p:bldP spid="13" grpId="0"/>
      <p:bldP spid="14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C3E2C1-6AD8-6285-7532-0070E6B3D1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5" b="12745"/>
          <a:stretch/>
        </p:blipFill>
        <p:spPr>
          <a:xfrm>
            <a:off x="5088043" y="1124744"/>
            <a:ext cx="3593502" cy="2677538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078B495F-9649-4C47-C563-F5450C9FAF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1" b="2701"/>
          <a:stretch/>
        </p:blipFill>
        <p:spPr>
          <a:xfrm>
            <a:off x="419356" y="1038487"/>
            <a:ext cx="3773908" cy="2677538"/>
          </a:xfrm>
          <a:prstGeom prst="rect">
            <a:avLst/>
          </a:prstGeom>
        </p:spPr>
      </p:pic>
      <p:sp>
        <p:nvSpPr>
          <p:cNvPr id="4" name="テキスト プレースホルダ 6">
            <a:extLst>
              <a:ext uri="{FF2B5EF4-FFF2-40B4-BE49-F238E27FC236}">
                <a16:creationId xmlns:a16="http://schemas.microsoft.com/office/drawing/2014/main" id="{9FE1FE29-C0CD-6253-9839-CD76E516F238}"/>
              </a:ext>
            </a:extLst>
          </p:cNvPr>
          <p:cNvSpPr txBox="1">
            <a:spLocks/>
          </p:cNvSpPr>
          <p:nvPr/>
        </p:nvSpPr>
        <p:spPr>
          <a:xfrm>
            <a:off x="419356" y="179707"/>
            <a:ext cx="3747643" cy="61699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cheetahs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5" name="テキスト プレースホルダ 6">
            <a:extLst>
              <a:ext uri="{FF2B5EF4-FFF2-40B4-BE49-F238E27FC236}">
                <a16:creationId xmlns:a16="http://schemas.microsoft.com/office/drawing/2014/main" id="{36815741-C7CA-5D2B-75B7-5DDD93A2C7D0}"/>
              </a:ext>
            </a:extLst>
          </p:cNvPr>
          <p:cNvSpPr txBox="1">
            <a:spLocks/>
          </p:cNvSpPr>
          <p:nvPr/>
        </p:nvSpPr>
        <p:spPr>
          <a:xfrm>
            <a:off x="4972439" y="179708"/>
            <a:ext cx="3687599" cy="61699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lions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6" name="テキスト プレースホルダ 6">
            <a:extLst>
              <a:ext uri="{FF2B5EF4-FFF2-40B4-BE49-F238E27FC236}">
                <a16:creationId xmlns:a16="http://schemas.microsoft.com/office/drawing/2014/main" id="{6E43AD54-2222-6D87-A4F9-1EDA50040097}"/>
              </a:ext>
            </a:extLst>
          </p:cNvPr>
          <p:cNvSpPr txBox="1">
            <a:spLocks/>
          </p:cNvSpPr>
          <p:nvPr/>
        </p:nvSpPr>
        <p:spPr>
          <a:xfrm>
            <a:off x="3446382" y="3734281"/>
            <a:ext cx="2251236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heavy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047B72C-B710-AF14-4B16-4741D664DC64}"/>
              </a:ext>
            </a:extLst>
          </p:cNvPr>
          <p:cNvSpPr/>
          <p:nvPr/>
        </p:nvSpPr>
        <p:spPr>
          <a:xfrm>
            <a:off x="103936" y="5512360"/>
            <a:ext cx="89361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Cheetahs are 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not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 as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heavy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as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 lions.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59F9A4B-E25E-134D-EA75-DD156F9A385B}"/>
              </a:ext>
            </a:extLst>
          </p:cNvPr>
          <p:cNvSpPr/>
          <p:nvPr/>
        </p:nvSpPr>
        <p:spPr>
          <a:xfrm>
            <a:off x="2889689" y="5516261"/>
            <a:ext cx="10061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E08BC219-2615-9995-0AB7-C264991357FC}"/>
              </a:ext>
            </a:extLst>
          </p:cNvPr>
          <p:cNvSpPr/>
          <p:nvPr/>
        </p:nvSpPr>
        <p:spPr>
          <a:xfrm>
            <a:off x="3984191" y="5508459"/>
            <a:ext cx="691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as</a:t>
            </a:r>
            <a:endParaRPr lang="en-US" altLang="ja-JP" sz="2800" b="1" dirty="0">
              <a:latin typeface="Century Schoolbook" panose="02040604050505020304" pitchFamily="18" charset="0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4222535-F1AD-D2BB-8159-5156DF391550}"/>
              </a:ext>
            </a:extLst>
          </p:cNvPr>
          <p:cNvSpPr/>
          <p:nvPr/>
        </p:nvSpPr>
        <p:spPr>
          <a:xfrm>
            <a:off x="4831600" y="5508459"/>
            <a:ext cx="13850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heavy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38D0605E-8ACF-19B3-3574-FE0A5968A0B8}"/>
              </a:ext>
            </a:extLst>
          </p:cNvPr>
          <p:cNvSpPr/>
          <p:nvPr/>
        </p:nvSpPr>
        <p:spPr>
          <a:xfrm>
            <a:off x="6407223" y="5508459"/>
            <a:ext cx="691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as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E7B3169-C0B5-5549-64FB-80EAE5609279}"/>
              </a:ext>
            </a:extLst>
          </p:cNvPr>
          <p:cNvSpPr/>
          <p:nvPr/>
        </p:nvSpPr>
        <p:spPr>
          <a:xfrm>
            <a:off x="3662437" y="2809524"/>
            <a:ext cx="1725351" cy="275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173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45000"/>
                  </a:srgbClr>
                </a:solidFill>
                <a:effectLst>
                  <a:outerShdw blurRad="25500" dist="23000" dir="6420000" algn="tl">
                    <a:schemeClr val="tx1">
                      <a:alpha val="50000"/>
                    </a:schemeClr>
                  </a:outerShdw>
                </a:effectLst>
              </a:rPr>
              <a:t>×</a:t>
            </a:r>
            <a:endParaRPr lang="ja-JP" altLang="en-US" sz="173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45000"/>
                </a:srgbClr>
              </a:solidFill>
              <a:effectLst>
                <a:outerShdw blurRad="25500" dist="23000" dir="6420000" algn="tl">
                  <a:schemeClr val="tx1">
                    <a:alpha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691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11" grpId="0"/>
      <p:bldP spid="12" grpId="0"/>
      <p:bldP spid="13" grpId="0"/>
      <p:bldP spid="14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78B495F-9649-4C47-C563-F5450C9FAF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" r="210"/>
          <a:stretch/>
        </p:blipFill>
        <p:spPr>
          <a:xfrm>
            <a:off x="419356" y="1038487"/>
            <a:ext cx="3773908" cy="2677538"/>
          </a:xfrm>
          <a:prstGeom prst="rect">
            <a:avLst/>
          </a:prstGeom>
        </p:spPr>
      </p:pic>
      <p:sp>
        <p:nvSpPr>
          <p:cNvPr id="4" name="テキスト プレースホルダ 6">
            <a:extLst>
              <a:ext uri="{FF2B5EF4-FFF2-40B4-BE49-F238E27FC236}">
                <a16:creationId xmlns:a16="http://schemas.microsoft.com/office/drawing/2014/main" id="{9FE1FE29-C0CD-6253-9839-CD76E516F238}"/>
              </a:ext>
            </a:extLst>
          </p:cNvPr>
          <p:cNvSpPr txBox="1">
            <a:spLocks/>
          </p:cNvSpPr>
          <p:nvPr/>
        </p:nvSpPr>
        <p:spPr>
          <a:xfrm>
            <a:off x="419356" y="179707"/>
            <a:ext cx="3747643" cy="61699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South America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5" name="テキスト プレースホルダ 6">
            <a:extLst>
              <a:ext uri="{FF2B5EF4-FFF2-40B4-BE49-F238E27FC236}">
                <a16:creationId xmlns:a16="http://schemas.microsoft.com/office/drawing/2014/main" id="{36815741-C7CA-5D2B-75B7-5DDD93A2C7D0}"/>
              </a:ext>
            </a:extLst>
          </p:cNvPr>
          <p:cNvSpPr txBox="1">
            <a:spLocks/>
          </p:cNvSpPr>
          <p:nvPr/>
        </p:nvSpPr>
        <p:spPr>
          <a:xfrm>
            <a:off x="4972439" y="179708"/>
            <a:ext cx="3687599" cy="61699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Africa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6" name="テキスト プレースホルダ 6">
            <a:extLst>
              <a:ext uri="{FF2B5EF4-FFF2-40B4-BE49-F238E27FC236}">
                <a16:creationId xmlns:a16="http://schemas.microsoft.com/office/drawing/2014/main" id="{6E43AD54-2222-6D87-A4F9-1EDA50040097}"/>
              </a:ext>
            </a:extLst>
          </p:cNvPr>
          <p:cNvSpPr txBox="1">
            <a:spLocks/>
          </p:cNvSpPr>
          <p:nvPr/>
        </p:nvSpPr>
        <p:spPr>
          <a:xfrm>
            <a:off x="3446382" y="3734281"/>
            <a:ext cx="2251236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large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047B72C-B710-AF14-4B16-4741D664DC64}"/>
              </a:ext>
            </a:extLst>
          </p:cNvPr>
          <p:cNvSpPr/>
          <p:nvPr/>
        </p:nvSpPr>
        <p:spPr>
          <a:xfrm>
            <a:off x="26178" y="5467238"/>
            <a:ext cx="92996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South America is 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not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as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large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 as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 Africa.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59F9A4B-E25E-134D-EA75-DD156F9A385B}"/>
              </a:ext>
            </a:extLst>
          </p:cNvPr>
          <p:cNvSpPr/>
          <p:nvPr/>
        </p:nvSpPr>
        <p:spPr>
          <a:xfrm>
            <a:off x="3500558" y="5467944"/>
            <a:ext cx="10061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E08BC219-2615-9995-0AB7-C264991357FC}"/>
              </a:ext>
            </a:extLst>
          </p:cNvPr>
          <p:cNvSpPr/>
          <p:nvPr/>
        </p:nvSpPr>
        <p:spPr>
          <a:xfrm>
            <a:off x="4626529" y="5487849"/>
            <a:ext cx="691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as</a:t>
            </a:r>
            <a:endParaRPr lang="en-US" altLang="ja-JP" sz="2800" b="1" dirty="0">
              <a:latin typeface="Century Schoolbook" panose="02040604050505020304" pitchFamily="18" charset="0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4222535-F1AD-D2BB-8159-5156DF391550}"/>
              </a:ext>
            </a:extLst>
          </p:cNvPr>
          <p:cNvSpPr/>
          <p:nvPr/>
        </p:nvSpPr>
        <p:spPr>
          <a:xfrm>
            <a:off x="5525929" y="5487849"/>
            <a:ext cx="13850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large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38D0605E-8ACF-19B3-3574-FE0A5968A0B8}"/>
              </a:ext>
            </a:extLst>
          </p:cNvPr>
          <p:cNvSpPr/>
          <p:nvPr/>
        </p:nvSpPr>
        <p:spPr>
          <a:xfrm>
            <a:off x="6884794" y="5467238"/>
            <a:ext cx="691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as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E7B3169-C0B5-5549-64FB-80EAE5609279}"/>
              </a:ext>
            </a:extLst>
          </p:cNvPr>
          <p:cNvSpPr/>
          <p:nvPr/>
        </p:nvSpPr>
        <p:spPr>
          <a:xfrm>
            <a:off x="3662437" y="2809524"/>
            <a:ext cx="1725351" cy="275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173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45000"/>
                  </a:srgbClr>
                </a:solidFill>
                <a:effectLst>
                  <a:outerShdw blurRad="25500" dist="23000" dir="6420000" algn="tl">
                    <a:schemeClr val="tx1">
                      <a:alpha val="50000"/>
                    </a:schemeClr>
                  </a:outerShdw>
                </a:effectLst>
              </a:rPr>
              <a:t>×</a:t>
            </a:r>
            <a:endParaRPr lang="ja-JP" altLang="en-US" sz="173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45000"/>
                </a:srgbClr>
              </a:solidFill>
              <a:effectLst>
                <a:outerShdw blurRad="25500" dist="23000" dir="6420000" algn="tl">
                  <a:schemeClr val="tx1">
                    <a:alpha val="50000"/>
                  </a:schemeClr>
                </a:outerShdw>
              </a:effectLst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70E4EE41-E068-8CDB-C0BC-A529CF5483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373" y="993828"/>
            <a:ext cx="2331129" cy="310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63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11" grpId="0"/>
      <p:bldP spid="12" grpId="0"/>
      <p:bldP spid="13" grpId="0"/>
      <p:bldP spid="14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E541A6B-7CC4-C602-5B3D-7CB404444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25"/>
            <a:ext cx="9144000" cy="684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4999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08007E0-4877-C67D-6ADD-44DA4C6AB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52"/>
            <a:ext cx="9144000" cy="684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355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2856"/>
            <a:ext cx="8278688" cy="1470025"/>
          </a:xfrm>
        </p:spPr>
        <p:txBody>
          <a:bodyPr>
            <a:noAutofit/>
          </a:bodyPr>
          <a:lstStyle/>
          <a:p>
            <a:r>
              <a:rPr lang="en-US" altLang="ja-JP" sz="9600" b="1" dirty="0">
                <a:latin typeface="Century Schoolbook" panose="02040604050505020304" pitchFamily="18" charset="0"/>
              </a:rPr>
              <a:t>comparative</a:t>
            </a:r>
            <a:endParaRPr kumimoji="1" lang="ja-JP" altLang="en-US" sz="96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sz="5400" dirty="0">
                <a:solidFill>
                  <a:schemeClr val="bg2">
                    <a:lumMod val="50000"/>
                  </a:schemeClr>
                </a:solidFill>
                <a:latin typeface="Century Schoolbook" panose="02040604050505020304" pitchFamily="18" charset="0"/>
              </a:rPr>
              <a:t>equality</a:t>
            </a:r>
            <a:endParaRPr kumimoji="1" lang="ja-JP" altLang="en-US" sz="5400" dirty="0">
              <a:solidFill>
                <a:schemeClr val="bg2">
                  <a:lumMod val="50000"/>
                </a:schemeClr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310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2843808" y="1988840"/>
            <a:ext cx="3744416" cy="288032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876486" y="170080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</a:t>
            </a:r>
            <a:endParaRPr lang="ja-JP" alt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892516" y="3585790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</a:t>
            </a:r>
            <a:endParaRPr lang="ja-JP" alt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691680" y="4005064"/>
            <a:ext cx="6264696" cy="2880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321162" y="5157192"/>
            <a:ext cx="89562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"/>
                <a:latin typeface="Century Schoolbook" panose="02040604050505020304" pitchFamily="18" charset="0"/>
              </a:rPr>
              <a:t>Which is long</a:t>
            </a:r>
            <a:r>
              <a:rPr lang="en-US" altLang="ja-JP" sz="5400" b="1" dirty="0">
                <a:ln w="1905"/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r>
              <a:rPr lang="en-US" altLang="ja-JP" sz="5400" b="1" dirty="0">
                <a:ln w="1905"/>
                <a:latin typeface="Century Schoolbook" panose="02040604050505020304" pitchFamily="18" charset="0"/>
              </a:rPr>
              <a:t> , </a:t>
            </a:r>
            <a:r>
              <a:rPr lang="en-US" altLang="ja-JP" sz="5400" b="1" dirty="0">
                <a:ln w="1905"/>
                <a:solidFill>
                  <a:schemeClr val="accent2"/>
                </a:solidFill>
                <a:latin typeface="Century Schoolbook" panose="02040604050505020304" pitchFamily="18" charset="0"/>
              </a:rPr>
              <a:t>A</a:t>
            </a:r>
            <a:r>
              <a:rPr lang="en-US" altLang="ja-JP" sz="5400" b="1" dirty="0">
                <a:ln w="1905"/>
                <a:latin typeface="Century Schoolbook" panose="02040604050505020304" pitchFamily="18" charset="0"/>
              </a:rPr>
              <a:t> or </a:t>
            </a:r>
            <a:r>
              <a:rPr lang="en-US" altLang="ja-JP" sz="5400" b="1" dirty="0">
                <a:ln w="1905"/>
                <a:solidFill>
                  <a:srgbClr val="00B0F0"/>
                </a:solidFill>
                <a:latin typeface="Century Schoolbook" panose="02040604050505020304" pitchFamily="18" charset="0"/>
              </a:rPr>
              <a:t>B</a:t>
            </a:r>
            <a:r>
              <a:rPr lang="en-US" altLang="ja-JP" sz="5400" b="1" dirty="0">
                <a:ln w="1905"/>
                <a:latin typeface="Century Schoolbook" panose="02040604050505020304" pitchFamily="18" charset="0"/>
              </a:rPr>
              <a:t>?</a:t>
            </a:r>
            <a:endParaRPr lang="ja-JP" altLang="en-US" sz="5400" b="1" dirty="0">
              <a:ln w="1905"/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2843808" y="1988840"/>
            <a:ext cx="3744416" cy="288032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876486" y="170080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</a:t>
            </a:r>
            <a:endParaRPr lang="ja-JP" alt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892516" y="3585790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</a:t>
            </a:r>
            <a:endParaRPr lang="ja-JP" alt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691680" y="4005064"/>
            <a:ext cx="6264696" cy="2880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1385556" y="5157192"/>
            <a:ext cx="68275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"/>
                <a:solidFill>
                  <a:srgbClr val="00B0F0"/>
                </a:solidFill>
                <a:latin typeface="Century Schoolbook" panose="02040604050505020304" pitchFamily="18" charset="0"/>
              </a:rPr>
              <a:t>B</a:t>
            </a:r>
            <a:r>
              <a:rPr lang="en-US" altLang="ja-JP" sz="5400" b="1" dirty="0">
                <a:ln w="1905"/>
                <a:latin typeface="Century Schoolbook" panose="02040604050505020304" pitchFamily="18" charset="0"/>
              </a:rPr>
              <a:t> is long</a:t>
            </a:r>
            <a:r>
              <a:rPr lang="en-US" altLang="ja-JP" sz="5400" b="1" dirty="0">
                <a:ln w="1905"/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r>
              <a:rPr lang="en-US" altLang="ja-JP" sz="5400" b="1" dirty="0">
                <a:ln w="1905"/>
                <a:latin typeface="Century Schoolbook" panose="02040604050505020304" pitchFamily="18" charset="0"/>
              </a:rPr>
              <a:t> </a:t>
            </a:r>
            <a:r>
              <a:rPr lang="en-US" altLang="ja-JP" sz="5400" b="1" dirty="0">
                <a:ln w="1905"/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5400" b="1" dirty="0">
                <a:ln w="1905"/>
                <a:latin typeface="Century Schoolbook" panose="02040604050505020304" pitchFamily="18" charset="0"/>
              </a:rPr>
              <a:t> </a:t>
            </a:r>
            <a:r>
              <a:rPr lang="en-US" altLang="ja-JP" sz="5400" b="1" dirty="0">
                <a:ln w="1905"/>
                <a:solidFill>
                  <a:schemeClr val="accent2"/>
                </a:solidFill>
                <a:latin typeface="Century Schoolbook" panose="02040604050505020304" pitchFamily="18" charset="0"/>
              </a:rPr>
              <a:t>A</a:t>
            </a:r>
            <a:r>
              <a:rPr lang="en-US" altLang="ja-JP" sz="5400" b="1" dirty="0">
                <a:ln w="1905"/>
                <a:latin typeface="Century Schoolbook" panose="020406040505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2987824" y="4437112"/>
            <a:ext cx="3744416" cy="2880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 rot="16200000">
            <a:off x="2987824" y="2420888"/>
            <a:ext cx="3744416" cy="288032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3846436" y="170080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</a:t>
            </a:r>
            <a:endParaRPr lang="ja-JP" alt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099810" y="4149080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</a:t>
            </a:r>
            <a:endParaRPr lang="ja-JP" alt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158203" y="5589240"/>
            <a:ext cx="8956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"/>
                <a:latin typeface="Century Schoolbook" panose="02040604050505020304" pitchFamily="18" charset="0"/>
              </a:rPr>
              <a:t>Which is long</a:t>
            </a:r>
            <a:r>
              <a:rPr lang="en-US" altLang="ja-JP" sz="5400" b="1" dirty="0">
                <a:ln w="1905"/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r>
              <a:rPr lang="en-US" altLang="ja-JP" sz="5400" b="1" dirty="0">
                <a:ln w="1905"/>
                <a:latin typeface="Century Schoolbook" panose="02040604050505020304" pitchFamily="18" charset="0"/>
              </a:rPr>
              <a:t> , </a:t>
            </a:r>
            <a:r>
              <a:rPr lang="en-US" altLang="ja-JP" sz="5400" b="1" dirty="0">
                <a:ln w="1905"/>
                <a:solidFill>
                  <a:schemeClr val="accent2"/>
                </a:solidFill>
                <a:latin typeface="Century Schoolbook" panose="02040604050505020304" pitchFamily="18" charset="0"/>
              </a:rPr>
              <a:t>A</a:t>
            </a:r>
            <a:r>
              <a:rPr lang="en-US" altLang="ja-JP" sz="5400" b="1" dirty="0">
                <a:ln w="1905"/>
                <a:latin typeface="Century Schoolbook" panose="02040604050505020304" pitchFamily="18" charset="0"/>
              </a:rPr>
              <a:t> or </a:t>
            </a:r>
            <a:r>
              <a:rPr lang="en-US" altLang="ja-JP" sz="5400" b="1" dirty="0">
                <a:ln w="1905"/>
                <a:solidFill>
                  <a:srgbClr val="00B0F0"/>
                </a:solidFill>
                <a:latin typeface="Century Schoolbook" panose="02040604050505020304" pitchFamily="18" charset="0"/>
              </a:rPr>
              <a:t>B</a:t>
            </a:r>
            <a:r>
              <a:rPr lang="en-US" altLang="ja-JP" sz="5400" b="1" dirty="0">
                <a:ln w="1905"/>
                <a:latin typeface="Century Schoolbook" panose="02040604050505020304" pitchFamily="18" charset="0"/>
              </a:rPr>
              <a:t>?</a:t>
            </a:r>
            <a:endParaRPr lang="ja-JP" altLang="en-US" sz="5400" b="1" dirty="0">
              <a:ln w="1905"/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2987824" y="4437112"/>
            <a:ext cx="3744416" cy="2880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 rot="16200000">
            <a:off x="2987824" y="2420888"/>
            <a:ext cx="3744416" cy="288032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3846436" y="170080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</a:t>
            </a:r>
            <a:endParaRPr lang="ja-JP" alt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099810" y="4149080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</a:t>
            </a:r>
            <a:endParaRPr lang="ja-JP" alt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5F4FEB3-0B9F-44BA-846F-69DB5E7E34C0}"/>
              </a:ext>
            </a:extLst>
          </p:cNvPr>
          <p:cNvSpPr/>
          <p:nvPr/>
        </p:nvSpPr>
        <p:spPr>
          <a:xfrm>
            <a:off x="1691680" y="5157192"/>
            <a:ext cx="61414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"/>
                <a:solidFill>
                  <a:schemeClr val="accent2"/>
                </a:solidFill>
                <a:latin typeface="Century Schoolbook" panose="02040604050505020304" pitchFamily="18" charset="0"/>
              </a:rPr>
              <a:t>A</a:t>
            </a:r>
            <a:r>
              <a:rPr lang="en-US" altLang="ja-JP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en-US" altLang="ja-JP" sz="5400" b="1" dirty="0">
                <a:ln w="1905"/>
                <a:latin typeface="Century Schoolbook" panose="02040604050505020304" pitchFamily="18" charset="0"/>
              </a:rPr>
              <a:t>is</a:t>
            </a:r>
            <a:r>
              <a:rPr lang="en-US" altLang="ja-JP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en-US" altLang="ja-JP" sz="5400" b="1" dirty="0">
                <a:ln w="1905"/>
                <a:solidFill>
                  <a:srgbClr val="00B050"/>
                </a:solidFill>
                <a:latin typeface="Century Schoolbook" panose="02040604050505020304" pitchFamily="18" charset="0"/>
              </a:rPr>
              <a:t>as</a:t>
            </a:r>
            <a:r>
              <a:rPr lang="en-US" altLang="ja-JP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en-US" altLang="ja-JP" sz="5400" b="1" dirty="0">
                <a:ln w="1905"/>
                <a:latin typeface="Century Schoolbook" panose="02040604050505020304" pitchFamily="18" charset="0"/>
              </a:rPr>
              <a:t>long</a:t>
            </a:r>
            <a:r>
              <a:rPr lang="en-US" altLang="ja-JP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en-US" altLang="ja-JP" sz="5400" b="1" dirty="0">
                <a:ln w="1905"/>
                <a:solidFill>
                  <a:srgbClr val="FF0000"/>
                </a:solidFill>
                <a:latin typeface="Century Schoolbook" panose="02040604050505020304" pitchFamily="18" charset="0"/>
              </a:rPr>
              <a:t>as</a:t>
            </a:r>
            <a:r>
              <a:rPr lang="en-US" altLang="ja-JP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en-US" altLang="ja-JP" sz="5400" b="1" dirty="0">
                <a:ln w="1905"/>
                <a:solidFill>
                  <a:srgbClr val="00B0F0"/>
                </a:solidFill>
                <a:latin typeface="Century Schoolbook" panose="02040604050505020304" pitchFamily="18" charset="0"/>
              </a:rPr>
              <a:t>B</a:t>
            </a:r>
            <a:r>
              <a:rPr lang="en-US" altLang="ja-JP" sz="5400" b="1" dirty="0">
                <a:ln w="1905"/>
                <a:latin typeface="Century Schoolbook" panose="020406040505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368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6" grpId="0"/>
      <p:bldP spid="11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3275856" y="2060848"/>
            <a:ext cx="2664296" cy="288032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2267744" y="4725144"/>
            <a:ext cx="4896544" cy="2880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678084" y="170080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</a:t>
            </a:r>
            <a:endParaRPr lang="ja-JP" alt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731658" y="4437112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</a:t>
            </a:r>
            <a:endParaRPr lang="ja-JP" alt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683568" y="5733256"/>
            <a:ext cx="798167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4800" b="1" dirty="0">
                <a:ln w="1905"/>
                <a:latin typeface="Century Schoolbook" panose="02040604050505020304" pitchFamily="18" charset="0"/>
              </a:rPr>
              <a:t>Which is long</a:t>
            </a:r>
            <a:r>
              <a:rPr lang="en-US" altLang="ja-JP" sz="4800" b="1" dirty="0">
                <a:ln w="1905"/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r>
              <a:rPr lang="en-US" altLang="ja-JP" sz="4800" b="1" dirty="0">
                <a:ln w="1905"/>
                <a:latin typeface="Century Schoolbook" panose="02040604050505020304" pitchFamily="18" charset="0"/>
              </a:rPr>
              <a:t> , </a:t>
            </a:r>
            <a:r>
              <a:rPr lang="en-US" altLang="ja-JP" sz="4800" b="1" dirty="0">
                <a:ln w="1905"/>
                <a:solidFill>
                  <a:schemeClr val="accent2"/>
                </a:solidFill>
                <a:latin typeface="Century Schoolbook" panose="02040604050505020304" pitchFamily="18" charset="0"/>
              </a:rPr>
              <a:t>A</a:t>
            </a:r>
            <a:r>
              <a:rPr lang="en-US" altLang="ja-JP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en-US" altLang="ja-JP" sz="4800" b="1" dirty="0">
                <a:ln w="1905"/>
                <a:latin typeface="Century Schoolbook" panose="02040604050505020304" pitchFamily="18" charset="0"/>
              </a:rPr>
              <a:t>or</a:t>
            </a:r>
            <a:r>
              <a:rPr lang="en-US" altLang="ja-JP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Century Schoolbook" panose="02040604050505020304" pitchFamily="18" charset="0"/>
              </a:rPr>
              <a:t> </a:t>
            </a:r>
            <a:r>
              <a:rPr lang="en-US" altLang="ja-JP" sz="4800" b="1" dirty="0">
                <a:ln w="1905"/>
                <a:solidFill>
                  <a:srgbClr val="00B0F0"/>
                </a:solidFill>
                <a:latin typeface="Century Schoolbook" panose="02040604050505020304" pitchFamily="18" charset="0"/>
              </a:rPr>
              <a:t>B</a:t>
            </a:r>
            <a:r>
              <a:rPr lang="en-US" altLang="ja-JP" sz="4800" b="1" dirty="0">
                <a:ln w="1905"/>
                <a:latin typeface="Century Schoolbook" panose="02040604050505020304" pitchFamily="18" charset="0"/>
              </a:rPr>
              <a:t>?</a:t>
            </a:r>
            <a:endParaRPr lang="ja-JP" altLang="en-US" sz="4800" b="1" dirty="0">
              <a:ln w="1905"/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/>
          <p:cNvSpPr/>
          <p:nvPr/>
        </p:nvSpPr>
        <p:spPr>
          <a:xfrm rot="14665460">
            <a:off x="2475720" y="3257760"/>
            <a:ext cx="7860242" cy="307196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 rot="17440676">
            <a:off x="-798243" y="3270879"/>
            <a:ext cx="7500853" cy="307196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275856" y="2060848"/>
            <a:ext cx="2664296" cy="288032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2267744" y="4725144"/>
            <a:ext cx="4896544" cy="2880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/>
        </p:nvSpPr>
        <p:spPr>
          <a:xfrm rot="20012439">
            <a:off x="6457121" y="-1448544"/>
            <a:ext cx="4087890" cy="877634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/>
          <p:cNvSpPr/>
          <p:nvPr/>
        </p:nvSpPr>
        <p:spPr>
          <a:xfrm rot="1243421">
            <a:off x="-1240624" y="-1305070"/>
            <a:ext cx="4087890" cy="84606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 rot="14665460">
            <a:off x="2360024" y="3284546"/>
            <a:ext cx="8117271" cy="307196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 rot="17440676">
            <a:off x="-874653" y="3294578"/>
            <a:ext cx="7635784" cy="307196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275856" y="2060848"/>
            <a:ext cx="2664296" cy="288032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2267744" y="4725144"/>
            <a:ext cx="4896544" cy="288032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26" name="Tree"/>
          <p:cNvSpPr>
            <a:spLocks noEditPoints="1" noChangeArrowheads="1"/>
          </p:cNvSpPr>
          <p:nvPr/>
        </p:nvSpPr>
        <p:spPr bwMode="auto">
          <a:xfrm>
            <a:off x="2339752" y="0"/>
            <a:ext cx="1809750" cy="1809750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9" name="Tree"/>
          <p:cNvSpPr>
            <a:spLocks noEditPoints="1" noChangeArrowheads="1"/>
          </p:cNvSpPr>
          <p:nvPr/>
        </p:nvSpPr>
        <p:spPr bwMode="auto">
          <a:xfrm>
            <a:off x="5868144" y="1124744"/>
            <a:ext cx="1872208" cy="2385814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0" name="Tree"/>
          <p:cNvSpPr>
            <a:spLocks noEditPoints="1" noChangeArrowheads="1"/>
          </p:cNvSpPr>
          <p:nvPr/>
        </p:nvSpPr>
        <p:spPr bwMode="auto">
          <a:xfrm>
            <a:off x="-756592" y="1313384"/>
            <a:ext cx="4176464" cy="5544616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11" name="Picture 37" descr="BD0000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2996952"/>
            <a:ext cx="2325787" cy="458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7" descr="BD0000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764704"/>
            <a:ext cx="867382" cy="17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 animBg="1"/>
      <p:bldP spid="8" grpId="0" animBg="1"/>
      <p:bldP spid="8" grpId="1" animBg="1"/>
      <p:bldP spid="6" grpId="0" animBg="1"/>
      <p:bldP spid="6" grpId="1" animBg="1"/>
      <p:bldP spid="1026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1277</TotalTime>
  <Words>619</Words>
  <Application>Microsoft Office PowerPoint</Application>
  <PresentationFormat>画面に合わせる (4:3)</PresentationFormat>
  <Paragraphs>165</Paragraphs>
  <Slides>27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27</vt:i4>
      </vt:variant>
    </vt:vector>
  </HeadingPairs>
  <TitlesOfParts>
    <vt:vector size="33" baseType="lpstr">
      <vt:lpstr>游ゴシック</vt:lpstr>
      <vt:lpstr>Arial</vt:lpstr>
      <vt:lpstr>Calibri</vt:lpstr>
      <vt:lpstr>Calibri Light</vt:lpstr>
      <vt:lpstr>Century Schoolbook</vt:lpstr>
      <vt:lpstr>Office テーマ</vt:lpstr>
      <vt:lpstr>comparative</vt:lpstr>
      <vt:lpstr>二つのものを比べてみよう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二つのものを比べてみよう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comparative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KASUGA_Hideki</dc:creator>
  <cp:lastModifiedBy>秀紀 春日</cp:lastModifiedBy>
  <cp:revision>134</cp:revision>
  <dcterms:created xsi:type="dcterms:W3CDTF">2011-01-23T10:58:06Z</dcterms:created>
  <dcterms:modified xsi:type="dcterms:W3CDTF">2026-08-17T07:27:33Z</dcterms:modified>
</cp:coreProperties>
</file>