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63" r:id="rId4"/>
    <p:sldId id="265" r:id="rId5"/>
    <p:sldId id="264" r:id="rId6"/>
    <p:sldId id="266" r:id="rId7"/>
    <p:sldId id="289" r:id="rId8"/>
    <p:sldId id="290" r:id="rId9"/>
    <p:sldId id="291" r:id="rId10"/>
    <p:sldId id="286" r:id="rId11"/>
    <p:sldId id="287" r:id="rId12"/>
    <p:sldId id="288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64" autoAdjust="0"/>
  </p:normalViewPr>
  <p:slideViewPr>
    <p:cSldViewPr>
      <p:cViewPr varScale="1">
        <p:scale>
          <a:sx n="88" d="100"/>
          <a:sy n="88" d="100"/>
        </p:scale>
        <p:origin x="130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B0D77-5282-4DEB-96B4-8636B0660E5D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68836-34AC-4090-B115-AADFD8838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618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8404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67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5E54-D8D7-4287-BB2E-C7E698849D74}" type="datetimeFigureOut">
              <a:rPr kumimoji="1" lang="ja-JP" altLang="en-US" smtClean="0"/>
              <a:pPr/>
              <a:t>2026/5/14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5968-FDEA-44CD-9405-5C5EC86AC1C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5E54-D8D7-4287-BB2E-C7E698849D74}" type="datetimeFigureOut">
              <a:rPr kumimoji="1" lang="ja-JP" altLang="en-US" smtClean="0"/>
              <a:pPr/>
              <a:t>2026/5/14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5968-FDEA-44CD-9405-5C5EC86AC1C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5E54-D8D7-4287-BB2E-C7E698849D74}" type="datetimeFigureOut">
              <a:rPr kumimoji="1" lang="ja-JP" altLang="en-US" smtClean="0"/>
              <a:pPr/>
              <a:t>2026/5/14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5968-FDEA-44CD-9405-5C5EC86AC1C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5E54-D8D7-4287-BB2E-C7E698849D74}" type="datetimeFigureOut">
              <a:rPr kumimoji="1" lang="ja-JP" altLang="en-US" smtClean="0"/>
              <a:pPr/>
              <a:t>2026/5/14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5968-FDEA-44CD-9405-5C5EC86AC1C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5E54-D8D7-4287-BB2E-C7E698849D74}" type="datetimeFigureOut">
              <a:rPr kumimoji="1" lang="ja-JP" altLang="en-US" smtClean="0"/>
              <a:pPr/>
              <a:t>2026/5/14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5968-FDEA-44CD-9405-5C5EC86AC1C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5E54-D8D7-4287-BB2E-C7E698849D74}" type="datetimeFigureOut">
              <a:rPr kumimoji="1" lang="ja-JP" altLang="en-US" smtClean="0"/>
              <a:pPr/>
              <a:t>2026/5/14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5968-FDEA-44CD-9405-5C5EC86AC1C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5E54-D8D7-4287-BB2E-C7E698849D74}" type="datetimeFigureOut">
              <a:rPr kumimoji="1" lang="ja-JP" altLang="en-US" smtClean="0"/>
              <a:pPr/>
              <a:t>2026/5/14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5968-FDEA-44CD-9405-5C5EC86AC1C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5E54-D8D7-4287-BB2E-C7E698849D74}" type="datetimeFigureOut">
              <a:rPr kumimoji="1" lang="ja-JP" altLang="en-US" smtClean="0"/>
              <a:pPr/>
              <a:t>2026/5/14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5968-FDEA-44CD-9405-5C5EC86AC1C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5E54-D8D7-4287-BB2E-C7E698849D74}" type="datetimeFigureOut">
              <a:rPr kumimoji="1" lang="ja-JP" altLang="en-US" smtClean="0"/>
              <a:pPr/>
              <a:t>2026/5/14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5968-FDEA-44CD-9405-5C5EC86AC1C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5E54-D8D7-4287-BB2E-C7E698849D74}" type="datetimeFigureOut">
              <a:rPr kumimoji="1" lang="ja-JP" altLang="en-US" smtClean="0"/>
              <a:pPr/>
              <a:t>2026/5/14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5968-FDEA-44CD-9405-5C5EC86AC1C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5E54-D8D7-4287-BB2E-C7E698849D74}" type="datetimeFigureOut">
              <a:rPr kumimoji="1" lang="ja-JP" altLang="en-US" smtClean="0"/>
              <a:pPr/>
              <a:t>2026/5/14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5968-FDEA-44CD-9405-5C5EC86AC1C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5E54-D8D7-4287-BB2E-C7E698849D74}" type="datetimeFigureOut">
              <a:rPr kumimoji="1" lang="ja-JP" altLang="en-US" smtClean="0"/>
              <a:pPr/>
              <a:t>2026/5/14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15968-FDEA-44CD-9405-5C5EC86AC1C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/>
          <a:lstStyle/>
          <a:p>
            <a:r>
              <a:rPr lang="en-US" altLang="ja-JP" b="1" dirty="0">
                <a:latin typeface="Century Schoolbook" panose="02040604050505020304" pitchFamily="18" charset="0"/>
              </a:rPr>
              <a:t>Call &amp; Name</a:t>
            </a:r>
            <a:endParaRPr kumimoji="1" lang="ja-JP" altLang="en-US" b="1" dirty="0">
              <a:latin typeface="Century Schoolbook" panose="02040604050505020304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/>
              <a:t>SVOC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59546" y="451869"/>
            <a:ext cx="84249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2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One day, they found a little, little baby.</a:t>
            </a:r>
            <a:endParaRPr lang="ja-JP" altLang="en-US" sz="32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687390D-E1D7-4756-AA59-03ABF4C52FCE}"/>
              </a:ext>
            </a:extLst>
          </p:cNvPr>
          <p:cNvSpPr/>
          <p:nvPr/>
        </p:nvSpPr>
        <p:spPr>
          <a:xfrm>
            <a:off x="467544" y="5821356"/>
            <a:ext cx="8125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2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They (</a:t>
            </a:r>
            <a:r>
              <a:rPr lang="en-US" altLang="ja-JP" sz="32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named</a:t>
            </a:r>
            <a:r>
              <a:rPr lang="en-US" altLang="ja-JP" sz="32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2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 ( </a:t>
            </a:r>
            <a:r>
              <a:rPr lang="en-US" altLang="ja-JP" sz="32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him</a:t>
            </a:r>
            <a:r>
              <a:rPr lang="en-US" altLang="ja-JP" sz="32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) </a:t>
            </a:r>
            <a:r>
              <a:rPr lang="en-US" altLang="ja-JP" sz="3200" b="1" dirty="0" err="1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Issunboushi</a:t>
            </a:r>
            <a:r>
              <a:rPr lang="en-US" altLang="ja-JP" sz="32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.</a:t>
            </a:r>
            <a:endParaRPr lang="ja-JP" altLang="en-US" sz="32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pic>
        <p:nvPicPr>
          <p:cNvPr id="7" name="図 6" descr="おもちゃ, レゴ が含まれている画像&#10;&#10;自動的に生成された説明">
            <a:extLst>
              <a:ext uri="{FF2B5EF4-FFF2-40B4-BE49-F238E27FC236}">
                <a16:creationId xmlns:a16="http://schemas.microsoft.com/office/drawing/2014/main" id="{999A9FF7-E21E-432F-A0A6-1F90D635A8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859" y="1482073"/>
            <a:ext cx="6451400" cy="344161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0B33C0F-2C18-4295-9DB9-44524535F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778" y="4237892"/>
            <a:ext cx="318195" cy="44327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7DE3B45-FD80-CF68-5889-BDA5933E866C}"/>
              </a:ext>
            </a:extLst>
          </p:cNvPr>
          <p:cNvSpPr txBox="1"/>
          <p:nvPr/>
        </p:nvSpPr>
        <p:spPr>
          <a:xfrm>
            <a:off x="1907704" y="5821356"/>
            <a:ext cx="1925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named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6276E14-70BA-091D-D978-7590DA50CAE0}"/>
              </a:ext>
            </a:extLst>
          </p:cNvPr>
          <p:cNvSpPr txBox="1"/>
          <p:nvPr/>
        </p:nvSpPr>
        <p:spPr>
          <a:xfrm>
            <a:off x="4027599" y="5821355"/>
            <a:ext cx="15659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him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0293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C533713-EBC1-E598-118A-A446630BE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" y="0"/>
            <a:ext cx="9139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6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/>
          <a:lstStyle/>
          <a:p>
            <a:r>
              <a:rPr lang="en-US" altLang="ja-JP" b="1" dirty="0">
                <a:latin typeface="Century Schoolbook" panose="02040604050505020304" pitchFamily="18" charset="0"/>
              </a:rPr>
              <a:t>Call &amp; Name</a:t>
            </a:r>
            <a:endParaRPr kumimoji="1" lang="ja-JP" altLang="en-US" b="1" dirty="0">
              <a:latin typeface="Century Schoolbook" panose="02040604050505020304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/>
              <a:t>SVOC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1846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4640890" cy="3096344"/>
          </a:xfrm>
          <a:prstGeom prst="rect">
            <a:avLst/>
          </a:prstGeom>
        </p:spPr>
      </p:pic>
      <p:sp>
        <p:nvSpPr>
          <p:cNvPr id="2" name="角丸四角形吹き出し 1"/>
          <p:cNvSpPr/>
          <p:nvPr/>
        </p:nvSpPr>
        <p:spPr>
          <a:xfrm>
            <a:off x="683568" y="332656"/>
            <a:ext cx="7992888" cy="1008112"/>
          </a:xfrm>
          <a:prstGeom prst="wedgeRoundRectCallout">
            <a:avLst>
              <a:gd name="adj1" fmla="val 49637"/>
              <a:gd name="adj2" fmla="val 9116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115616" y="427311"/>
            <a:ext cx="73448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We </a:t>
            </a:r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call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3347864" y="427311"/>
            <a:ext cx="1359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him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4572000" y="427311"/>
            <a:ext cx="40324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400" b="1" dirty="0" err="1">
                <a:latin typeface="Century Schoolbook" panose="02040604050505020304" pitchFamily="18" charset="0"/>
              </a:rPr>
              <a:t>Momotaro</a:t>
            </a:r>
            <a:r>
              <a:rPr lang="en-US" altLang="ja-JP" sz="4400" b="1" dirty="0">
                <a:latin typeface="Century Schoolbook" panose="02040604050505020304" pitchFamily="18" charset="0"/>
              </a:rPr>
              <a:t>.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4" name="下矢印 3"/>
          <p:cNvSpPr/>
          <p:nvPr/>
        </p:nvSpPr>
        <p:spPr>
          <a:xfrm rot="3698534">
            <a:off x="2464676" y="1658487"/>
            <a:ext cx="720080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72008" y="5733256"/>
            <a:ext cx="8676456" cy="1008112"/>
          </a:xfrm>
          <a:prstGeom prst="wedgeRoundRectCallout">
            <a:avLst>
              <a:gd name="adj1" fmla="val -781"/>
              <a:gd name="adj2" fmla="val -10764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07504" y="5827911"/>
            <a:ext cx="73448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They </a:t>
            </a:r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named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779912" y="5827911"/>
            <a:ext cx="1359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him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004048" y="5827911"/>
            <a:ext cx="40324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400" b="1" dirty="0" err="1">
                <a:latin typeface="Century Schoolbook" panose="02040604050505020304" pitchFamily="18" charset="0"/>
              </a:rPr>
              <a:t>Momotaro</a:t>
            </a:r>
            <a:r>
              <a:rPr lang="en-US" altLang="ja-JP" sz="4400" b="1" dirty="0">
                <a:latin typeface="Century Schoolbook" panose="02040604050505020304" pitchFamily="18" charset="0"/>
              </a:rPr>
              <a:t>.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71" y="2780928"/>
            <a:ext cx="3911421" cy="260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2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8" grpId="0"/>
      <p:bldP spid="39" grpId="0"/>
      <p:bldP spid="8" grpId="0" animBg="1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角丸四角形 60"/>
          <p:cNvSpPr/>
          <p:nvPr/>
        </p:nvSpPr>
        <p:spPr>
          <a:xfrm>
            <a:off x="-2662" y="3102830"/>
            <a:ext cx="9144000" cy="3755170"/>
          </a:xfrm>
          <a:prstGeom prst="roundRect">
            <a:avLst>
              <a:gd name="adj" fmla="val 6103"/>
            </a:avLst>
          </a:prstGeom>
          <a:solidFill>
            <a:srgbClr val="3333CC">
              <a:alpha val="2745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</a:t>
            </a:r>
          </a:p>
        </p:txBody>
      </p:sp>
      <p:sp>
        <p:nvSpPr>
          <p:cNvPr id="59" name="正方形/長方形 58"/>
          <p:cNvSpPr/>
          <p:nvPr/>
        </p:nvSpPr>
        <p:spPr>
          <a:xfrm>
            <a:off x="4247456" y="5564070"/>
            <a:ext cx="1656184" cy="541006"/>
          </a:xfrm>
          <a:prstGeom prst="rect">
            <a:avLst/>
          </a:prstGeom>
          <a:solidFill>
            <a:schemeClr val="accent6">
              <a:lumMod val="60000"/>
              <a:lumOff val="40000"/>
              <a:alpha val="49804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2015208" y="5565962"/>
            <a:ext cx="2232248" cy="541006"/>
          </a:xfrm>
          <a:prstGeom prst="rect">
            <a:avLst/>
          </a:prstGeom>
          <a:solidFill>
            <a:srgbClr val="FFFF0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3743400" y="4337501"/>
            <a:ext cx="3240360" cy="541006"/>
          </a:xfrm>
          <a:prstGeom prst="rect">
            <a:avLst/>
          </a:prstGeom>
          <a:solidFill>
            <a:schemeClr val="accent6">
              <a:lumMod val="60000"/>
              <a:lumOff val="40000"/>
              <a:alpha val="49804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1522181" y="4353728"/>
            <a:ext cx="2232248" cy="541006"/>
          </a:xfrm>
          <a:prstGeom prst="rect">
            <a:avLst/>
          </a:prstGeom>
          <a:solidFill>
            <a:srgbClr val="FFFF0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4828273" y="2204864"/>
            <a:ext cx="2624047" cy="541006"/>
          </a:xfrm>
          <a:prstGeom prst="rect">
            <a:avLst/>
          </a:prstGeom>
          <a:solidFill>
            <a:schemeClr val="accent6">
              <a:lumMod val="60000"/>
              <a:lumOff val="40000"/>
              <a:alpha val="49804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3795420" y="2204864"/>
            <a:ext cx="1011683" cy="541006"/>
          </a:xfrm>
          <a:prstGeom prst="rect">
            <a:avLst/>
          </a:prstGeom>
          <a:solidFill>
            <a:srgbClr val="FFFF0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3516621" y="1196752"/>
            <a:ext cx="2624047" cy="541006"/>
          </a:xfrm>
          <a:prstGeom prst="rect">
            <a:avLst/>
          </a:prstGeom>
          <a:solidFill>
            <a:schemeClr val="accent6">
              <a:lumMod val="60000"/>
              <a:lumOff val="40000"/>
              <a:alpha val="49804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2483768" y="1196752"/>
            <a:ext cx="1011683" cy="541006"/>
          </a:xfrm>
          <a:prstGeom prst="rect">
            <a:avLst/>
          </a:prstGeom>
          <a:solidFill>
            <a:srgbClr val="FFFF0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07504" y="118373"/>
            <a:ext cx="36968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Call and Name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1522181" y="4254105"/>
            <a:ext cx="217719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A</a:t>
            </a:r>
            <a:r>
              <a:rPr lang="ja-JP" altLang="en-US" sz="2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＜人・もの＞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3699380" y="4260870"/>
            <a:ext cx="345158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B</a:t>
            </a:r>
            <a:r>
              <a:rPr lang="ja-JP" altLang="en-US" sz="2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＜どのように呼ぶか＞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-2662" y="364502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①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call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は「～電話をする、大声で呼ぶ」以外に「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A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を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B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と呼ぶ」と言う</a:t>
            </a:r>
            <a:endParaRPr lang="en-US" altLang="ja-JP" sz="22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  <a:p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　使い方をします。</a:t>
            </a:r>
            <a:endParaRPr lang="en-US" altLang="ja-JP" sz="2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-27711" y="3107899"/>
            <a:ext cx="15023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674" y="6068027"/>
            <a:ext cx="89999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③ともに</a:t>
            </a:r>
            <a:r>
              <a:rPr lang="en-US" altLang="ja-JP" sz="2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A</a:t>
            </a:r>
            <a:r>
              <a:rPr lang="ja-JP" altLang="en-US" sz="2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に代名詞を使うときには目的格の形（</a:t>
            </a:r>
            <a:r>
              <a:rPr lang="en-US" altLang="ja-JP" sz="2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me, you, it, him, </a:t>
            </a:r>
          </a:p>
          <a:p>
            <a:r>
              <a:rPr lang="ja-JP" altLang="en-US" sz="2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　</a:t>
            </a:r>
            <a:r>
              <a:rPr lang="en-US" altLang="ja-JP" sz="2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her, us, them</a:t>
            </a:r>
            <a:r>
              <a:rPr lang="ja-JP" altLang="en-US" sz="2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）を使います。</a:t>
            </a:r>
            <a:endParaRPr lang="en-US" altLang="ja-JP" sz="2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3" t="26872" r="17729" b="11743"/>
          <a:stretch/>
        </p:blipFill>
        <p:spPr>
          <a:xfrm>
            <a:off x="6339216" y="332656"/>
            <a:ext cx="2553264" cy="1728192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539552" y="1126485"/>
            <a:ext cx="20882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We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call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440285" y="1125049"/>
            <a:ext cx="13597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him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456384" y="1121416"/>
            <a:ext cx="27363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 err="1">
                <a:latin typeface="Century Schoolbook" panose="02040604050505020304" pitchFamily="18" charset="0"/>
              </a:rPr>
              <a:t>Momotaro</a:t>
            </a:r>
            <a:r>
              <a:rPr lang="en-US" altLang="ja-JP" sz="3600" b="1" dirty="0">
                <a:latin typeface="Century Schoolbook" panose="02040604050505020304" pitchFamily="18" charset="0"/>
              </a:rPr>
              <a:t>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611560" y="2132856"/>
            <a:ext cx="32403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They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named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715779" y="2136489"/>
            <a:ext cx="13597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him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4806026" y="2128943"/>
            <a:ext cx="29158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 err="1">
                <a:latin typeface="Century Schoolbook" panose="02040604050505020304" pitchFamily="18" charset="0"/>
              </a:rPr>
              <a:t>Momotaro</a:t>
            </a:r>
            <a:r>
              <a:rPr lang="en-US" altLang="ja-JP" sz="3600" b="1" dirty="0">
                <a:latin typeface="Century Schoolbook" panose="02040604050505020304" pitchFamily="18" charset="0"/>
              </a:rPr>
              <a:t>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503040" y="4236501"/>
            <a:ext cx="12157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c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all 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2031569" y="5421696"/>
            <a:ext cx="217719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A</a:t>
            </a:r>
            <a:r>
              <a:rPr lang="ja-JP" altLang="en-US" sz="2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＜人・もの＞</a:t>
            </a:r>
          </a:p>
        </p:txBody>
      </p:sp>
      <p:sp>
        <p:nvSpPr>
          <p:cNvPr id="49" name="正方形/長方形 48"/>
          <p:cNvSpPr/>
          <p:nvPr/>
        </p:nvSpPr>
        <p:spPr>
          <a:xfrm>
            <a:off x="4184919" y="5447623"/>
            <a:ext cx="178125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B</a:t>
            </a:r>
            <a:r>
              <a:rPr lang="ja-JP" altLang="en-US" sz="2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＜名前＞</a:t>
            </a:r>
          </a:p>
        </p:txBody>
      </p:sp>
      <p:sp>
        <p:nvSpPr>
          <p:cNvPr id="50" name="正方形/長方形 49"/>
          <p:cNvSpPr/>
          <p:nvPr/>
        </p:nvSpPr>
        <p:spPr>
          <a:xfrm>
            <a:off x="-2662" y="4810018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②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name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は、名詞として「名前・氏名」といった使い方以外に動詞とし</a:t>
            </a:r>
            <a:endParaRPr lang="en-US" altLang="ja-JP" sz="22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て使って、「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A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を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B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と名付ける」という使い方をします。</a:t>
            </a:r>
            <a:endParaRPr lang="en-US" altLang="ja-JP" sz="2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503040" y="5458745"/>
            <a:ext cx="15402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name 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9" grpId="0" animBg="1"/>
      <p:bldP spid="60" grpId="0" animBg="1"/>
      <p:bldP spid="54" grpId="0" animBg="1"/>
      <p:bldP spid="55" grpId="0" animBg="1"/>
      <p:bldP spid="38" grpId="0" animBg="1"/>
      <p:bldP spid="39" grpId="0" animBg="1"/>
      <p:bldP spid="37" grpId="0" animBg="1"/>
      <p:bldP spid="2" grpId="0" animBg="1"/>
      <p:bldP spid="35" grpId="0"/>
      <p:bldP spid="40" grpId="0"/>
      <p:bldP spid="47" grpId="0"/>
      <p:bldP spid="48" grpId="0"/>
      <p:bldP spid="52" grpId="0"/>
      <p:bldP spid="25" grpId="0"/>
      <p:bldP spid="26" grpId="0"/>
      <p:bldP spid="28" grpId="0"/>
      <p:bldP spid="31" grpId="0"/>
      <p:bldP spid="32" grpId="0"/>
      <p:bldP spid="36" grpId="0"/>
      <p:bldP spid="41" grpId="0"/>
      <p:bldP spid="43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吹き出し 1"/>
          <p:cNvSpPr/>
          <p:nvPr/>
        </p:nvSpPr>
        <p:spPr>
          <a:xfrm>
            <a:off x="467544" y="346275"/>
            <a:ext cx="8496944" cy="1368152"/>
          </a:xfrm>
          <a:prstGeom prst="wedgeRoundRectCallout">
            <a:avLst>
              <a:gd name="adj1" fmla="val 49637"/>
              <a:gd name="adj2" fmla="val 9116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48880"/>
            <a:ext cx="6408712" cy="427581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19498EC-C797-7D0B-FDE5-4E69DAB0D050}"/>
              </a:ext>
            </a:extLst>
          </p:cNvPr>
          <p:cNvSpPr/>
          <p:nvPr/>
        </p:nvSpPr>
        <p:spPr>
          <a:xfrm>
            <a:off x="683568" y="692677"/>
            <a:ext cx="80648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We (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call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her 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Cinderella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835696" y="707185"/>
            <a:ext cx="13597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call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364492" y="707184"/>
            <a:ext cx="31193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Cinderella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674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吹き出し 1"/>
          <p:cNvSpPr/>
          <p:nvPr/>
        </p:nvSpPr>
        <p:spPr>
          <a:xfrm>
            <a:off x="251520" y="332656"/>
            <a:ext cx="8568952" cy="1368152"/>
          </a:xfrm>
          <a:prstGeom prst="wedgeRoundRectCallout">
            <a:avLst>
              <a:gd name="adj1" fmla="val 49637"/>
              <a:gd name="adj2" fmla="val 9116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683568" y="692677"/>
            <a:ext cx="80648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We </a:t>
            </a:r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call</a:t>
            </a:r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 her 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)( </a:t>
            </a:r>
            <a:r>
              <a:rPr lang="en-US" altLang="ja-JP" sz="4000" b="1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Kaguyahime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6" t="16769" r="25945" b="11890"/>
          <a:stretch/>
        </p:blipFill>
        <p:spPr>
          <a:xfrm>
            <a:off x="3419872" y="2780928"/>
            <a:ext cx="2304256" cy="3748933"/>
          </a:xfrm>
          <a:prstGeom prst="rect">
            <a:avLst/>
          </a:prstGeom>
        </p:spPr>
      </p:pic>
      <p:sp>
        <p:nvSpPr>
          <p:cNvPr id="38" name="正方形/長方形 37"/>
          <p:cNvSpPr/>
          <p:nvPr/>
        </p:nvSpPr>
        <p:spPr>
          <a:xfrm>
            <a:off x="3100139" y="719150"/>
            <a:ext cx="13597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her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4733521" y="675429"/>
            <a:ext cx="40324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 err="1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Kaguyahime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88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48880"/>
            <a:ext cx="6408708" cy="4275810"/>
          </a:xfrm>
          <a:prstGeom prst="rect">
            <a:avLst/>
          </a:prstGeom>
        </p:spPr>
      </p:pic>
      <p:sp>
        <p:nvSpPr>
          <p:cNvPr id="4" name="角丸四角形吹き出し 1">
            <a:extLst>
              <a:ext uri="{FF2B5EF4-FFF2-40B4-BE49-F238E27FC236}">
                <a16:creationId xmlns:a16="http://schemas.microsoft.com/office/drawing/2014/main" id="{C4C63F8B-C793-8A1F-5F7F-ECB3B21DCBE8}"/>
              </a:ext>
            </a:extLst>
          </p:cNvPr>
          <p:cNvSpPr/>
          <p:nvPr/>
        </p:nvSpPr>
        <p:spPr>
          <a:xfrm>
            <a:off x="251520" y="332656"/>
            <a:ext cx="8568952" cy="1368152"/>
          </a:xfrm>
          <a:prstGeom prst="wedgeRoundRectCallout">
            <a:avLst>
              <a:gd name="adj1" fmla="val 49637"/>
              <a:gd name="adj2" fmla="val 9116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5F3DB91-F7CC-26A9-76D6-21AEB3D2DC27}"/>
              </a:ext>
            </a:extLst>
          </p:cNvPr>
          <p:cNvSpPr/>
          <p:nvPr/>
        </p:nvSpPr>
        <p:spPr>
          <a:xfrm>
            <a:off x="683568" y="692677"/>
            <a:ext cx="73448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We </a:t>
            </a:r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call</a:t>
            </a:r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 him 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)( 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Kintaro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CBC0FE8-11AB-ED4D-5164-3115715C86B4}"/>
              </a:ext>
            </a:extLst>
          </p:cNvPr>
          <p:cNvSpPr/>
          <p:nvPr/>
        </p:nvSpPr>
        <p:spPr>
          <a:xfrm>
            <a:off x="3032210" y="692677"/>
            <a:ext cx="13597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him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38AEC7-99FE-4E45-202D-5FE442588960}"/>
              </a:ext>
            </a:extLst>
          </p:cNvPr>
          <p:cNvSpPr/>
          <p:nvPr/>
        </p:nvSpPr>
        <p:spPr>
          <a:xfrm>
            <a:off x="4876745" y="692677"/>
            <a:ext cx="25755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Kintaro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013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9FEAF2C-016D-EE55-2235-2920ADCAD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3768" y="2924944"/>
            <a:ext cx="5417769" cy="3411501"/>
          </a:xfrm>
          <a:prstGeom prst="rect">
            <a:avLst/>
          </a:prstGeom>
        </p:spPr>
      </p:pic>
      <p:sp>
        <p:nvSpPr>
          <p:cNvPr id="7" name="円: 塗りつぶしなし 6">
            <a:extLst>
              <a:ext uri="{FF2B5EF4-FFF2-40B4-BE49-F238E27FC236}">
                <a16:creationId xmlns:a16="http://schemas.microsoft.com/office/drawing/2014/main" id="{5C321529-FEDD-9B48-8485-E1AE35FE34F1}"/>
              </a:ext>
            </a:extLst>
          </p:cNvPr>
          <p:cNvSpPr/>
          <p:nvPr/>
        </p:nvSpPr>
        <p:spPr>
          <a:xfrm>
            <a:off x="3851920" y="3429000"/>
            <a:ext cx="2592288" cy="2520280"/>
          </a:xfrm>
          <a:prstGeom prst="donut">
            <a:avLst>
              <a:gd name="adj" fmla="val 5007"/>
            </a:avLst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00BE62E-7D4F-58F8-841E-2D111FFD3773}"/>
              </a:ext>
            </a:extLst>
          </p:cNvPr>
          <p:cNvSpPr/>
          <p:nvPr/>
        </p:nvSpPr>
        <p:spPr>
          <a:xfrm>
            <a:off x="683568" y="620688"/>
            <a:ext cx="80648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People in Kansai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</a:p>
          <a:p>
            <a:pPr algn="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call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McDonald’s 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McDo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266F352-3302-E79D-BC5C-FC44E432CD74}"/>
              </a:ext>
            </a:extLst>
          </p:cNvPr>
          <p:cNvSpPr txBox="1"/>
          <p:nvPr/>
        </p:nvSpPr>
        <p:spPr>
          <a:xfrm>
            <a:off x="2286000" y="1196153"/>
            <a:ext cx="1152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call</a:t>
            </a:r>
            <a:endParaRPr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F7C423A-D60D-D489-DBB0-FA3F81099365}"/>
              </a:ext>
            </a:extLst>
          </p:cNvPr>
          <p:cNvSpPr txBox="1"/>
          <p:nvPr/>
        </p:nvSpPr>
        <p:spPr>
          <a:xfrm>
            <a:off x="6732240" y="1228890"/>
            <a:ext cx="1565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McDo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0448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9FEAF2C-016D-EE55-2235-2920ADCAD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688" y="2397274"/>
            <a:ext cx="5113256" cy="3411501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00BE62E-7D4F-58F8-841E-2D111FFD3773}"/>
              </a:ext>
            </a:extLst>
          </p:cNvPr>
          <p:cNvSpPr/>
          <p:nvPr/>
        </p:nvSpPr>
        <p:spPr>
          <a:xfrm>
            <a:off x="683568" y="620688"/>
            <a:ext cx="80648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People in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H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okkaido</a:t>
            </a:r>
            <a:endParaRPr lang="en-US" altLang="ja-JP" sz="36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  <a:p>
            <a:pPr algn="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call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600" b="1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Imagawayaki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( </a:t>
            </a:r>
            <a:r>
              <a:rPr lang="en-US" altLang="ja-JP" sz="3600" b="1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Oyaki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266F352-3302-E79D-BC5C-FC44E432CD74}"/>
              </a:ext>
            </a:extLst>
          </p:cNvPr>
          <p:cNvSpPr txBox="1"/>
          <p:nvPr/>
        </p:nvSpPr>
        <p:spPr>
          <a:xfrm>
            <a:off x="1331640" y="1196945"/>
            <a:ext cx="1152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call</a:t>
            </a:r>
            <a:endParaRPr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F7C423A-D60D-D489-DBB0-FA3F81099365}"/>
              </a:ext>
            </a:extLst>
          </p:cNvPr>
          <p:cNvSpPr txBox="1"/>
          <p:nvPr/>
        </p:nvSpPr>
        <p:spPr>
          <a:xfrm>
            <a:off x="2924944" y="1201957"/>
            <a:ext cx="3582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1" dirty="0" err="1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Imagawayaki</a:t>
            </a:r>
            <a:endParaRPr lang="ja-JP" altLang="en-US" sz="36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677018-9F53-E1F0-3B8E-0C9678AAB496}"/>
              </a:ext>
            </a:extLst>
          </p:cNvPr>
          <p:cNvSpPr txBox="1"/>
          <p:nvPr/>
        </p:nvSpPr>
        <p:spPr>
          <a:xfrm>
            <a:off x="6799684" y="1174686"/>
            <a:ext cx="1656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1" dirty="0" err="1">
                <a:latin typeface="Century Schoolbook" panose="02040604050505020304" pitchFamily="18" charset="0"/>
              </a:rPr>
              <a:t>Oyaki</a:t>
            </a:r>
            <a:endParaRPr lang="ja-JP" altLang="en-US" sz="36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66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82EECEB-FFB9-AFE8-3772-18ED5DE7D1AA}"/>
              </a:ext>
            </a:extLst>
          </p:cNvPr>
          <p:cNvSpPr/>
          <p:nvPr/>
        </p:nvSpPr>
        <p:spPr>
          <a:xfrm>
            <a:off x="467544" y="548487"/>
            <a:ext cx="80648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People in Nagano</a:t>
            </a:r>
            <a:endParaRPr lang="en-US" altLang="ja-JP" sz="36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  <a:p>
            <a:pPr algn="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call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) this ( </a:t>
            </a:r>
            <a:r>
              <a:rPr lang="en-US" altLang="ja-JP" sz="3600" b="1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Oyaki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73A73C8-6C02-D62D-7BBD-DB474BC5A9C4}"/>
              </a:ext>
            </a:extLst>
          </p:cNvPr>
          <p:cNvSpPr txBox="1"/>
          <p:nvPr/>
        </p:nvSpPr>
        <p:spPr>
          <a:xfrm>
            <a:off x="3851920" y="1102484"/>
            <a:ext cx="1152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call</a:t>
            </a:r>
            <a:endParaRPr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0F9661F-01AE-7EA3-193E-65DB85E5CC40}"/>
              </a:ext>
            </a:extLst>
          </p:cNvPr>
          <p:cNvSpPr txBox="1"/>
          <p:nvPr/>
        </p:nvSpPr>
        <p:spPr>
          <a:xfrm>
            <a:off x="6516216" y="1102485"/>
            <a:ext cx="1656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1" dirty="0" err="1">
                <a:latin typeface="Century Schoolbook" panose="02040604050505020304" pitchFamily="18" charset="0"/>
              </a:rPr>
              <a:t>Oyaki</a:t>
            </a:r>
            <a:endParaRPr lang="ja-JP" altLang="en-US" sz="3600" b="1" dirty="0">
              <a:latin typeface="Century Schoolbook" panose="02040604050505020304" pitchFamily="18" charset="0"/>
            </a:endParaRPr>
          </a:p>
        </p:txBody>
      </p:sp>
      <p:pic>
        <p:nvPicPr>
          <p:cNvPr id="9" name="図 8" descr="皿に盛られたパ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FEE6560-2FC3-E099-CDAF-3657A90BE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0" y="2663327"/>
            <a:ext cx="4680520" cy="312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1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250</Words>
  <Application>Microsoft Office PowerPoint</Application>
  <PresentationFormat>画面に合わせる (4:3)</PresentationFormat>
  <Paragraphs>59</Paragraphs>
  <Slides>12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Schoolbook</vt:lpstr>
      <vt:lpstr>Office テーマ</vt:lpstr>
      <vt:lpstr>Call &amp; Name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Call &amp; Name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</dc:title>
  <dc:creator>KASUGA_Hideki</dc:creator>
  <cp:lastModifiedBy>春日 秀紀</cp:lastModifiedBy>
  <cp:revision>33</cp:revision>
  <dcterms:created xsi:type="dcterms:W3CDTF">2012-08-27T02:37:41Z</dcterms:created>
  <dcterms:modified xsi:type="dcterms:W3CDTF">2026-05-13T23:44:44Z</dcterms:modified>
</cp:coreProperties>
</file>