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33" r:id="rId2"/>
    <p:sldId id="256" r:id="rId3"/>
    <p:sldId id="286" r:id="rId4"/>
    <p:sldId id="287" r:id="rId5"/>
    <p:sldId id="288" r:id="rId6"/>
    <p:sldId id="289" r:id="rId7"/>
    <p:sldId id="291" r:id="rId8"/>
    <p:sldId id="290" r:id="rId9"/>
    <p:sldId id="293" r:id="rId10"/>
    <p:sldId id="292" r:id="rId11"/>
    <p:sldId id="327" r:id="rId12"/>
    <p:sldId id="329" r:id="rId13"/>
    <p:sldId id="330" r:id="rId14"/>
    <p:sldId id="331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34" r:id="rId31"/>
    <p:sldId id="326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000" autoAdjust="0"/>
  </p:normalViewPr>
  <p:slideViewPr>
    <p:cSldViewPr snapToGrid="0">
      <p:cViewPr varScale="1">
        <p:scale>
          <a:sx n="84" d="100"/>
          <a:sy n="84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37ABD-147C-46E2-9CBC-03FB22C8CA96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D2A37-83B6-4FB8-8777-31B56A28D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D2A37-83B6-4FB8-8777-31B56A28DD0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39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6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78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5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3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0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22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2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6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67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8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11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13CD-4FF1-4D95-BC3A-063EC065B79B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DAF26-992B-41CE-85AC-5381955BDF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36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2249634-C192-448A-AEB0-736F1D871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b="1" dirty="0">
                <a:latin typeface="Century Schoolbook" panose="02040604050505020304" pitchFamily="18" charset="0"/>
              </a:rPr>
              <a:t>There + be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動詞 </a:t>
            </a:r>
            <a:r>
              <a:rPr kumimoji="1" lang="en-US" altLang="ja-JP" sz="5400" b="1" dirty="0">
                <a:latin typeface="Century Schoolbook" panose="02040604050505020304" pitchFamily="18" charset="0"/>
              </a:rPr>
              <a:t>+ 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主語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A920671-3D74-4984-8981-7BE7C5144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197" y="3509963"/>
            <a:ext cx="5291356" cy="1655762"/>
          </a:xfrm>
        </p:spPr>
        <p:txBody>
          <a:bodyPr/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s / are / was / were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578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6489" r="21765" b="7921"/>
          <a:stretch/>
        </p:blipFill>
        <p:spPr>
          <a:xfrm>
            <a:off x="1898569" y="1343018"/>
            <a:ext cx="5768970" cy="456361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17284" y="480104"/>
            <a:ext cx="7622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Long ago,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was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a young fisherman.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87390D-E1D7-4756-AA59-03ABF4C52FCE}"/>
              </a:ext>
            </a:extLst>
          </p:cNvPr>
          <p:cNvSpPr/>
          <p:nvPr/>
        </p:nvSpPr>
        <p:spPr>
          <a:xfrm>
            <a:off x="2571085" y="6086135"/>
            <a:ext cx="5768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fisherman was Taro.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88620" y="529981"/>
            <a:ext cx="85496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were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an old man and an old woman </a:t>
            </a:r>
          </a:p>
          <a:p>
            <a:pPr algn="r"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in a village.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87390D-E1D7-4756-AA59-03ABF4C52FCE}"/>
              </a:ext>
            </a:extLst>
          </p:cNvPr>
          <p:cNvSpPr/>
          <p:nvPr/>
        </p:nvSpPr>
        <p:spPr>
          <a:xfrm>
            <a:off x="1087429" y="5127774"/>
            <a:ext cx="7496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grandfather went to a mountain.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5D39D1F-E239-450B-81DA-44ED270AB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1" b="18269"/>
          <a:stretch/>
        </p:blipFill>
        <p:spPr>
          <a:xfrm>
            <a:off x="2538412" y="1371600"/>
            <a:ext cx="4067175" cy="291025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30C6CA-0631-497D-A5C6-D70CA6AC408E}"/>
              </a:ext>
            </a:extLst>
          </p:cNvPr>
          <p:cNvSpPr/>
          <p:nvPr/>
        </p:nvSpPr>
        <p:spPr>
          <a:xfrm>
            <a:off x="1125533" y="5948390"/>
            <a:ext cx="7496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grandmother went to a river.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6" t="17216" r="29833" b="8818"/>
          <a:stretch/>
        </p:blipFill>
        <p:spPr>
          <a:xfrm>
            <a:off x="107797" y="1512854"/>
            <a:ext cx="1029315" cy="1262612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1" y="2750030"/>
            <a:ext cx="9144000" cy="4107970"/>
          </a:xfrm>
          <a:prstGeom prst="roundRect">
            <a:avLst>
              <a:gd name="adj" fmla="val 5264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" y="2"/>
            <a:ext cx="36247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There + be +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主語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50796" y="751454"/>
            <a:ext cx="21098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was</a:t>
            </a:r>
            <a:endParaRPr lang="ja-JP" altLang="en-US" sz="28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41489" y="746910"/>
            <a:ext cx="37593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 young fisherman.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87621" y="801086"/>
            <a:ext cx="3476216" cy="414868"/>
          </a:xfrm>
          <a:prstGeom prst="rect">
            <a:avLst/>
          </a:prstGeom>
          <a:solidFill>
            <a:srgbClr val="FF33C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-22833" y="2690198"/>
            <a:ext cx="12079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Point</a:t>
            </a:r>
            <a:endParaRPr lang="ja-JP" altLang="en-US" sz="28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-45500" y="3074937"/>
            <a:ext cx="91552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①初めて話に出てくる、聞いている人がどこの誰なのか、誰のものなのか分ら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ない人や物（不特定のもの）が「いる」「ある」ことを伝えるときには次の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表現を使います。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64" y="4421296"/>
            <a:ext cx="897177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②主語と時間に合わせて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動詞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が変化します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( is, are, was , were)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91296" y="3934278"/>
            <a:ext cx="3140281" cy="461665"/>
          </a:xfrm>
          <a:prstGeom prst="rect">
            <a:avLst/>
          </a:prstGeom>
          <a:solidFill>
            <a:srgbClr val="FF33C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150789" y="1834279"/>
            <a:ext cx="231024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were</a:t>
            </a:r>
            <a:endParaRPr lang="ja-JP" altLang="en-US" sz="28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379698" y="1883437"/>
            <a:ext cx="5730012" cy="403657"/>
          </a:xfrm>
          <a:prstGeom prst="rect">
            <a:avLst/>
          </a:prstGeom>
          <a:solidFill>
            <a:srgbClr val="FF33C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482683" y="1173224"/>
            <a:ext cx="703860" cy="969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379698" y="1798027"/>
            <a:ext cx="58673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an old man and an old woman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23441" y="2288307"/>
            <a:ext cx="968426" cy="828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464813" y="3926025"/>
            <a:ext cx="74834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+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動詞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+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不特定のもの（主語）（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+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場所）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27E9FD6-A7F9-441F-8DE6-34CA76FD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5" t="26489" r="34464" b="7921"/>
          <a:stretch/>
        </p:blipFill>
        <p:spPr>
          <a:xfrm>
            <a:off x="333491" y="458437"/>
            <a:ext cx="626718" cy="1034488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97A21DB-8942-4E76-82A6-8D4A800CCFDF}"/>
              </a:ext>
            </a:extLst>
          </p:cNvPr>
          <p:cNvSpPr/>
          <p:nvPr/>
        </p:nvSpPr>
        <p:spPr>
          <a:xfrm>
            <a:off x="998" y="4810998"/>
            <a:ext cx="91114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③初めて話に出てくる、聞いている相手がわからない人や物のことをいきなり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言うと、聞いている相手にわかりにくいので、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から文を始めます。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は心の準備をするために使っているので場所の意味はありません。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B85ADF4-7B75-420F-883E-BDC98E73471A}"/>
              </a:ext>
            </a:extLst>
          </p:cNvPr>
          <p:cNvSpPr/>
          <p:nvPr/>
        </p:nvSpPr>
        <p:spPr>
          <a:xfrm>
            <a:off x="333491" y="4445367"/>
            <a:ext cx="549357" cy="320759"/>
          </a:xfrm>
          <a:prstGeom prst="rect">
            <a:avLst/>
          </a:prstGeom>
          <a:solidFill>
            <a:srgbClr val="FF33C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551FB8F6-5412-47A0-BADF-D1A3D2468C59}"/>
              </a:ext>
            </a:extLst>
          </p:cNvPr>
          <p:cNvSpPr/>
          <p:nvPr/>
        </p:nvSpPr>
        <p:spPr>
          <a:xfrm>
            <a:off x="2835456" y="4726201"/>
            <a:ext cx="810081" cy="555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D059D41-A755-4858-A3BB-943F0300AD3E}"/>
              </a:ext>
            </a:extLst>
          </p:cNvPr>
          <p:cNvSpPr/>
          <p:nvPr/>
        </p:nvSpPr>
        <p:spPr>
          <a:xfrm>
            <a:off x="31507" y="5766723"/>
            <a:ext cx="9261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④人や物が特定される「固有名詞、代名詞、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the+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名詞など」は、相手が分かっ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ていることなので、心の準備は必要が無いため、この表現は使いません。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4AA5DE6-3128-4EB2-B3B1-83A5B1CDBECF}"/>
              </a:ext>
            </a:extLst>
          </p:cNvPr>
          <p:cNvSpPr/>
          <p:nvPr/>
        </p:nvSpPr>
        <p:spPr>
          <a:xfrm>
            <a:off x="6907908" y="2201268"/>
            <a:ext cx="23391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in a village.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F83A401-5272-4D5F-B69C-43BF0624E3D6}"/>
              </a:ext>
            </a:extLst>
          </p:cNvPr>
          <p:cNvSpPr/>
          <p:nvPr/>
        </p:nvSpPr>
        <p:spPr>
          <a:xfrm>
            <a:off x="68739" y="6455823"/>
            <a:ext cx="71453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⑤場所を表す言葉を加えるときには主語の後に加えます。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402CD92-AEA7-4904-A45F-22F50F0A782C}"/>
              </a:ext>
            </a:extLst>
          </p:cNvPr>
          <p:cNvSpPr/>
          <p:nvPr/>
        </p:nvSpPr>
        <p:spPr>
          <a:xfrm>
            <a:off x="6955875" y="2304475"/>
            <a:ext cx="2141442" cy="41486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72B1653-ED9D-4B90-A42A-83AF6FF9CDEC}"/>
              </a:ext>
            </a:extLst>
          </p:cNvPr>
          <p:cNvSpPr/>
          <p:nvPr/>
        </p:nvSpPr>
        <p:spPr>
          <a:xfrm>
            <a:off x="423751" y="6448736"/>
            <a:ext cx="1781739" cy="414868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B2EE6AE-3DE6-4BD9-87AD-A6F4E7EA7208}"/>
              </a:ext>
            </a:extLst>
          </p:cNvPr>
          <p:cNvSpPr/>
          <p:nvPr/>
        </p:nvSpPr>
        <p:spPr>
          <a:xfrm>
            <a:off x="6308591" y="3917771"/>
            <a:ext cx="1279174" cy="461665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  <p:bldP spid="10" grpId="0"/>
      <p:bldP spid="13" grpId="0" animBg="1"/>
      <p:bldP spid="29" grpId="0"/>
      <p:bldP spid="30" grpId="0"/>
      <p:bldP spid="31" grpId="0"/>
      <p:bldP spid="34" grpId="0" animBg="1"/>
      <p:bldP spid="40" grpId="0"/>
      <p:bldP spid="41" grpId="0" animBg="1"/>
      <p:bldP spid="45" grpId="0" animBg="1"/>
      <p:bldP spid="46" grpId="0"/>
      <p:bldP spid="9" grpId="0" animBg="1"/>
      <p:bldP spid="48" grpId="0"/>
      <p:bldP spid="44" grpId="0"/>
      <p:bldP spid="49" grpId="0" animBg="1"/>
      <p:bldP spid="50" grpId="0" animBg="1"/>
      <p:bldP spid="51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1880F-F675-44A9-B2C5-DB95CDD81A8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2482" y="2016216"/>
            <a:ext cx="7772400" cy="2387600"/>
          </a:xfrm>
        </p:spPr>
        <p:txBody>
          <a:bodyPr/>
          <a:lstStyle/>
          <a:p>
            <a:pPr algn="ctr"/>
            <a:r>
              <a:rPr kumimoji="1" lang="en-US" altLang="ja-JP" b="1" dirty="0">
                <a:latin typeface="Century Schoolbook" panose="02040604050505020304" pitchFamily="18" charset="0"/>
              </a:rPr>
              <a:t>Practice there</a:t>
            </a:r>
            <a:r>
              <a:rPr kumimoji="1" lang="ja-JP" altLang="en-US" b="1" dirty="0">
                <a:latin typeface="Century Schoolbook" panose="02040604050505020304" pitchFamily="18" charset="0"/>
              </a:rPr>
              <a:t>～</a:t>
            </a:r>
          </a:p>
        </p:txBody>
      </p:sp>
    </p:spTree>
    <p:extLst>
      <p:ext uri="{BB962C8B-B14F-4D97-AF65-F5344CB8AC3E}">
        <p14:creationId xmlns:p14="http://schemas.microsoft.com/office/powerpoint/2010/main" val="353455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3C8A216-40AE-40DA-A780-F9EC54B06C72}"/>
              </a:ext>
            </a:extLst>
          </p:cNvPr>
          <p:cNvSpPr/>
          <p:nvPr/>
        </p:nvSpPr>
        <p:spPr>
          <a:xfrm>
            <a:off x="2931431" y="150992"/>
            <a:ext cx="319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 room.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449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2D7E771-3AE7-4290-8D1E-FE403CD56508}"/>
              </a:ext>
            </a:extLst>
          </p:cNvPr>
          <p:cNvSpPr/>
          <p:nvPr/>
        </p:nvSpPr>
        <p:spPr>
          <a:xfrm>
            <a:off x="817694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clock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on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</a:t>
            </a:r>
            <a:r>
              <a:rPr lang="en-US" altLang="ja-JP" sz="2800" b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wall.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9ECF21A-BB85-4118-A9DF-33EEB5D29177}"/>
              </a:ext>
            </a:extLst>
          </p:cNvPr>
          <p:cNvSpPr/>
          <p:nvPr/>
        </p:nvSpPr>
        <p:spPr>
          <a:xfrm>
            <a:off x="1184825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44F5803-8F41-4B89-89C1-660DCB7D03E0}"/>
              </a:ext>
            </a:extLst>
          </p:cNvPr>
          <p:cNvSpPr/>
          <p:nvPr/>
        </p:nvSpPr>
        <p:spPr>
          <a:xfrm>
            <a:off x="2733474" y="119452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245B6EA-6F44-4C3C-9EFF-08C03E11EC90}"/>
              </a:ext>
            </a:extLst>
          </p:cNvPr>
          <p:cNvSpPr/>
          <p:nvPr/>
        </p:nvSpPr>
        <p:spPr>
          <a:xfrm>
            <a:off x="3517441" y="13522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a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14ED823-F07D-48E9-8AB7-33B1290D6185}"/>
              </a:ext>
            </a:extLst>
          </p:cNvPr>
          <p:cNvSpPr/>
          <p:nvPr/>
        </p:nvSpPr>
        <p:spPr>
          <a:xfrm>
            <a:off x="5653206" y="143107"/>
            <a:ext cx="706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on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13BE7A2A-9F72-4682-B52E-71AA76C65902}"/>
              </a:ext>
            </a:extLst>
          </p:cNvPr>
          <p:cNvSpPr/>
          <p:nvPr/>
        </p:nvSpPr>
        <p:spPr>
          <a:xfrm rot="2855587">
            <a:off x="4213575" y="1826507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D046758-E2EE-44A8-B58F-A5A4605BB570}"/>
              </a:ext>
            </a:extLst>
          </p:cNvPr>
          <p:cNvSpPr/>
          <p:nvPr/>
        </p:nvSpPr>
        <p:spPr>
          <a:xfrm>
            <a:off x="4214961" y="146947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clock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9EB7CD3-CE43-4BF2-8642-6DD2AB69ED37}"/>
              </a:ext>
            </a:extLst>
          </p:cNvPr>
          <p:cNvSpPr/>
          <p:nvPr/>
        </p:nvSpPr>
        <p:spPr>
          <a:xfrm>
            <a:off x="817694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desk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room.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5CDD096-1B46-4990-A317-34E4EDF4E759}"/>
              </a:ext>
            </a:extLst>
          </p:cNvPr>
          <p:cNvSpPr/>
          <p:nvPr/>
        </p:nvSpPr>
        <p:spPr>
          <a:xfrm>
            <a:off x="1184825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9982A5A-DB80-4DF4-AD97-C75A2AF18ADA}"/>
              </a:ext>
            </a:extLst>
          </p:cNvPr>
          <p:cNvSpPr/>
          <p:nvPr/>
        </p:nvSpPr>
        <p:spPr>
          <a:xfrm>
            <a:off x="2733474" y="119452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1497421-C436-4467-A7B7-F112E58D97E6}"/>
              </a:ext>
            </a:extLst>
          </p:cNvPr>
          <p:cNvSpPr/>
          <p:nvPr/>
        </p:nvSpPr>
        <p:spPr>
          <a:xfrm>
            <a:off x="3517441" y="13522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a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1E46441-E84D-409E-A69B-026922F23BC1}"/>
              </a:ext>
            </a:extLst>
          </p:cNvPr>
          <p:cNvSpPr/>
          <p:nvPr/>
        </p:nvSpPr>
        <p:spPr>
          <a:xfrm>
            <a:off x="5560740" y="143107"/>
            <a:ext cx="706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in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90E23B7B-CBDE-4DFA-B31D-926C9A3302A4}"/>
              </a:ext>
            </a:extLst>
          </p:cNvPr>
          <p:cNvSpPr/>
          <p:nvPr/>
        </p:nvSpPr>
        <p:spPr>
          <a:xfrm rot="14623714">
            <a:off x="2716394" y="1534593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555C33E-1BC0-4969-8A5B-22CECFCBC7CC}"/>
              </a:ext>
            </a:extLst>
          </p:cNvPr>
          <p:cNvSpPr/>
          <p:nvPr/>
        </p:nvSpPr>
        <p:spPr>
          <a:xfrm>
            <a:off x="4214961" y="146947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desk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7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A3BAB79-0B74-4CE6-8FFE-A84486D56B30}"/>
              </a:ext>
            </a:extLst>
          </p:cNvPr>
          <p:cNvSpPr/>
          <p:nvPr/>
        </p:nvSpPr>
        <p:spPr>
          <a:xfrm>
            <a:off x="-11882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three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pictures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on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wall.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2960174-8226-42BF-AC75-7CA7770E7062}"/>
              </a:ext>
            </a:extLst>
          </p:cNvPr>
          <p:cNvSpPr/>
          <p:nvPr/>
        </p:nvSpPr>
        <p:spPr>
          <a:xfrm>
            <a:off x="355249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D21103D-5D62-4D8E-9E73-40DF7810020E}"/>
              </a:ext>
            </a:extLst>
          </p:cNvPr>
          <p:cNvSpPr/>
          <p:nvPr/>
        </p:nvSpPr>
        <p:spPr>
          <a:xfrm>
            <a:off x="1924584" y="119452"/>
            <a:ext cx="7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AFE9ACD-BE8B-46C7-A5E5-5231CA76DE85}"/>
              </a:ext>
            </a:extLst>
          </p:cNvPr>
          <p:cNvSpPr/>
          <p:nvPr/>
        </p:nvSpPr>
        <p:spPr>
          <a:xfrm>
            <a:off x="3013182" y="135222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three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ABAF3FF-73CE-48DC-B69E-CBA736E4556D}"/>
              </a:ext>
            </a:extLst>
          </p:cNvPr>
          <p:cNvSpPr/>
          <p:nvPr/>
        </p:nvSpPr>
        <p:spPr>
          <a:xfrm>
            <a:off x="6462796" y="143107"/>
            <a:ext cx="69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on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7AFD173E-7461-48C2-853E-399293D6A8C9}"/>
              </a:ext>
            </a:extLst>
          </p:cNvPr>
          <p:cNvSpPr/>
          <p:nvPr/>
        </p:nvSpPr>
        <p:spPr>
          <a:xfrm rot="3292537">
            <a:off x="6391007" y="2557879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23423BC-B04B-4CA7-9938-71AFB97BFDB8}"/>
              </a:ext>
            </a:extLst>
          </p:cNvPr>
          <p:cNvSpPr/>
          <p:nvPr/>
        </p:nvSpPr>
        <p:spPr>
          <a:xfrm>
            <a:off x="4425974" y="150937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pictures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EC5ADD4-666B-4DD8-B7E2-6290FD5B2BF6}"/>
              </a:ext>
            </a:extLst>
          </p:cNvPr>
          <p:cNvSpPr/>
          <p:nvPr/>
        </p:nvSpPr>
        <p:spPr>
          <a:xfrm>
            <a:off x="817694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cup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on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desk.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3EA2EEE-EC3F-4BAB-930A-C1572B924696}"/>
              </a:ext>
            </a:extLst>
          </p:cNvPr>
          <p:cNvSpPr/>
          <p:nvPr/>
        </p:nvSpPr>
        <p:spPr>
          <a:xfrm>
            <a:off x="1184825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E1290EC-0A60-40A3-B3EC-2CF5E8F5833A}"/>
              </a:ext>
            </a:extLst>
          </p:cNvPr>
          <p:cNvSpPr/>
          <p:nvPr/>
        </p:nvSpPr>
        <p:spPr>
          <a:xfrm>
            <a:off x="2733474" y="119452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6B39118-EC2B-4BE2-BBB2-2A947FD69077}"/>
              </a:ext>
            </a:extLst>
          </p:cNvPr>
          <p:cNvSpPr/>
          <p:nvPr/>
        </p:nvSpPr>
        <p:spPr>
          <a:xfrm>
            <a:off x="3517441" y="13522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a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DFB5D7E-9650-48A8-BED2-798EE6679329}"/>
              </a:ext>
            </a:extLst>
          </p:cNvPr>
          <p:cNvSpPr/>
          <p:nvPr/>
        </p:nvSpPr>
        <p:spPr>
          <a:xfrm>
            <a:off x="5406630" y="143107"/>
            <a:ext cx="706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on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CC512E18-2C80-47E2-8E17-B7796CD183E1}"/>
              </a:ext>
            </a:extLst>
          </p:cNvPr>
          <p:cNvSpPr/>
          <p:nvPr/>
        </p:nvSpPr>
        <p:spPr>
          <a:xfrm rot="14623714">
            <a:off x="4872881" y="2216997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515ADE1-4B79-4E6C-AD8C-786FA963D46D}"/>
              </a:ext>
            </a:extLst>
          </p:cNvPr>
          <p:cNvSpPr/>
          <p:nvPr/>
        </p:nvSpPr>
        <p:spPr>
          <a:xfrm>
            <a:off x="4214961" y="146947"/>
            <a:ext cx="869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cup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1B7162E-3A8E-40B3-AE58-A753D72BCF37}"/>
              </a:ext>
            </a:extLst>
          </p:cNvPr>
          <p:cNvSpPr/>
          <p:nvPr/>
        </p:nvSpPr>
        <p:spPr>
          <a:xfrm>
            <a:off x="378081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five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books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on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desk.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845B3A1-1AD5-4900-B3C1-7DDA1D8514DA}"/>
              </a:ext>
            </a:extLst>
          </p:cNvPr>
          <p:cNvSpPr/>
          <p:nvPr/>
        </p:nvSpPr>
        <p:spPr>
          <a:xfrm>
            <a:off x="745212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E8C71C8-4A28-4497-ACE6-A7F39C25271E}"/>
              </a:ext>
            </a:extLst>
          </p:cNvPr>
          <p:cNvSpPr/>
          <p:nvPr/>
        </p:nvSpPr>
        <p:spPr>
          <a:xfrm>
            <a:off x="2293861" y="119452"/>
            <a:ext cx="7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8F9F8C4-3FC4-434A-BAE8-66B49DA13B1B}"/>
              </a:ext>
            </a:extLst>
          </p:cNvPr>
          <p:cNvSpPr/>
          <p:nvPr/>
        </p:nvSpPr>
        <p:spPr>
          <a:xfrm>
            <a:off x="3403145" y="135222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five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79A90AB-7CB3-43AE-97D4-29B566FEC26B}"/>
              </a:ext>
            </a:extLst>
          </p:cNvPr>
          <p:cNvSpPr/>
          <p:nvPr/>
        </p:nvSpPr>
        <p:spPr>
          <a:xfrm>
            <a:off x="6105412" y="143107"/>
            <a:ext cx="69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on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F180A147-965D-40D3-BC5F-1C792B028C35}"/>
              </a:ext>
            </a:extLst>
          </p:cNvPr>
          <p:cNvSpPr/>
          <p:nvPr/>
        </p:nvSpPr>
        <p:spPr>
          <a:xfrm rot="14623714">
            <a:off x="2416665" y="1791334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D6CE968-D59A-42C4-B47C-C75CE9FFC7D9}"/>
              </a:ext>
            </a:extLst>
          </p:cNvPr>
          <p:cNvSpPr/>
          <p:nvPr/>
        </p:nvSpPr>
        <p:spPr>
          <a:xfrm>
            <a:off x="4525793" y="150937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books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字幕 4">
            <a:extLst>
              <a:ext uri="{FF2B5EF4-FFF2-40B4-BE49-F238E27FC236}">
                <a16:creationId xmlns:a16="http://schemas.microsoft.com/office/drawing/2014/main" id="{7A920671-3D74-4984-8981-7BE7C5144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浦島太郎</a:t>
            </a:r>
            <a:br>
              <a:rPr lang="ja-JP" altLang="en-US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011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4260B13-F13D-4C45-8A41-AA968A5DE790}"/>
              </a:ext>
            </a:extLst>
          </p:cNvPr>
          <p:cNvSpPr/>
          <p:nvPr/>
        </p:nvSpPr>
        <p:spPr>
          <a:xfrm>
            <a:off x="817694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table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room.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4F3E774-6B42-4A4D-B412-0E526C8834D0}"/>
              </a:ext>
            </a:extLst>
          </p:cNvPr>
          <p:cNvSpPr/>
          <p:nvPr/>
        </p:nvSpPr>
        <p:spPr>
          <a:xfrm>
            <a:off x="1184825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0CB8475-BA0C-4CB7-AA8F-6E6A59BA1475}"/>
              </a:ext>
            </a:extLst>
          </p:cNvPr>
          <p:cNvSpPr/>
          <p:nvPr/>
        </p:nvSpPr>
        <p:spPr>
          <a:xfrm>
            <a:off x="2733474" y="119452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CF7EEAF-579B-47DC-9492-54C5DDC8933D}"/>
              </a:ext>
            </a:extLst>
          </p:cNvPr>
          <p:cNvSpPr/>
          <p:nvPr/>
        </p:nvSpPr>
        <p:spPr>
          <a:xfrm>
            <a:off x="3517441" y="13522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a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ED83700-094F-4F73-AE42-E7AF76C70965}"/>
              </a:ext>
            </a:extLst>
          </p:cNvPr>
          <p:cNvSpPr/>
          <p:nvPr/>
        </p:nvSpPr>
        <p:spPr>
          <a:xfrm>
            <a:off x="5630626" y="143107"/>
            <a:ext cx="562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in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16AF8269-A43D-4027-9DED-16860F22AEA9}"/>
              </a:ext>
            </a:extLst>
          </p:cNvPr>
          <p:cNvSpPr/>
          <p:nvPr/>
        </p:nvSpPr>
        <p:spPr>
          <a:xfrm rot="14623714">
            <a:off x="585224" y="4511669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168862B-3311-460F-8F23-19B32DC1C09F}"/>
              </a:ext>
            </a:extLst>
          </p:cNvPr>
          <p:cNvSpPr/>
          <p:nvPr/>
        </p:nvSpPr>
        <p:spPr>
          <a:xfrm>
            <a:off x="4214961" y="146947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table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92308BE-3836-445F-B7F1-0635ED7E4568}"/>
              </a:ext>
            </a:extLst>
          </p:cNvPr>
          <p:cNvSpPr/>
          <p:nvPr/>
        </p:nvSpPr>
        <p:spPr>
          <a:xfrm>
            <a:off x="395662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four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pens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on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table.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F26AFCC-E714-4AD6-A9DA-45BE0B9B5684}"/>
              </a:ext>
            </a:extLst>
          </p:cNvPr>
          <p:cNvSpPr/>
          <p:nvPr/>
        </p:nvSpPr>
        <p:spPr>
          <a:xfrm>
            <a:off x="762793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E25BE15-6710-4A76-AE1F-CB5AF3387E42}"/>
              </a:ext>
            </a:extLst>
          </p:cNvPr>
          <p:cNvSpPr/>
          <p:nvPr/>
        </p:nvSpPr>
        <p:spPr>
          <a:xfrm>
            <a:off x="2311442" y="119452"/>
            <a:ext cx="7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296717B-DC00-43D1-AF73-FD89D21187D6}"/>
              </a:ext>
            </a:extLst>
          </p:cNvPr>
          <p:cNvSpPr/>
          <p:nvPr/>
        </p:nvSpPr>
        <p:spPr>
          <a:xfrm>
            <a:off x="3367969" y="135222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four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3CBF6FD-7607-46D4-BF56-AFEA1F19D097}"/>
              </a:ext>
            </a:extLst>
          </p:cNvPr>
          <p:cNvSpPr/>
          <p:nvPr/>
        </p:nvSpPr>
        <p:spPr>
          <a:xfrm>
            <a:off x="6035547" y="128604"/>
            <a:ext cx="649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on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EB7601C9-DEF8-4716-8EB3-98BCD6027046}"/>
              </a:ext>
            </a:extLst>
          </p:cNvPr>
          <p:cNvSpPr/>
          <p:nvPr/>
        </p:nvSpPr>
        <p:spPr>
          <a:xfrm rot="14623714">
            <a:off x="1191892" y="4660483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B4B0B68-D2F4-4515-942B-5D2772D22729}"/>
              </a:ext>
            </a:extLst>
          </p:cNvPr>
          <p:cNvSpPr/>
          <p:nvPr/>
        </p:nvSpPr>
        <p:spPr>
          <a:xfrm>
            <a:off x="4689746" y="146947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pens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00FFA02-3549-4298-8EDC-105EA84A4A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6" y="5411565"/>
            <a:ext cx="815761" cy="58429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474929D-960F-4808-88FF-AEF948AEE171}"/>
              </a:ext>
            </a:extLst>
          </p:cNvPr>
          <p:cNvSpPr/>
          <p:nvPr/>
        </p:nvSpPr>
        <p:spPr>
          <a:xfrm>
            <a:off x="1019915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money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on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table.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6432F60-314F-4395-9147-B883CBC66CD4}"/>
              </a:ext>
            </a:extLst>
          </p:cNvPr>
          <p:cNvSpPr/>
          <p:nvPr/>
        </p:nvSpPr>
        <p:spPr>
          <a:xfrm>
            <a:off x="1387046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3FCD88C-11A0-4ABC-B4C0-138FEF2B8A2C}"/>
              </a:ext>
            </a:extLst>
          </p:cNvPr>
          <p:cNvSpPr/>
          <p:nvPr/>
        </p:nvSpPr>
        <p:spPr>
          <a:xfrm>
            <a:off x="2935695" y="119452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48AFE6F-F5C5-438D-93CD-6C5B28F0EA3C}"/>
              </a:ext>
            </a:extLst>
          </p:cNvPr>
          <p:cNvSpPr/>
          <p:nvPr/>
        </p:nvSpPr>
        <p:spPr>
          <a:xfrm>
            <a:off x="3744747" y="135222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Century Schoolbook" panose="02040604050505020304" pitchFamily="18" charset="0"/>
              </a:rPr>
              <a:t>money</a:t>
            </a:r>
            <a:endParaRPr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500059E-989D-4942-B9C6-2F015A29318D}"/>
              </a:ext>
            </a:extLst>
          </p:cNvPr>
          <p:cNvSpPr/>
          <p:nvPr/>
        </p:nvSpPr>
        <p:spPr>
          <a:xfrm>
            <a:off x="5445683" y="119452"/>
            <a:ext cx="649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on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26CD0231-5165-4FE8-A32C-A78E7B75A6B2}"/>
              </a:ext>
            </a:extLst>
          </p:cNvPr>
          <p:cNvSpPr/>
          <p:nvPr/>
        </p:nvSpPr>
        <p:spPr>
          <a:xfrm rot="14623714">
            <a:off x="2067455" y="4736302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1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00FFA02-3549-4298-8EDC-105EA84A4A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6" y="5411565"/>
            <a:ext cx="815761" cy="58429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pic>
        <p:nvPicPr>
          <p:cNvPr id="32" name="図 31" descr="ボックス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A135E18-02A4-4F04-8C35-50C8652FD06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3" y="5133462"/>
            <a:ext cx="2335758" cy="172685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-53037" y="48563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15C86F6-9E75-4907-B3F7-7F08959C2B0E}"/>
              </a:ext>
            </a:extLst>
          </p:cNvPr>
          <p:cNvSpPr/>
          <p:nvPr/>
        </p:nvSpPr>
        <p:spPr>
          <a:xfrm>
            <a:off x="1019915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a 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box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by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table.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2E85FC8-C435-4A51-B262-ADE1A6267919}"/>
              </a:ext>
            </a:extLst>
          </p:cNvPr>
          <p:cNvSpPr/>
          <p:nvPr/>
        </p:nvSpPr>
        <p:spPr>
          <a:xfrm>
            <a:off x="1387046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5E79E39-D498-4357-A4E7-0A8061D18C84}"/>
              </a:ext>
            </a:extLst>
          </p:cNvPr>
          <p:cNvSpPr/>
          <p:nvPr/>
        </p:nvSpPr>
        <p:spPr>
          <a:xfrm>
            <a:off x="2920832" y="127208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DA5428D-21FD-4346-8D05-0F5CB451F8AF}"/>
              </a:ext>
            </a:extLst>
          </p:cNvPr>
          <p:cNvSpPr/>
          <p:nvPr/>
        </p:nvSpPr>
        <p:spPr>
          <a:xfrm>
            <a:off x="4148935" y="150992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box</a:t>
            </a:r>
            <a:endParaRPr lang="ja-JP" altLang="en-US" sz="28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4D506C7-5BFD-4333-B00E-F9435905FD93}"/>
              </a:ext>
            </a:extLst>
          </p:cNvPr>
          <p:cNvSpPr/>
          <p:nvPr/>
        </p:nvSpPr>
        <p:spPr>
          <a:xfrm>
            <a:off x="5407271" y="143236"/>
            <a:ext cx="63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by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矢印: 左 38">
            <a:extLst>
              <a:ext uri="{FF2B5EF4-FFF2-40B4-BE49-F238E27FC236}">
                <a16:creationId xmlns:a16="http://schemas.microsoft.com/office/drawing/2014/main" id="{E4C9EDBB-0E1E-4801-ABAE-4BDA9A8F10E8}"/>
              </a:ext>
            </a:extLst>
          </p:cNvPr>
          <p:cNvSpPr/>
          <p:nvPr/>
        </p:nvSpPr>
        <p:spPr>
          <a:xfrm rot="14623714">
            <a:off x="4461668" y="4660483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1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00FFA02-3549-4298-8EDC-105EA84A4A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6" y="5411565"/>
            <a:ext cx="815761" cy="58429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4" name="図 3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1CA42F2A-AB06-44B9-950B-EF628FC57BE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5">
            <a:off x="6777349" y="4532680"/>
            <a:ext cx="1878423" cy="1878423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pic>
        <p:nvPicPr>
          <p:cNvPr id="32" name="図 31" descr="ボックス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A135E18-02A4-4F04-8C35-50C8652FD06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3" y="5133462"/>
            <a:ext cx="2335758" cy="172685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164613-0D95-4120-9487-177343880528}"/>
              </a:ext>
            </a:extLst>
          </p:cNvPr>
          <p:cNvSpPr/>
          <p:nvPr/>
        </p:nvSpPr>
        <p:spPr>
          <a:xfrm>
            <a:off x="184644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two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 bats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near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box.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140C322-0D0F-4D8C-8396-8101B0466B08}"/>
              </a:ext>
            </a:extLst>
          </p:cNvPr>
          <p:cNvSpPr/>
          <p:nvPr/>
        </p:nvSpPr>
        <p:spPr>
          <a:xfrm>
            <a:off x="551775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14823CF-B3F8-4AD5-89AF-C17F1E80CD1A}"/>
              </a:ext>
            </a:extLst>
          </p:cNvPr>
          <p:cNvSpPr/>
          <p:nvPr/>
        </p:nvSpPr>
        <p:spPr>
          <a:xfrm>
            <a:off x="2085561" y="127208"/>
            <a:ext cx="7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5CE3542-CEA9-4C6E-B6FF-4B45D6CCF4F4}"/>
              </a:ext>
            </a:extLst>
          </p:cNvPr>
          <p:cNvSpPr/>
          <p:nvPr/>
        </p:nvSpPr>
        <p:spPr>
          <a:xfrm>
            <a:off x="4388155" y="135222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bats</a:t>
            </a:r>
            <a:endParaRPr lang="ja-JP" altLang="en-US" sz="28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2DA12EF-1C76-41B6-9545-B131C8106CAD}"/>
              </a:ext>
            </a:extLst>
          </p:cNvPr>
          <p:cNvSpPr/>
          <p:nvPr/>
        </p:nvSpPr>
        <p:spPr>
          <a:xfrm>
            <a:off x="5698820" y="135222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near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C40272FC-1DE4-43A6-A743-9EAB2D3B651F}"/>
              </a:ext>
            </a:extLst>
          </p:cNvPr>
          <p:cNvSpPr/>
          <p:nvPr/>
        </p:nvSpPr>
        <p:spPr>
          <a:xfrm rot="14623714">
            <a:off x="6735090" y="4447968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E289634-2EE9-4581-AD7D-C29BE02FA8AC}"/>
              </a:ext>
            </a:extLst>
          </p:cNvPr>
          <p:cNvSpPr/>
          <p:nvPr/>
        </p:nvSpPr>
        <p:spPr>
          <a:xfrm>
            <a:off x="3197584" y="143443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two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443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00FFA02-3549-4298-8EDC-105EA84A4A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6" y="5411565"/>
            <a:ext cx="815761" cy="58429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4" name="図 3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1CA42F2A-AB06-44B9-950B-EF628FC57BE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5">
            <a:off x="6777349" y="4532680"/>
            <a:ext cx="1878423" cy="1878423"/>
          </a:xfrm>
          <a:prstGeom prst="rect">
            <a:avLst/>
          </a:prstGeom>
        </p:spPr>
      </p:pic>
      <p:pic>
        <p:nvPicPr>
          <p:cNvPr id="8" name="図 7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A4E3D85C-C392-4F6E-B4DB-3069CB60567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20841" r="33922" b="24184"/>
          <a:stretch/>
        </p:blipFill>
        <p:spPr>
          <a:xfrm>
            <a:off x="7781192" y="5667378"/>
            <a:ext cx="432335" cy="470748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pic>
        <p:nvPicPr>
          <p:cNvPr id="40" name="図 39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BD46A0BF-94C4-45D2-9E8C-5323475CDBF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20665" r="24998" b="19590"/>
          <a:stretch/>
        </p:blipFill>
        <p:spPr>
          <a:xfrm>
            <a:off x="8159413" y="5793474"/>
            <a:ext cx="508594" cy="511600"/>
          </a:xfrm>
          <a:prstGeom prst="rect">
            <a:avLst/>
          </a:prstGeom>
        </p:spPr>
      </p:pic>
      <p:pic>
        <p:nvPicPr>
          <p:cNvPr id="32" name="図 31" descr="ボックス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A135E18-02A4-4F04-8C35-50C8652FD06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3" y="5133462"/>
            <a:ext cx="2335758" cy="172685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6A912BE-AAD9-4777-ADD3-C8DA6988E9B6}"/>
              </a:ext>
            </a:extLst>
          </p:cNvPr>
          <p:cNvSpPr/>
          <p:nvPr/>
        </p:nvSpPr>
        <p:spPr>
          <a:xfrm>
            <a:off x="597882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two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balls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by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bats.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D5FB1C7-94B1-4E37-8C71-B5EAA0E1E0BF}"/>
              </a:ext>
            </a:extLst>
          </p:cNvPr>
          <p:cNvSpPr/>
          <p:nvPr/>
        </p:nvSpPr>
        <p:spPr>
          <a:xfrm>
            <a:off x="965013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48A70A7-B0E5-407F-8DD0-38038BC6ED15}"/>
              </a:ext>
            </a:extLst>
          </p:cNvPr>
          <p:cNvSpPr/>
          <p:nvPr/>
        </p:nvSpPr>
        <p:spPr>
          <a:xfrm>
            <a:off x="2498799" y="127208"/>
            <a:ext cx="7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F4A0B49-646E-41AB-BE75-67852ECCA942}"/>
              </a:ext>
            </a:extLst>
          </p:cNvPr>
          <p:cNvSpPr/>
          <p:nvPr/>
        </p:nvSpPr>
        <p:spPr>
          <a:xfrm>
            <a:off x="4751463" y="188161"/>
            <a:ext cx="1069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balls</a:t>
            </a:r>
            <a:endParaRPr lang="ja-JP" altLang="en-US" sz="28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58C3589-D003-435A-9B8D-3E61112FBEA1}"/>
              </a:ext>
            </a:extLst>
          </p:cNvPr>
          <p:cNvSpPr/>
          <p:nvPr/>
        </p:nvSpPr>
        <p:spPr>
          <a:xfrm>
            <a:off x="6125544" y="135222"/>
            <a:ext cx="636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by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87622B39-F049-4B60-BAB8-D51C56976D74}"/>
              </a:ext>
            </a:extLst>
          </p:cNvPr>
          <p:cNvSpPr/>
          <p:nvPr/>
        </p:nvSpPr>
        <p:spPr>
          <a:xfrm rot="14623714">
            <a:off x="7175648" y="5018101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86E7EA1-8CC2-40FF-A0C0-2E5589542F6E}"/>
              </a:ext>
            </a:extLst>
          </p:cNvPr>
          <p:cNvSpPr/>
          <p:nvPr/>
        </p:nvSpPr>
        <p:spPr>
          <a:xfrm>
            <a:off x="3571345" y="127208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two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78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00FFA02-3549-4298-8EDC-105EA84A4A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6" y="5411565"/>
            <a:ext cx="815761" cy="58429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4" name="図 3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1CA42F2A-AB06-44B9-950B-EF628FC57BE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5">
            <a:off x="6777349" y="4532680"/>
            <a:ext cx="1878423" cy="1878423"/>
          </a:xfrm>
          <a:prstGeom prst="rect">
            <a:avLst/>
          </a:prstGeom>
        </p:spPr>
      </p:pic>
      <p:pic>
        <p:nvPicPr>
          <p:cNvPr id="8" name="図 7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A4E3D85C-C392-4F6E-B4DB-3069CB60567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20841" r="33922" b="24184"/>
          <a:stretch/>
        </p:blipFill>
        <p:spPr>
          <a:xfrm>
            <a:off x="7781192" y="5667378"/>
            <a:ext cx="432335" cy="470748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pic>
        <p:nvPicPr>
          <p:cNvPr id="40" name="図 39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BD46A0BF-94C4-45D2-9E8C-5323475CDBF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20665" r="24998" b="19590"/>
          <a:stretch/>
        </p:blipFill>
        <p:spPr>
          <a:xfrm>
            <a:off x="8159413" y="5793474"/>
            <a:ext cx="508594" cy="511600"/>
          </a:xfrm>
          <a:prstGeom prst="rect">
            <a:avLst/>
          </a:prstGeom>
        </p:spPr>
      </p:pic>
      <p:pic>
        <p:nvPicPr>
          <p:cNvPr id="32" name="図 31" descr="ボックス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A135E18-02A4-4F04-8C35-50C8652FD06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3" y="5133462"/>
            <a:ext cx="2335758" cy="172685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B2E003C-BFE4-402F-815C-B636808B3758}"/>
              </a:ext>
            </a:extLst>
          </p:cNvPr>
          <p:cNvSpPr/>
          <p:nvPr/>
        </p:nvSpPr>
        <p:spPr>
          <a:xfrm>
            <a:off x="597882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are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many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toys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in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box.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03269D9-6071-4E37-8EF6-3A717CD39E08}"/>
              </a:ext>
            </a:extLst>
          </p:cNvPr>
          <p:cNvSpPr/>
          <p:nvPr/>
        </p:nvSpPr>
        <p:spPr>
          <a:xfrm>
            <a:off x="965013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EC79B20-F9C3-4635-98F3-0FA849634D0D}"/>
              </a:ext>
            </a:extLst>
          </p:cNvPr>
          <p:cNvSpPr/>
          <p:nvPr/>
        </p:nvSpPr>
        <p:spPr>
          <a:xfrm>
            <a:off x="2498799" y="127208"/>
            <a:ext cx="797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are</a:t>
            </a:r>
            <a:endParaRPr lang="ja-JP" altLang="en-US" sz="28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EAB61C9-B2D6-4A00-AD73-58D7A3D73D3B}"/>
              </a:ext>
            </a:extLst>
          </p:cNvPr>
          <p:cNvSpPr/>
          <p:nvPr/>
        </p:nvSpPr>
        <p:spPr>
          <a:xfrm>
            <a:off x="5112670" y="150992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toys</a:t>
            </a:r>
            <a:endParaRPr lang="ja-JP" altLang="en-US" sz="28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8A803A2-57C6-436A-85C9-087FE5B8DE69}"/>
              </a:ext>
            </a:extLst>
          </p:cNvPr>
          <p:cNvSpPr/>
          <p:nvPr/>
        </p:nvSpPr>
        <p:spPr>
          <a:xfrm>
            <a:off x="6464239" y="134853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in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矢印: 左 45">
            <a:extLst>
              <a:ext uri="{FF2B5EF4-FFF2-40B4-BE49-F238E27FC236}">
                <a16:creationId xmlns:a16="http://schemas.microsoft.com/office/drawing/2014/main" id="{52E41D5B-224C-4B83-B75E-083BED59A835}"/>
              </a:ext>
            </a:extLst>
          </p:cNvPr>
          <p:cNvSpPr/>
          <p:nvPr/>
        </p:nvSpPr>
        <p:spPr>
          <a:xfrm rot="14623714">
            <a:off x="4619157" y="4503196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B64CDC6-ADCA-452B-9820-80968F96804E}"/>
              </a:ext>
            </a:extLst>
          </p:cNvPr>
          <p:cNvSpPr/>
          <p:nvPr/>
        </p:nvSpPr>
        <p:spPr>
          <a:xfrm>
            <a:off x="3618224" y="150992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many</a:t>
            </a:r>
            <a:endParaRPr lang="ja-JP" altLang="en-US" sz="2800" dirty="0"/>
          </a:p>
        </p:txBody>
      </p:sp>
      <p:pic>
        <p:nvPicPr>
          <p:cNvPr id="48" name="図 4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A11C247-EE5C-4DF6-952B-EC97C708617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48" y="4993119"/>
            <a:ext cx="2335759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4" grpId="0"/>
      <p:bldP spid="45" grpId="0"/>
      <p:bldP spid="46" grpId="0" animBg="1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00FFA02-3549-4298-8EDC-105EA84A4A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6" y="5411565"/>
            <a:ext cx="815761" cy="58429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4" name="図 3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1CA42F2A-AB06-44B9-950B-EF628FC57BE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5">
            <a:off x="6777349" y="4532680"/>
            <a:ext cx="1878423" cy="1878423"/>
          </a:xfrm>
          <a:prstGeom prst="rect">
            <a:avLst/>
          </a:prstGeom>
        </p:spPr>
      </p:pic>
      <p:pic>
        <p:nvPicPr>
          <p:cNvPr id="8" name="図 7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A4E3D85C-C392-4F6E-B4DB-3069CB60567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20841" r="33922" b="24184"/>
          <a:stretch/>
        </p:blipFill>
        <p:spPr>
          <a:xfrm>
            <a:off x="7781192" y="5667378"/>
            <a:ext cx="432335" cy="470748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pic>
        <p:nvPicPr>
          <p:cNvPr id="40" name="図 39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BD46A0BF-94C4-45D2-9E8C-5323475CDBF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20665" r="24998" b="19590"/>
          <a:stretch/>
        </p:blipFill>
        <p:spPr>
          <a:xfrm>
            <a:off x="8159413" y="5793474"/>
            <a:ext cx="508594" cy="511600"/>
          </a:xfrm>
          <a:prstGeom prst="rect">
            <a:avLst/>
          </a:prstGeom>
        </p:spPr>
      </p:pic>
      <p:pic>
        <p:nvPicPr>
          <p:cNvPr id="32" name="図 31" descr="ボックス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A135E18-02A4-4F04-8C35-50C8652FD06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3" y="5133462"/>
            <a:ext cx="2335758" cy="172685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束, 行, 異なる が含まれている画像&#10;&#10;自動的に生成された説明">
            <a:extLst>
              <a:ext uri="{FF2B5EF4-FFF2-40B4-BE49-F238E27FC236}">
                <a16:creationId xmlns:a16="http://schemas.microsoft.com/office/drawing/2014/main" id="{12405215-0ED5-4E46-87F0-05D56F9B629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9" t="32027" r="-2299" b="33868"/>
          <a:stretch/>
        </p:blipFill>
        <p:spPr>
          <a:xfrm rot="4000636">
            <a:off x="1473202" y="6127127"/>
            <a:ext cx="510626" cy="81262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3F75E2-D22D-4323-9FEA-4609773BDC60}"/>
              </a:ext>
            </a:extLst>
          </p:cNvPr>
          <p:cNvSpPr/>
          <p:nvPr/>
        </p:nvSpPr>
        <p:spPr>
          <a:xfrm>
            <a:off x="-96713" y="135222"/>
            <a:ext cx="939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a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smartphone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under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table.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D860CBA-7B5E-41F0-A6B7-8F0FACF839BD}"/>
              </a:ext>
            </a:extLst>
          </p:cNvPr>
          <p:cNvSpPr/>
          <p:nvPr/>
        </p:nvSpPr>
        <p:spPr>
          <a:xfrm>
            <a:off x="270418" y="15099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38FF075-AD17-4B0C-B76F-E72470707437}"/>
              </a:ext>
            </a:extLst>
          </p:cNvPr>
          <p:cNvSpPr/>
          <p:nvPr/>
        </p:nvSpPr>
        <p:spPr>
          <a:xfrm>
            <a:off x="1828671" y="134717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F456061-BDF1-4E6E-8E4E-88C6D2BCB3A4}"/>
              </a:ext>
            </a:extLst>
          </p:cNvPr>
          <p:cNvSpPr/>
          <p:nvPr/>
        </p:nvSpPr>
        <p:spPr>
          <a:xfrm>
            <a:off x="3077063" y="141074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smartphone</a:t>
            </a:r>
            <a:endParaRPr lang="ja-JP" altLang="en-US" sz="28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C9D76B2-C27E-40CA-82C2-46CAA8F426FB}"/>
              </a:ext>
            </a:extLst>
          </p:cNvPr>
          <p:cNvSpPr/>
          <p:nvPr/>
        </p:nvSpPr>
        <p:spPr>
          <a:xfrm>
            <a:off x="5809781" y="140382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under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1465A0BA-7DA6-42E4-93FA-056CE5653B37}"/>
              </a:ext>
            </a:extLst>
          </p:cNvPr>
          <p:cNvSpPr/>
          <p:nvPr/>
        </p:nvSpPr>
        <p:spPr>
          <a:xfrm rot="14623714">
            <a:off x="783612" y="5646949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3034B63-39C3-4039-AEB3-F31F4A0C828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48" y="4993119"/>
            <a:ext cx="2335759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15" name="図 14" descr="ランプ が含まれている画像&#10;&#10;自動的に生成された説明">
            <a:extLst>
              <a:ext uri="{FF2B5EF4-FFF2-40B4-BE49-F238E27FC236}">
                <a16:creationId xmlns:a16="http://schemas.microsoft.com/office/drawing/2014/main" id="{D9F92A5E-03FC-42DC-881F-22AF6FC74B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83" y="3995701"/>
            <a:ext cx="1274890" cy="1021615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00FFA02-3549-4298-8EDC-105EA84A4AE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6" y="5411565"/>
            <a:ext cx="815761" cy="58429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4" name="図 3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1CA42F2A-AB06-44B9-950B-EF628FC57BE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5">
            <a:off x="6777349" y="4532680"/>
            <a:ext cx="1878423" cy="1878423"/>
          </a:xfrm>
          <a:prstGeom prst="rect">
            <a:avLst/>
          </a:prstGeom>
        </p:spPr>
      </p:pic>
      <p:pic>
        <p:nvPicPr>
          <p:cNvPr id="8" name="図 7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A4E3D85C-C392-4F6E-B4DB-3069CB6056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20841" r="33922" b="24184"/>
          <a:stretch/>
        </p:blipFill>
        <p:spPr>
          <a:xfrm>
            <a:off x="7781192" y="5667378"/>
            <a:ext cx="432335" cy="470748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pic>
        <p:nvPicPr>
          <p:cNvPr id="40" name="図 39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BD46A0BF-94C4-45D2-9E8C-5323475CDBF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20665" r="24998" b="19590"/>
          <a:stretch/>
        </p:blipFill>
        <p:spPr>
          <a:xfrm>
            <a:off x="8159413" y="5793474"/>
            <a:ext cx="508594" cy="511600"/>
          </a:xfrm>
          <a:prstGeom prst="rect">
            <a:avLst/>
          </a:prstGeom>
        </p:spPr>
      </p:pic>
      <p:pic>
        <p:nvPicPr>
          <p:cNvPr id="32" name="図 31" descr="ボックス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A135E18-02A4-4F04-8C35-50C8652FD06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3" y="5133462"/>
            <a:ext cx="2335758" cy="172685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FDFA13-5E52-4B03-AE6C-22A7D7246622}"/>
              </a:ext>
            </a:extLst>
          </p:cNvPr>
          <p:cNvSpPr/>
          <p:nvPr/>
        </p:nvSpPr>
        <p:spPr>
          <a:xfrm>
            <a:off x="0" y="24282"/>
            <a:ext cx="9144000" cy="8218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束, 行, 異なる が含まれている画像&#10;&#10;自動的に生成された説明">
            <a:extLst>
              <a:ext uri="{FF2B5EF4-FFF2-40B4-BE49-F238E27FC236}">
                <a16:creationId xmlns:a16="http://schemas.microsoft.com/office/drawing/2014/main" id="{12405215-0ED5-4E46-87F0-05D56F9B629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9" t="32027" r="-2299" b="33868"/>
          <a:stretch/>
        </p:blipFill>
        <p:spPr>
          <a:xfrm rot="4000636">
            <a:off x="1473202" y="6127127"/>
            <a:ext cx="510626" cy="81262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1E850C9-7984-4BAB-9563-0586E59A579F}"/>
              </a:ext>
            </a:extLst>
          </p:cNvPr>
          <p:cNvSpPr/>
          <p:nvPr/>
        </p:nvSpPr>
        <p:spPr>
          <a:xfrm>
            <a:off x="669158" y="135222"/>
            <a:ext cx="8001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is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a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cat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) (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under 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) the desk.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5467BD8-8CC1-4EB3-9936-824F54750B8B}"/>
              </a:ext>
            </a:extLst>
          </p:cNvPr>
          <p:cNvSpPr/>
          <p:nvPr/>
        </p:nvSpPr>
        <p:spPr>
          <a:xfrm>
            <a:off x="1049196" y="135056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endParaRPr lang="ja-JP" altLang="en-US" sz="28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8ADA5A4-7453-4C43-A254-B168A4050C9C}"/>
              </a:ext>
            </a:extLst>
          </p:cNvPr>
          <p:cNvSpPr/>
          <p:nvPr/>
        </p:nvSpPr>
        <p:spPr>
          <a:xfrm>
            <a:off x="2582561" y="142010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is</a:t>
            </a:r>
            <a:endParaRPr lang="ja-JP" altLang="en-US" sz="28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CE1D637-B487-4E9A-8A30-A64D67CCD6F1}"/>
              </a:ext>
            </a:extLst>
          </p:cNvPr>
          <p:cNvSpPr/>
          <p:nvPr/>
        </p:nvSpPr>
        <p:spPr>
          <a:xfrm>
            <a:off x="3759507" y="147980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cat</a:t>
            </a:r>
            <a:endParaRPr lang="ja-JP" altLang="en-US" sz="28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517B0AC-FBA0-4F07-B0DD-439F30D71201}"/>
              </a:ext>
            </a:extLst>
          </p:cNvPr>
          <p:cNvSpPr/>
          <p:nvPr/>
        </p:nvSpPr>
        <p:spPr>
          <a:xfrm>
            <a:off x="4901030" y="123257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under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矢印: 左 37">
            <a:extLst>
              <a:ext uri="{FF2B5EF4-FFF2-40B4-BE49-F238E27FC236}">
                <a16:creationId xmlns:a16="http://schemas.microsoft.com/office/drawing/2014/main" id="{CFC72C7F-F508-4803-95CE-B6B1328F5D17}"/>
              </a:ext>
            </a:extLst>
          </p:cNvPr>
          <p:cNvSpPr/>
          <p:nvPr/>
        </p:nvSpPr>
        <p:spPr>
          <a:xfrm rot="14623714">
            <a:off x="3965738" y="3308113"/>
            <a:ext cx="1028664" cy="51160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167035-F307-44EB-9840-11D70AD47469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48" y="4993119"/>
            <a:ext cx="2335759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3" grpId="0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383BEC9-DA89-4D01-8A6B-56766BA4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図 6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E4E6043D-3B32-4065-8BE7-E215A2CE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2564" r="26539" b="77179"/>
          <a:stretch/>
        </p:blipFill>
        <p:spPr>
          <a:xfrm>
            <a:off x="526019" y="756305"/>
            <a:ext cx="2691966" cy="2562230"/>
          </a:xfrm>
          <a:prstGeom prst="rect">
            <a:avLst/>
          </a:prstGeom>
        </p:spPr>
      </p:pic>
      <p:pic>
        <p:nvPicPr>
          <p:cNvPr id="10" name="図 9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3551EE5-6D0D-4D5E-8E86-7638F62A9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2762" r="16953" b="86127"/>
          <a:stretch/>
        </p:blipFill>
        <p:spPr>
          <a:xfrm>
            <a:off x="3490036" y="951961"/>
            <a:ext cx="953795" cy="923193"/>
          </a:xfrm>
          <a:prstGeom prst="rect">
            <a:avLst/>
          </a:prstGeom>
        </p:spPr>
      </p:pic>
      <p:pic>
        <p:nvPicPr>
          <p:cNvPr id="13" name="図 12" descr="テーブル, 部屋, 時計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95CD463-BD4E-4468-BFA3-7DC7F945F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45589" r="33621" b="39353"/>
          <a:stretch/>
        </p:blipFill>
        <p:spPr>
          <a:xfrm>
            <a:off x="-147381" y="5222111"/>
            <a:ext cx="4544261" cy="1588717"/>
          </a:xfrm>
          <a:prstGeom prst="rect">
            <a:avLst/>
          </a:prstGeom>
        </p:spPr>
      </p:pic>
      <p:pic>
        <p:nvPicPr>
          <p:cNvPr id="3" name="図 2" descr="家具, ベッ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E793A68-49C8-46AF-BC53-2C54D5EE1C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8" b="16194"/>
          <a:stretch/>
        </p:blipFill>
        <p:spPr>
          <a:xfrm>
            <a:off x="1980269" y="1565031"/>
            <a:ext cx="4288648" cy="3754433"/>
          </a:xfrm>
          <a:prstGeom prst="rect">
            <a:avLst/>
          </a:prstGeom>
        </p:spPr>
      </p:pic>
      <p:pic>
        <p:nvPicPr>
          <p:cNvPr id="15" name="図 14" descr="ランプ が含まれている画像&#10;&#10;自動的に生成された説明">
            <a:extLst>
              <a:ext uri="{FF2B5EF4-FFF2-40B4-BE49-F238E27FC236}">
                <a16:creationId xmlns:a16="http://schemas.microsoft.com/office/drawing/2014/main" id="{D9F92A5E-03FC-42DC-881F-22AF6FC74B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83" y="3995701"/>
            <a:ext cx="1274890" cy="1021615"/>
          </a:xfrm>
          <a:prstGeom prst="rect">
            <a:avLst/>
          </a:prstGeom>
        </p:spPr>
      </p:pic>
      <p:pic>
        <p:nvPicPr>
          <p:cNvPr id="27" name="図 26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E853CBC-EAC8-43BA-BCE6-C97A1A96727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1" y="5368444"/>
            <a:ext cx="536454" cy="536454"/>
          </a:xfrm>
          <a:prstGeom prst="rect">
            <a:avLst/>
          </a:prstGeom>
        </p:spPr>
      </p:pic>
      <p:pic>
        <p:nvPicPr>
          <p:cNvPr id="28" name="図 27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BEB5C97-A88C-47DD-8194-EDE081CBD52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260">
            <a:off x="2058281" y="5413723"/>
            <a:ext cx="500268" cy="500268"/>
          </a:xfrm>
          <a:prstGeom prst="rect">
            <a:avLst/>
          </a:prstGeom>
        </p:spPr>
      </p:pic>
      <p:pic>
        <p:nvPicPr>
          <p:cNvPr id="29" name="図 28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0CB0EE6-295B-4105-BFE8-A2C695E5ED8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8361">
            <a:off x="2170839" y="5447444"/>
            <a:ext cx="501780" cy="5017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00FFA02-3549-4298-8EDC-105EA84A4AE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6" y="5411565"/>
            <a:ext cx="815761" cy="58429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85ABE85B-4CE1-4FA9-AD0F-FF3E984FF5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61772" r="46017" b="2714"/>
          <a:stretch/>
        </p:blipFill>
        <p:spPr>
          <a:xfrm>
            <a:off x="3121147" y="2490497"/>
            <a:ext cx="623600" cy="7593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2441CF9-7EFD-4943-A280-F6193F7A5E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8973" r="64819" b="77566"/>
          <a:stretch/>
        </p:blipFill>
        <p:spPr>
          <a:xfrm>
            <a:off x="5601385" y="2871091"/>
            <a:ext cx="493835" cy="352282"/>
          </a:xfrm>
          <a:prstGeom prst="rect">
            <a:avLst/>
          </a:prstGeom>
        </p:spPr>
      </p:pic>
      <p:pic>
        <p:nvPicPr>
          <p:cNvPr id="43" name="図 42" descr="部屋, 時計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8B8DFF1-744B-4022-886F-B7EAEE0B371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5" t="48182" b="34359"/>
          <a:stretch/>
        </p:blipFill>
        <p:spPr>
          <a:xfrm>
            <a:off x="6463165" y="808653"/>
            <a:ext cx="2061920" cy="1533231"/>
          </a:xfrm>
          <a:prstGeom prst="rect">
            <a:avLst/>
          </a:prstGeom>
        </p:spPr>
      </p:pic>
      <p:pic>
        <p:nvPicPr>
          <p:cNvPr id="4" name="図 3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1CA42F2A-AB06-44B9-950B-EF628FC57BE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5">
            <a:off x="6777349" y="4532680"/>
            <a:ext cx="1878423" cy="1878423"/>
          </a:xfrm>
          <a:prstGeom prst="rect">
            <a:avLst/>
          </a:prstGeom>
        </p:spPr>
      </p:pic>
      <p:pic>
        <p:nvPicPr>
          <p:cNvPr id="8" name="図 7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A4E3D85C-C392-4F6E-B4DB-3069CB6056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20841" r="33922" b="24184"/>
          <a:stretch/>
        </p:blipFill>
        <p:spPr>
          <a:xfrm>
            <a:off x="7781192" y="5667378"/>
            <a:ext cx="432335" cy="470748"/>
          </a:xfrm>
          <a:prstGeom prst="rect">
            <a:avLst/>
          </a:prstGeom>
        </p:spPr>
      </p:pic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1B08A2B7-48DE-410E-BC1F-7F4E0F0806B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31" y="870365"/>
            <a:ext cx="1885309" cy="1413982"/>
          </a:xfrm>
          <a:prstGeom prst="rect">
            <a:avLst/>
          </a:prstGeom>
        </p:spPr>
      </p:pic>
      <p:pic>
        <p:nvPicPr>
          <p:cNvPr id="36" name="図 35" descr="ナイフ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8BF26C-C11D-45C0-AEB3-58EDA1AA1B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89">
            <a:off x="1612905" y="5327258"/>
            <a:ext cx="536454" cy="536454"/>
          </a:xfrm>
          <a:prstGeom prst="rect">
            <a:avLst/>
          </a:prstGeom>
        </p:spPr>
      </p:pic>
      <p:pic>
        <p:nvPicPr>
          <p:cNvPr id="40" name="図 39" descr="野球, スポーツゲーム, スポーツ, ボール が含まれている画像&#10;&#10;自動的に生成された説明">
            <a:extLst>
              <a:ext uri="{FF2B5EF4-FFF2-40B4-BE49-F238E27FC236}">
                <a16:creationId xmlns:a16="http://schemas.microsoft.com/office/drawing/2014/main" id="{BD46A0BF-94C4-45D2-9E8C-5323475CDBF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1" t="20665" r="24998" b="19590"/>
          <a:stretch/>
        </p:blipFill>
        <p:spPr>
          <a:xfrm>
            <a:off x="8159413" y="5793474"/>
            <a:ext cx="508594" cy="511600"/>
          </a:xfrm>
          <a:prstGeom prst="rect">
            <a:avLst/>
          </a:prstGeom>
        </p:spPr>
      </p:pic>
      <p:pic>
        <p:nvPicPr>
          <p:cNvPr id="32" name="図 31" descr="ボックス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A135E18-02A4-4F04-8C35-50C8652FD06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63" y="5133462"/>
            <a:ext cx="2335758" cy="1726850"/>
          </a:xfrm>
          <a:prstGeom prst="rect">
            <a:avLst/>
          </a:prstGeom>
        </p:spPr>
      </p:pic>
      <p:pic>
        <p:nvPicPr>
          <p:cNvPr id="25" name="図 24" descr="束, 行, 異なる が含まれている画像&#10;&#10;自動的に生成された説明">
            <a:extLst>
              <a:ext uri="{FF2B5EF4-FFF2-40B4-BE49-F238E27FC236}">
                <a16:creationId xmlns:a16="http://schemas.microsoft.com/office/drawing/2014/main" id="{12405215-0ED5-4E46-87F0-05D56F9B629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9" t="32027" r="-2299" b="33868"/>
          <a:stretch/>
        </p:blipFill>
        <p:spPr>
          <a:xfrm rot="4000636">
            <a:off x="1473202" y="6127127"/>
            <a:ext cx="510626" cy="812628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167035-F307-44EB-9840-11D70AD47469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48" y="4993119"/>
            <a:ext cx="2335759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6489" r="21765" b="7921"/>
          <a:stretch/>
        </p:blipFill>
        <p:spPr>
          <a:xfrm>
            <a:off x="1898569" y="1343018"/>
            <a:ext cx="5768970" cy="456361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90205" y="640292"/>
            <a:ext cx="8131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Long ago,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there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was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a young fisherman.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87390D-E1D7-4756-AA59-03ABF4C52FCE}"/>
              </a:ext>
            </a:extLst>
          </p:cNvPr>
          <p:cNvSpPr/>
          <p:nvPr/>
        </p:nvSpPr>
        <p:spPr>
          <a:xfrm>
            <a:off x="2881134" y="6086135"/>
            <a:ext cx="5032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fisherman was Taro.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5E8A571-3502-9399-3FD3-2AAD093BF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" y="0"/>
            <a:ext cx="9137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3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2249634-C192-448A-AEB0-736F1D871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b="1" dirty="0">
                <a:latin typeface="Century Schoolbook" panose="02040604050505020304" pitchFamily="18" charset="0"/>
              </a:rPr>
              <a:t>There + be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動詞 </a:t>
            </a:r>
            <a:r>
              <a:rPr kumimoji="1" lang="en-US" altLang="ja-JP" sz="5400" b="1" dirty="0">
                <a:latin typeface="Century Schoolbook" panose="02040604050505020304" pitchFamily="18" charset="0"/>
              </a:rPr>
              <a:t>+ 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主語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A920671-3D74-4984-8981-7BE7C5144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197" y="3509963"/>
            <a:ext cx="5291356" cy="1655762"/>
          </a:xfrm>
        </p:spPr>
        <p:txBody>
          <a:bodyPr/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s / are / was / were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10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55" y="0"/>
            <a:ext cx="10427941" cy="695739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-15340" y="188640"/>
            <a:ext cx="3857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found a turtle.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520" y="908720"/>
            <a:ext cx="8784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Children bothered the turtle.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72619" y="6150616"/>
            <a:ext cx="489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saved the turtle.</a:t>
            </a:r>
            <a:endParaRPr lang="ja-JP" altLang="en-US" sz="32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260633" cy="68457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1400"/>
            <a:ext cx="10735416" cy="716253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884449" y="132689"/>
            <a:ext cx="936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turtle took him to the </a:t>
            </a: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Ryugujo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10427946" cy="695739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9552" y="188640"/>
            <a:ext cx="8784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had a special time there.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9552" y="1124744"/>
            <a:ext cx="8784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But he wanted to go back home.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730" y="25167"/>
            <a:ext cx="10230970" cy="682597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31065" y="116632"/>
            <a:ext cx="9195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princess, </a:t>
            </a: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Otohime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gave him a special box.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01E705A-DF11-451B-B851-395316D721F4}"/>
              </a:ext>
            </a:extLst>
          </p:cNvPr>
          <p:cNvSpPr/>
          <p:nvPr/>
        </p:nvSpPr>
        <p:spPr>
          <a:xfrm>
            <a:off x="878908" y="5792702"/>
            <a:ext cx="7386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She said, “You must not open the box.”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2"/>
          <a:stretch/>
        </p:blipFill>
        <p:spPr>
          <a:xfrm>
            <a:off x="1835696" y="0"/>
            <a:ext cx="5760640" cy="6858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25785" y="116632"/>
            <a:ext cx="8604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When he came back, he opened the box.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43808" y="6057280"/>
            <a:ext cx="497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became old.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2249634-C192-448A-AEB0-736F1D871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b="1" dirty="0">
                <a:latin typeface="Century Schoolbook" panose="02040604050505020304" pitchFamily="18" charset="0"/>
              </a:rPr>
              <a:t>There + be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動詞 </a:t>
            </a:r>
            <a:r>
              <a:rPr kumimoji="1" lang="en-US" altLang="ja-JP" sz="5400" b="1" dirty="0">
                <a:latin typeface="Century Schoolbook" panose="02040604050505020304" pitchFamily="18" charset="0"/>
              </a:rPr>
              <a:t>+ </a:t>
            </a:r>
            <a:r>
              <a:rPr kumimoji="1" lang="ja-JP" altLang="en-US" sz="5400" b="1" dirty="0">
                <a:latin typeface="Century Schoolbook" panose="02040604050505020304" pitchFamily="18" charset="0"/>
              </a:rPr>
              <a:t>主語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A920671-3D74-4984-8981-7BE7C5144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197" y="3509963"/>
            <a:ext cx="5291356" cy="1655762"/>
          </a:xfrm>
        </p:spPr>
        <p:txBody>
          <a:bodyPr/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s / are / was / were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445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694</Words>
  <Application>Microsoft Office PowerPoint</Application>
  <PresentationFormat>画面に合わせる (4:3)</PresentationFormat>
  <Paragraphs>127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7" baseType="lpstr">
      <vt:lpstr>游ゴシック</vt:lpstr>
      <vt:lpstr>Arial</vt:lpstr>
      <vt:lpstr>Calibri</vt:lpstr>
      <vt:lpstr>Calibri Light</vt:lpstr>
      <vt:lpstr>Century Schoolbook</vt:lpstr>
      <vt:lpstr>Office テーマ</vt:lpstr>
      <vt:lpstr>There + be動詞 + 主語</vt:lpstr>
      <vt:lpstr>浦島太郎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There + be動詞 + 主語</vt:lpstr>
      <vt:lpstr>PowerPoint プレゼンテーション</vt:lpstr>
      <vt:lpstr>PowerPoint プレゼンテーション</vt:lpstr>
      <vt:lpstr>PowerPoint プレゼンテーション</vt:lpstr>
      <vt:lpstr>Practice there～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There + be動詞 + 主語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春日 秀紀</dc:creator>
  <cp:lastModifiedBy>秀紀 春日</cp:lastModifiedBy>
  <cp:revision>48</cp:revision>
  <dcterms:created xsi:type="dcterms:W3CDTF">2019-08-27T02:27:06Z</dcterms:created>
  <dcterms:modified xsi:type="dcterms:W3CDTF">2026-05-20T15:33:05Z</dcterms:modified>
</cp:coreProperties>
</file>