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72" r:id="rId3"/>
    <p:sldId id="373" r:id="rId4"/>
    <p:sldId id="321" r:id="rId5"/>
    <p:sldId id="322" r:id="rId6"/>
    <p:sldId id="351" r:id="rId7"/>
    <p:sldId id="324" r:id="rId8"/>
    <p:sldId id="325" r:id="rId9"/>
    <p:sldId id="327" r:id="rId10"/>
    <p:sldId id="328" r:id="rId11"/>
    <p:sldId id="333" r:id="rId12"/>
    <p:sldId id="331" r:id="rId13"/>
    <p:sldId id="326" r:id="rId14"/>
    <p:sldId id="352" r:id="rId15"/>
    <p:sldId id="354" r:id="rId16"/>
    <p:sldId id="356" r:id="rId17"/>
    <p:sldId id="329" r:id="rId18"/>
    <p:sldId id="358" r:id="rId19"/>
    <p:sldId id="334" r:id="rId20"/>
    <p:sldId id="335" r:id="rId21"/>
    <p:sldId id="377" r:id="rId22"/>
    <p:sldId id="385" r:id="rId23"/>
    <p:sldId id="379" r:id="rId24"/>
    <p:sldId id="380" r:id="rId25"/>
    <p:sldId id="381" r:id="rId26"/>
    <p:sldId id="382" r:id="rId27"/>
    <p:sldId id="391" r:id="rId28"/>
    <p:sldId id="383" r:id="rId29"/>
    <p:sldId id="388" r:id="rId30"/>
    <p:sldId id="386" r:id="rId31"/>
    <p:sldId id="363" r:id="rId32"/>
    <p:sldId id="365" r:id="rId33"/>
    <p:sldId id="378" r:id="rId34"/>
    <p:sldId id="367" r:id="rId35"/>
    <p:sldId id="374" r:id="rId36"/>
    <p:sldId id="392" r:id="rId37"/>
    <p:sldId id="376" r:id="rId38"/>
    <p:sldId id="395" r:id="rId39"/>
    <p:sldId id="394" r:id="rId40"/>
    <p:sldId id="393" r:id="rId41"/>
  </p:sldIdLst>
  <p:sldSz cx="9144000" cy="6858000" type="screen4x3"/>
  <p:notesSz cx="10017125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89A2DB"/>
    <a:srgbClr val="D907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3" autoAdjust="0"/>
    <p:restoredTop sz="81049" autoAdjust="0"/>
  </p:normalViewPr>
  <p:slideViewPr>
    <p:cSldViewPr>
      <p:cViewPr varScale="1">
        <p:scale>
          <a:sx n="86" d="100"/>
          <a:sy n="86" d="100"/>
        </p:scale>
        <p:origin x="21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8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215" cy="3449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74601" y="0"/>
            <a:ext cx="4340215" cy="3449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FC659-A2E4-4050-88A7-8ED5BCA89D3F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43209"/>
            <a:ext cx="4340215" cy="3449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74601" y="6543209"/>
            <a:ext cx="4340215" cy="3449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B4453-1D6C-4B4F-85B9-F6186F1440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289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40755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74053" y="0"/>
            <a:ext cx="4340755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6163987D-3EF4-4ECE-BFF0-43FEFF466C15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4875" cy="2582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001714" y="3271878"/>
            <a:ext cx="8013699" cy="3099673"/>
          </a:xfrm>
          <a:prstGeom prst="rect">
            <a:avLst/>
          </a:prstGeom>
        </p:spPr>
        <p:txBody>
          <a:bodyPr vert="horz" lIns="96597" tIns="48299" rIns="96597" bIns="48299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6542559"/>
            <a:ext cx="4340755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74053" y="6542559"/>
            <a:ext cx="4340755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57979FCE-5E0E-4409-8216-B597A4D82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029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992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先の説明の③、④については後で。</a:t>
            </a:r>
            <a:endParaRPr kumimoji="1" lang="en-US" altLang="ja-JP" dirty="0"/>
          </a:p>
          <a:p>
            <a:r>
              <a:rPr kumimoji="1" lang="ja-JP" altLang="en-US" dirty="0"/>
              <a:t>まずは、練習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4881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6650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2941167" y="3789040"/>
            <a:ext cx="3261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2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過去形</a:t>
            </a:r>
            <a:endParaRPr kumimoji="1" lang="ja-JP" altLang="en-US" sz="72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吹き出し 7">
            <a:extLst>
              <a:ext uri="{FF2B5EF4-FFF2-40B4-BE49-F238E27FC236}">
                <a16:creationId xmlns:a16="http://schemas.microsoft.com/office/drawing/2014/main" id="{9DE9E031-8598-8AA4-A783-4BF4BE1272A7}"/>
              </a:ext>
            </a:extLst>
          </p:cNvPr>
          <p:cNvSpPr/>
          <p:nvPr/>
        </p:nvSpPr>
        <p:spPr>
          <a:xfrm>
            <a:off x="539551" y="6093296"/>
            <a:ext cx="6120681" cy="720080"/>
          </a:xfrm>
          <a:prstGeom prst="wedgeRoundRectCallout">
            <a:avLst>
              <a:gd name="adj1" fmla="val -3203"/>
              <a:gd name="adj2" fmla="val -353454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pic>
        <p:nvPicPr>
          <p:cNvPr id="5" name="図 4" descr="部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C41DA24-E92B-6DC6-BC80-6599049B4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272" y="1483727"/>
            <a:ext cx="3046648" cy="3046648"/>
          </a:xfrm>
          <a:prstGeom prst="rect">
            <a:avLst/>
          </a:prstGeom>
        </p:spPr>
      </p:pic>
      <p:sp>
        <p:nvSpPr>
          <p:cNvPr id="7" name="角丸四角形吹き出し 7">
            <a:extLst>
              <a:ext uri="{FF2B5EF4-FFF2-40B4-BE49-F238E27FC236}">
                <a16:creationId xmlns:a16="http://schemas.microsoft.com/office/drawing/2014/main" id="{2504A153-1BD2-FEFF-D290-9A02A1778CEB}"/>
              </a:ext>
            </a:extLst>
          </p:cNvPr>
          <p:cNvSpPr/>
          <p:nvPr/>
        </p:nvSpPr>
        <p:spPr>
          <a:xfrm>
            <a:off x="251520" y="188640"/>
            <a:ext cx="8784976" cy="1541523"/>
          </a:xfrm>
          <a:prstGeom prst="wedgeRoundRectCallout">
            <a:avLst>
              <a:gd name="adj1" fmla="val 8320"/>
              <a:gd name="adj2" fmla="val 10777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2C7323-F216-CE4E-5794-543F4F87E90F}"/>
              </a:ext>
            </a:extLst>
          </p:cNvPr>
          <p:cNvSpPr/>
          <p:nvPr/>
        </p:nvSpPr>
        <p:spPr>
          <a:xfrm>
            <a:off x="429551" y="459019"/>
            <a:ext cx="776909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You watch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endParaRPr lang="en-US" altLang="ja-JP" sz="3200" b="1" dirty="0">
              <a:ln w="10541" cmpd="sng">
                <a:noFill/>
                <a:prstDash val="solid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Kohaku Uta </a:t>
            </a:r>
            <a:r>
              <a:rPr lang="en-US" altLang="ja-JP" sz="3200" b="1" dirty="0" err="1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Gassen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every year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</a:p>
        </p:txBody>
      </p:sp>
      <p:sp>
        <p:nvSpPr>
          <p:cNvPr id="10" name="角丸四角形吹き出し 7">
            <a:extLst>
              <a:ext uri="{FF2B5EF4-FFF2-40B4-BE49-F238E27FC236}">
                <a16:creationId xmlns:a16="http://schemas.microsoft.com/office/drawing/2014/main" id="{CAD64537-8067-9262-5CE8-0099EA86791E}"/>
              </a:ext>
            </a:extLst>
          </p:cNvPr>
          <p:cNvSpPr/>
          <p:nvPr/>
        </p:nvSpPr>
        <p:spPr>
          <a:xfrm>
            <a:off x="469367" y="5268715"/>
            <a:ext cx="6120681" cy="720080"/>
          </a:xfrm>
          <a:prstGeom prst="wedgeRoundRectCallout">
            <a:avLst>
              <a:gd name="adj1" fmla="val -2148"/>
              <a:gd name="adj2" fmla="val -245889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20BE7AB-4E6E-7FFD-BD7A-D1C773B152E0}"/>
              </a:ext>
            </a:extLst>
          </p:cNvPr>
          <p:cNvSpPr/>
          <p:nvPr/>
        </p:nvSpPr>
        <p:spPr>
          <a:xfrm>
            <a:off x="759459" y="5336367"/>
            <a:ext cx="532846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watch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it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</a:p>
        </p:txBody>
      </p:sp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AAF59096-68CF-FA54-279B-59E6E9A4B26A}"/>
              </a:ext>
            </a:extLst>
          </p:cNvPr>
          <p:cNvSpPr/>
          <p:nvPr/>
        </p:nvSpPr>
        <p:spPr>
          <a:xfrm>
            <a:off x="469368" y="4364047"/>
            <a:ext cx="6120680" cy="720080"/>
          </a:xfrm>
          <a:prstGeom prst="wedgeRoundRectCallout">
            <a:avLst>
              <a:gd name="adj1" fmla="val -1593"/>
              <a:gd name="adj2" fmla="val -132348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CD1060A-79BC-15EC-72E1-9D55A3F7D0AE}"/>
              </a:ext>
            </a:extLst>
          </p:cNvPr>
          <p:cNvSpPr/>
          <p:nvPr/>
        </p:nvSpPr>
        <p:spPr>
          <a:xfrm>
            <a:off x="827584" y="4431699"/>
            <a:ext cx="56166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watch    it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every year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</a:p>
        </p:txBody>
      </p:sp>
      <p:pic>
        <p:nvPicPr>
          <p:cNvPr id="13" name="図 12" descr="グラフィカル ユーザー インターフェイス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DA1ED42-6CF1-E766-FB35-81E77C0572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393" y="210761"/>
            <a:ext cx="1295087" cy="1295087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8BE2A57-BE25-FA22-FAA1-9E9D22B20C54}"/>
              </a:ext>
            </a:extLst>
          </p:cNvPr>
          <p:cNvSpPr/>
          <p:nvPr/>
        </p:nvSpPr>
        <p:spPr>
          <a:xfrm>
            <a:off x="829643" y="6160948"/>
            <a:ext cx="532846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enjoy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it very much.</a:t>
            </a:r>
          </a:p>
        </p:txBody>
      </p:sp>
    </p:spTree>
    <p:extLst>
      <p:ext uri="{BB962C8B-B14F-4D97-AF65-F5344CB8AC3E}">
        <p14:creationId xmlns:p14="http://schemas.microsoft.com/office/powerpoint/2010/main" val="70919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6" grpId="0" uiExpand="1" build="allAtOnce"/>
      <p:bldP spid="10" grpId="0" animBg="1"/>
      <p:bldP spid="11" grpId="0" build="allAtOnce"/>
      <p:bldP spid="8" grpId="0" animBg="1"/>
      <p:bldP spid="9" grpId="0" build="allAtOnce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7918B17-C4B6-59BD-3379-A5733A29A2FE}"/>
              </a:ext>
            </a:extLst>
          </p:cNvPr>
          <p:cNvSpPr/>
          <p:nvPr/>
        </p:nvSpPr>
        <p:spPr>
          <a:xfrm>
            <a:off x="181888" y="2771830"/>
            <a:ext cx="960510" cy="43204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" name="角丸四角形 1"/>
          <p:cNvSpPr/>
          <p:nvPr/>
        </p:nvSpPr>
        <p:spPr>
          <a:xfrm>
            <a:off x="14314" y="3742099"/>
            <a:ext cx="9129686" cy="3143285"/>
          </a:xfrm>
          <a:prstGeom prst="roundRect">
            <a:avLst>
              <a:gd name="adj" fmla="val 3895"/>
            </a:avLst>
          </a:prstGeom>
          <a:solidFill>
            <a:srgbClr val="89A2DB">
              <a:alpha val="10196"/>
            </a:srgb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latin typeface="Century Schoolbook" panose="02040604050505020304" pitchFamily="18" charset="0"/>
              </a:rPr>
              <a:t>　</a:t>
            </a:r>
          </a:p>
        </p:txBody>
      </p:sp>
      <p:sp>
        <p:nvSpPr>
          <p:cNvPr id="7" name="思考の吹き出し: 雲形 6">
            <a:extLst>
              <a:ext uri="{FF2B5EF4-FFF2-40B4-BE49-F238E27FC236}">
                <a16:creationId xmlns:a16="http://schemas.microsoft.com/office/drawing/2014/main" id="{FAC6D256-3E89-AD2A-C0A6-452BBCA259E2}"/>
              </a:ext>
            </a:extLst>
          </p:cNvPr>
          <p:cNvSpPr/>
          <p:nvPr/>
        </p:nvSpPr>
        <p:spPr>
          <a:xfrm>
            <a:off x="7403047" y="315592"/>
            <a:ext cx="1740826" cy="1376372"/>
          </a:xfrm>
          <a:prstGeom prst="cloud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/>
          <p:cNvSpPr/>
          <p:nvPr/>
        </p:nvSpPr>
        <p:spPr>
          <a:xfrm>
            <a:off x="1580136" y="5373216"/>
            <a:ext cx="2838471" cy="43204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28" name="正方形/長方形 27"/>
          <p:cNvSpPr/>
          <p:nvPr/>
        </p:nvSpPr>
        <p:spPr>
          <a:xfrm>
            <a:off x="4568354" y="2550341"/>
            <a:ext cx="819625" cy="7771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/>
          <p:cNvSpPr/>
          <p:nvPr/>
        </p:nvSpPr>
        <p:spPr>
          <a:xfrm>
            <a:off x="3968541" y="1492005"/>
            <a:ext cx="1009625" cy="839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1212439" y="980729"/>
            <a:ext cx="1296144" cy="72008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/>
        </p:nvSpPr>
        <p:spPr>
          <a:xfrm>
            <a:off x="1212438" y="2107226"/>
            <a:ext cx="1756273" cy="88116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0" y="3654122"/>
            <a:ext cx="15023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-46660" y="4244895"/>
            <a:ext cx="936104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①日本語では「～ます」が「～しま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した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になるように英語では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「動詞」の形が変わって「動詞＋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」の形になって、過去のこ　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とを表します。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817493" y="497359"/>
            <a:ext cx="65325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watch     Kohaku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every year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817493" y="1628800"/>
            <a:ext cx="6157455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watch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Kohaku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413383" y="1079323"/>
            <a:ext cx="439248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ＭＳ ゴシック" pitchFamily="49" charset="-128"/>
                <a:ea typeface="ＭＳ ゴシック" pitchFamily="49" charset="-128"/>
              </a:rPr>
              <a:t>毎年、私は紅白を見ます。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ＭＳ ゴシック" pitchFamily="49" charset="-128"/>
              <a:ea typeface="ＭＳ ゴシック" pitchFamily="49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1415904" y="2130346"/>
            <a:ext cx="475938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ＭＳ ゴシック" pitchFamily="49" charset="-128"/>
                <a:ea typeface="ＭＳ ゴシック" pitchFamily="49" charset="-128"/>
              </a:rPr>
              <a:t>昨年、私は紅白を見ま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した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ＭＳ ゴシック" pitchFamily="49" charset="-128"/>
                <a:ea typeface="ＭＳ ゴシック" pitchFamily="49" charset="-128"/>
              </a:rPr>
              <a:t>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ＭＳ ゴシック" pitchFamily="49" charset="-128"/>
              <a:ea typeface="ＭＳ ゴシック" pitchFamily="49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2051720" y="4624044"/>
            <a:ext cx="1116428" cy="46526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latin typeface="Century Schoolbook" panose="02040604050505020304" pitchFamily="18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892412" y="4624045"/>
            <a:ext cx="1796018" cy="5690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422214" y="4988022"/>
            <a:ext cx="1080120" cy="72008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latin typeface="Century Schoolbook" panose="02040604050505020304" pitchFamily="18" charset="0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3892412" y="5031053"/>
            <a:ext cx="1800200" cy="72008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>
              <a:latin typeface="Century Schoolbook" panose="02040604050505020304" pitchFamily="18" charset="0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0" y="0"/>
            <a:ext cx="3892412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17780" cmpd="sng">
                  <a:noFill/>
                  <a:prstDash val="solid"/>
                  <a:miter lim="800000"/>
                </a:ln>
                <a:latin typeface="NCGothic" panose="02000600000000000000" pitchFamily="50" charset="0"/>
              </a:rPr>
              <a:t>過去形（規則動詞）</a:t>
            </a:r>
          </a:p>
        </p:txBody>
      </p:sp>
      <p:sp>
        <p:nvSpPr>
          <p:cNvPr id="34" name="正方形/長方形 33"/>
          <p:cNvSpPr/>
          <p:nvPr/>
        </p:nvSpPr>
        <p:spPr>
          <a:xfrm>
            <a:off x="-36512" y="5891612"/>
            <a:ext cx="936104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③「動詞＋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」で注意が必要な動詞があります。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-36512" y="6351711"/>
            <a:ext cx="936104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④「動詞＋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」の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の発音は何種類かあります。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-46660" y="5390177"/>
            <a:ext cx="936104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②過去形は主語が何であっても「動詞＋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過去形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)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となります。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5" name="図 4" descr="部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D087B5E-22EB-6FA6-80FF-933C30A582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226" y="1494165"/>
            <a:ext cx="1890769" cy="1890769"/>
          </a:xfrm>
          <a:prstGeom prst="rect">
            <a:avLst/>
          </a:prstGeom>
        </p:spPr>
      </p:pic>
      <p:pic>
        <p:nvPicPr>
          <p:cNvPr id="6" name="図 5" descr="グラフィカル ユーザー インターフェイス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BACCA86-512A-C0F0-AC4D-D77FC62659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336" y="497359"/>
            <a:ext cx="952817" cy="952817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677038B-4D7F-5A06-7944-9510E58629DF}"/>
              </a:ext>
            </a:extLst>
          </p:cNvPr>
          <p:cNvSpPr/>
          <p:nvPr/>
        </p:nvSpPr>
        <p:spPr>
          <a:xfrm>
            <a:off x="227130" y="2707345"/>
            <a:ext cx="6764993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watch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Kohaku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67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37" grpId="0" animBg="1"/>
      <p:bldP spid="28" grpId="0" animBg="1"/>
      <p:bldP spid="27" grpId="0" animBg="1"/>
      <p:bldP spid="22" grpId="0" animBg="1"/>
      <p:bldP spid="23" grpId="0" animBg="1"/>
      <p:bldP spid="3" grpId="0"/>
      <p:bldP spid="4" grpId="0"/>
      <p:bldP spid="18" grpId="0"/>
      <p:bldP spid="19" grpId="0"/>
      <p:bldP spid="24" grpId="0"/>
      <p:bldP spid="26" grpId="0"/>
      <p:bldP spid="29" grpId="0" animBg="1"/>
      <p:bldP spid="30" grpId="0" animBg="1"/>
      <p:bldP spid="31" grpId="0" animBg="1"/>
      <p:bldP spid="32" grpId="0" animBg="1"/>
      <p:bldP spid="34" grpId="0"/>
      <p:bldP spid="35" grpId="0"/>
      <p:bldP spid="3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過去形を練習しよう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～</a:t>
            </a:r>
            <a:r>
              <a:rPr kumimoji="1" lang="en-US" altLang="ja-JP" dirty="0" err="1"/>
              <a:t>ed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3191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11760" y="2060848"/>
            <a:ext cx="4525543" cy="4525543"/>
          </a:xfrm>
          <a:prstGeom prst="rect">
            <a:avLst/>
          </a:prstGeom>
          <a:noFill/>
        </p:spPr>
      </p:pic>
      <p:sp>
        <p:nvSpPr>
          <p:cNvPr id="5" name="正方形/長方形 4"/>
          <p:cNvSpPr/>
          <p:nvPr/>
        </p:nvSpPr>
        <p:spPr>
          <a:xfrm>
            <a:off x="3131840" y="755993"/>
            <a:ext cx="30909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soccer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131840" y="755993"/>
            <a:ext cx="309091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soccer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399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07704" y="1988840"/>
            <a:ext cx="5568619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正方形/長方形 2"/>
          <p:cNvSpPr/>
          <p:nvPr/>
        </p:nvSpPr>
        <p:spPr>
          <a:xfrm>
            <a:off x="2627784" y="476672"/>
            <a:ext cx="386997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c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lean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the room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627784" y="476672"/>
            <a:ext cx="386997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clean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the room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478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11760" y="2328963"/>
            <a:ext cx="4536504" cy="3402377"/>
          </a:xfrm>
          <a:prstGeom prst="rect">
            <a:avLst/>
          </a:prstGeom>
          <a:noFill/>
        </p:spPr>
      </p:pic>
      <p:sp>
        <p:nvSpPr>
          <p:cNvPr id="6" name="正方形/長方形 5"/>
          <p:cNvSpPr/>
          <p:nvPr/>
        </p:nvSpPr>
        <p:spPr>
          <a:xfrm>
            <a:off x="3347864" y="548680"/>
            <a:ext cx="27190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watch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TV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347864" y="548680"/>
            <a:ext cx="27190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watch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TV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471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75347" y="2348880"/>
            <a:ext cx="7765688" cy="515509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61162" y="3068960"/>
            <a:ext cx="1621676" cy="2349121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2965548" y="548680"/>
            <a:ext cx="34836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visit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the USA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960561" y="548680"/>
            <a:ext cx="34836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visit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the USA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580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131840" y="692696"/>
            <a:ext cx="30989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 err="1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study</a:t>
            </a:r>
            <a:r>
              <a:rPr lang="en-US" altLang="ja-JP" sz="3200" b="1" dirty="0" err="1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math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157342" y="692696"/>
            <a:ext cx="754374" cy="584775"/>
          </a:xfrm>
          <a:prstGeom prst="rect">
            <a:avLst/>
          </a:prstGeom>
          <a:solidFill>
            <a:schemeClr val="bg1"/>
          </a:solidFill>
        </p:spPr>
        <p:txBody>
          <a:bodyPr wrap="none" lIns="0" tIns="45720" rIns="91440" bIns="45720">
            <a:spAutoFit/>
          </a:bodyPr>
          <a:lstStyle/>
          <a:p>
            <a:r>
              <a:rPr lang="en-US" altLang="ja-JP" sz="32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ied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BC6FE83-8AE1-54B4-AB5E-680FACEC1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84649"/>
            <a:ext cx="3880655" cy="38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0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2679527" y="764704"/>
            <a:ext cx="40527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enjoy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volleyball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679527" y="764704"/>
            <a:ext cx="40527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enjoy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volleyball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0017" y="2235766"/>
            <a:ext cx="5040560" cy="3839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57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64049" y="1248036"/>
            <a:ext cx="7479951" cy="5609964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91880" y="3648739"/>
            <a:ext cx="1728192" cy="1131389"/>
          </a:xfrm>
          <a:prstGeom prst="rect">
            <a:avLst/>
          </a:prstGeom>
          <a:noFill/>
        </p:spPr>
      </p:pic>
      <p:sp>
        <p:nvSpPr>
          <p:cNvPr id="7" name="正方形/長方形 6"/>
          <p:cNvSpPr/>
          <p:nvPr/>
        </p:nvSpPr>
        <p:spPr>
          <a:xfrm>
            <a:off x="2666831" y="828001"/>
            <a:ext cx="399340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live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in Hokkaido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666830" y="828001"/>
            <a:ext cx="39934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live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in Hokkaido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390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03648" y="1988840"/>
            <a:ext cx="5832648" cy="4374486"/>
          </a:xfrm>
          <a:prstGeom prst="rect">
            <a:avLst/>
          </a:prstGeom>
          <a:noFill/>
        </p:spPr>
      </p:pic>
      <p:sp>
        <p:nvSpPr>
          <p:cNvPr id="10" name="正方形/長方形 9"/>
          <p:cNvSpPr/>
          <p:nvPr/>
        </p:nvSpPr>
        <p:spPr>
          <a:xfrm>
            <a:off x="3419872" y="404664"/>
            <a:ext cx="18726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stop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ped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420760" y="404664"/>
            <a:ext cx="18726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stop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ped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024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63988" y="2339878"/>
            <a:ext cx="4428492" cy="3321369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2833301" y="548680"/>
            <a:ext cx="37481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walk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to school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843808" y="548680"/>
            <a:ext cx="37481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walk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to school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57C3B13-729F-83D2-E742-01E26F8A8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73016"/>
            <a:ext cx="1872208" cy="310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5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017953" y="692696"/>
            <a:ext cx="29434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want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a car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17953" y="695160"/>
            <a:ext cx="29434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want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a car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AD1B3F1-8689-96A7-D563-8D76ECD4B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00808"/>
            <a:ext cx="5580112" cy="418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7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2918756" y="548680"/>
            <a:ext cx="29129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us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a tablet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918756" y="548680"/>
            <a:ext cx="129875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use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1800" y="1844824"/>
            <a:ext cx="3995505" cy="40133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536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2555776" y="404664"/>
            <a:ext cx="38106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listen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to music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555776" y="404664"/>
            <a:ext cx="38106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listen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to music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44824"/>
            <a:ext cx="4123930" cy="368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1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558" y="2420888"/>
            <a:ext cx="5552883" cy="4164662"/>
          </a:xfrm>
          <a:prstGeom prst="rect">
            <a:avLst/>
          </a:prstGeom>
          <a:noFill/>
        </p:spPr>
      </p:pic>
      <p:sp>
        <p:nvSpPr>
          <p:cNvPr id="3" name="正方形/長方形 2"/>
          <p:cNvSpPr/>
          <p:nvPr/>
        </p:nvSpPr>
        <p:spPr>
          <a:xfrm>
            <a:off x="2394078" y="548680"/>
            <a:ext cx="462658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a video game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435489" y="548680"/>
            <a:ext cx="45127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a video game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097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1691680" y="332656"/>
            <a:ext cx="55002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look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at the blackboard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691680" y="332656"/>
            <a:ext cx="55002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look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at the blackboard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564904"/>
            <a:ext cx="4788024" cy="3526843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4412307" y="2636912"/>
            <a:ext cx="12330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cap="none" spc="0" dirty="0">
                <a:ln w="10160">
                  <a:noFill/>
                  <a:prstDash val="solid"/>
                </a:ln>
                <a:solidFill>
                  <a:srgbClr val="FFFFFF"/>
                </a:solidFill>
              </a:rPr>
              <a:t>English</a:t>
            </a:r>
            <a:endParaRPr lang="ja-JP" altLang="en-US" sz="2800" b="1" cap="none" spc="0" dirty="0">
              <a:ln w="10160">
                <a:noFill/>
                <a:prstDash val="solid"/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77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過去形を練習しよう</a:t>
            </a:r>
            <a:br>
              <a:rPr kumimoji="1" lang="en-US" altLang="ja-JP" dirty="0"/>
            </a:br>
            <a:r>
              <a:rPr lang="ja-JP" altLang="en-US" dirty="0"/>
              <a:t>その前に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～</a:t>
            </a:r>
            <a:r>
              <a:rPr kumimoji="1" lang="en-US" altLang="ja-JP" dirty="0" err="1"/>
              <a:t>ed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485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1052C35C-4DAF-BCFD-E9EE-D9B277CF5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45704"/>
              </p:ext>
            </p:extLst>
          </p:nvPr>
        </p:nvGraphicFramePr>
        <p:xfrm>
          <a:off x="0" y="660500"/>
          <a:ext cx="9144000" cy="6197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185304753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942499401"/>
                    </a:ext>
                  </a:extLst>
                </a:gridCol>
              </a:tblGrid>
              <a:tr h="6197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954302"/>
                  </a:ext>
                </a:extLst>
              </a:tr>
              <a:tr h="619750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693360"/>
                  </a:ext>
                </a:extLst>
              </a:tr>
              <a:tr h="6197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528629"/>
                  </a:ext>
                </a:extLst>
              </a:tr>
              <a:tr h="6197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765614"/>
                  </a:ext>
                </a:extLst>
              </a:tr>
              <a:tr h="6197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491216"/>
                  </a:ext>
                </a:extLst>
              </a:tr>
              <a:tr h="6197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145347"/>
                  </a:ext>
                </a:extLst>
              </a:tr>
              <a:tr h="6197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60983"/>
                  </a:ext>
                </a:extLst>
              </a:tr>
              <a:tr h="6197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999963"/>
                  </a:ext>
                </a:extLst>
              </a:tr>
              <a:tr h="6197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908936"/>
                  </a:ext>
                </a:extLst>
              </a:tr>
              <a:tr h="61975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645957"/>
                  </a:ext>
                </a:extLst>
              </a:tr>
            </a:tbl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182794" y="75725"/>
            <a:ext cx="30684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過去を表す言葉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1135719" y="651789"/>
            <a:ext cx="22733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yesterday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135719" y="1921097"/>
            <a:ext cx="2188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ast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week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064916" y="2543036"/>
            <a:ext cx="24593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ast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month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259149" y="3118121"/>
            <a:ext cx="202651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ast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year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902704" y="1320314"/>
            <a:ext cx="27847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ast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Monday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619110" y="3798949"/>
            <a:ext cx="14895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ast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 ～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991771" y="703659"/>
            <a:ext cx="1008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昨日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4907259" y="1342019"/>
            <a:ext cx="30684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この前の月曜日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4885719" y="1927801"/>
            <a:ext cx="34804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この前の週・先週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4921706" y="2549740"/>
            <a:ext cx="34804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この前の月・先月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4991771" y="3205061"/>
            <a:ext cx="22445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昨年</a:t>
            </a:r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・去年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4991771" y="3749376"/>
            <a:ext cx="22445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この前の～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971600" y="4373815"/>
            <a:ext cx="29418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two days ago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5075831" y="4383722"/>
            <a:ext cx="12442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2</a:t>
            </a:r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日前</a:t>
            </a:r>
          </a:p>
        </p:txBody>
      </p:sp>
      <p:sp>
        <p:nvSpPr>
          <p:cNvPr id="21" name="正方形/長方形 20"/>
          <p:cNvSpPr/>
          <p:nvPr/>
        </p:nvSpPr>
        <p:spPr>
          <a:xfrm>
            <a:off x="803283" y="4986687"/>
            <a:ext cx="32784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wo weeks ago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086044" y="5052255"/>
            <a:ext cx="16562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2</a:t>
            </a:r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週間前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1626877" y="5590491"/>
            <a:ext cx="13468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～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F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ago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5050250" y="5621956"/>
            <a:ext cx="100861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～</a:t>
            </a:r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前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1754157" y="6254196"/>
            <a:ext cx="11560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then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F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5086044" y="6273225"/>
            <a:ext cx="14205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その時</a:t>
            </a:r>
          </a:p>
        </p:txBody>
      </p:sp>
    </p:spTree>
    <p:extLst>
      <p:ext uri="{BB962C8B-B14F-4D97-AF65-F5344CB8AC3E}">
        <p14:creationId xmlns:p14="http://schemas.microsoft.com/office/powerpoint/2010/main" val="341437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10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4" grpId="0"/>
      <p:bldP spid="15" grpId="0"/>
      <p:bldP spid="16" grpId="0"/>
      <p:bldP spid="17" grpId="0"/>
      <p:bldP spid="18" grpId="0"/>
      <p:bldP spid="19" grpId="0"/>
      <p:bldP spid="19" grpId="1"/>
      <p:bldP spid="20" grpId="0"/>
      <p:bldP spid="21" grpId="0"/>
      <p:bldP spid="21" grpId="1"/>
      <p:bldP spid="22" grpId="0"/>
      <p:bldP spid="23" grpId="0"/>
      <p:bldP spid="23" grpId="1"/>
      <p:bldP spid="24" grpId="0"/>
      <p:bldP spid="27" grpId="0"/>
      <p:bldP spid="27" grpId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11760" y="2060848"/>
            <a:ext cx="4525543" cy="4525543"/>
          </a:xfrm>
          <a:prstGeom prst="rect">
            <a:avLst/>
          </a:prstGeom>
          <a:noFill/>
        </p:spPr>
      </p:pic>
      <p:sp>
        <p:nvSpPr>
          <p:cNvPr id="2" name="正方形/長方形 1"/>
          <p:cNvSpPr/>
          <p:nvPr/>
        </p:nvSpPr>
        <p:spPr>
          <a:xfrm>
            <a:off x="1115616" y="1340768"/>
            <a:ext cx="72362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played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soccer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907704" y="72431"/>
            <a:ext cx="3275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soccer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2195736" y="1340768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下矢印 3">
            <a:extLst>
              <a:ext uri="{FF2B5EF4-FFF2-40B4-BE49-F238E27FC236}">
                <a16:creationId xmlns:a16="http://schemas.microsoft.com/office/drawing/2014/main" id="{6C9710BA-2565-899D-FC05-0EE21720EB5B}"/>
              </a:ext>
            </a:extLst>
          </p:cNvPr>
          <p:cNvSpPr/>
          <p:nvPr/>
        </p:nvSpPr>
        <p:spPr>
          <a:xfrm>
            <a:off x="2577974" y="805046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26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07704" y="1988840"/>
            <a:ext cx="5568619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正方形/長方形 4"/>
          <p:cNvSpPr/>
          <p:nvPr/>
        </p:nvSpPr>
        <p:spPr>
          <a:xfrm>
            <a:off x="2378605" y="18260"/>
            <a:ext cx="13227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clean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547664" y="1465487"/>
            <a:ext cx="70503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cleaned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the room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123728" y="1465487"/>
            <a:ext cx="183255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clean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下矢印 3"/>
          <p:cNvSpPr/>
          <p:nvPr/>
        </p:nvSpPr>
        <p:spPr>
          <a:xfrm>
            <a:off x="2715968" y="755056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95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11760" y="2328963"/>
            <a:ext cx="4536504" cy="3402377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1277380" y="1418267"/>
            <a:ext cx="74533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watched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TV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2699792" y="174438"/>
            <a:ext cx="3275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watch TV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987824" y="1412776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watch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下矢印 3">
            <a:extLst>
              <a:ext uri="{FF2B5EF4-FFF2-40B4-BE49-F238E27FC236}">
                <a16:creationId xmlns:a16="http://schemas.microsoft.com/office/drawing/2014/main" id="{7C170624-1534-E383-CE49-AABC781EA094}"/>
              </a:ext>
            </a:extLst>
          </p:cNvPr>
          <p:cNvSpPr/>
          <p:nvPr/>
        </p:nvSpPr>
        <p:spPr>
          <a:xfrm>
            <a:off x="3581636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00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7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75347" y="2348880"/>
            <a:ext cx="7765688" cy="515509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61162" y="3068960"/>
            <a:ext cx="1621676" cy="2349121"/>
          </a:xfrm>
          <a:prstGeom prst="rect">
            <a:avLst/>
          </a:prstGeom>
          <a:noFill/>
        </p:spPr>
      </p:pic>
      <p:sp>
        <p:nvSpPr>
          <p:cNvPr id="6" name="正方形/長方形 5"/>
          <p:cNvSpPr/>
          <p:nvPr/>
        </p:nvSpPr>
        <p:spPr>
          <a:xfrm>
            <a:off x="1146486" y="1412776"/>
            <a:ext cx="82809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Sho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visited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the USA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week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934072" y="112277"/>
            <a:ext cx="3275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visit the USA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843808" y="1412776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visit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下矢印 3">
            <a:extLst>
              <a:ext uri="{FF2B5EF4-FFF2-40B4-BE49-F238E27FC236}">
                <a16:creationId xmlns:a16="http://schemas.microsoft.com/office/drawing/2014/main" id="{5BECCFDB-0EE7-A408-2CDE-F9139CA8B327}"/>
              </a:ext>
            </a:extLst>
          </p:cNvPr>
          <p:cNvSpPr/>
          <p:nvPr/>
        </p:nvSpPr>
        <p:spPr>
          <a:xfrm>
            <a:off x="3437126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136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BC6FE83-8AE1-54B4-AB5E-680FACEC1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84649"/>
            <a:ext cx="3880655" cy="3880655"/>
          </a:xfrm>
          <a:prstGeom prst="rect">
            <a:avLst/>
          </a:prstGeom>
        </p:spPr>
      </p:pic>
      <p:sp>
        <p:nvSpPr>
          <p:cNvPr id="91" name="正方形/長方形 90"/>
          <p:cNvSpPr/>
          <p:nvPr/>
        </p:nvSpPr>
        <p:spPr>
          <a:xfrm>
            <a:off x="683568" y="1412776"/>
            <a:ext cx="82809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Yui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studied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math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2" name="正方形/長方形 91"/>
          <p:cNvSpPr/>
          <p:nvPr/>
        </p:nvSpPr>
        <p:spPr>
          <a:xfrm>
            <a:off x="2232248" y="118341"/>
            <a:ext cx="3275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tudy math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3" name="正方形/長方形 92"/>
          <p:cNvSpPr/>
          <p:nvPr/>
        </p:nvSpPr>
        <p:spPr>
          <a:xfrm>
            <a:off x="2267744" y="1412776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stud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ied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4" name="正方形/長方形 93"/>
          <p:cNvSpPr/>
          <p:nvPr/>
        </p:nvSpPr>
        <p:spPr>
          <a:xfrm>
            <a:off x="4499992" y="1412776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math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下矢印 3">
            <a:extLst>
              <a:ext uri="{FF2B5EF4-FFF2-40B4-BE49-F238E27FC236}">
                <a16:creationId xmlns:a16="http://schemas.microsoft.com/office/drawing/2014/main" id="{9A1C7D80-98B5-7A04-FABF-19CE21C0E924}"/>
              </a:ext>
            </a:extLst>
          </p:cNvPr>
          <p:cNvSpPr/>
          <p:nvPr/>
        </p:nvSpPr>
        <p:spPr>
          <a:xfrm>
            <a:off x="2951820" y="764704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94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0017" y="2235766"/>
            <a:ext cx="5040560" cy="3839916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145119" y="1484784"/>
            <a:ext cx="89644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They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enjoyed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volleyball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month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781944" y="168833"/>
            <a:ext cx="38519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njoy volleyball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691680" y="1484784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enjoy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923928" y="1484784"/>
            <a:ext cx="2520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volleyball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下矢印 3">
            <a:extLst>
              <a:ext uri="{FF2B5EF4-FFF2-40B4-BE49-F238E27FC236}">
                <a16:creationId xmlns:a16="http://schemas.microsoft.com/office/drawing/2014/main" id="{D9FCD1B2-7B14-AD98-E5D1-37EE8CC8465C}"/>
              </a:ext>
            </a:extLst>
          </p:cNvPr>
          <p:cNvSpPr/>
          <p:nvPr/>
        </p:nvSpPr>
        <p:spPr>
          <a:xfrm>
            <a:off x="2267744" y="836712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24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64049" y="1248036"/>
            <a:ext cx="7479951" cy="5609964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91880" y="3648739"/>
            <a:ext cx="1728192" cy="1131389"/>
          </a:xfrm>
          <a:prstGeom prst="rect">
            <a:avLst/>
          </a:prstGeom>
          <a:noFill/>
        </p:spPr>
      </p:pic>
      <p:sp>
        <p:nvSpPr>
          <p:cNvPr id="5" name="正方形/長方形 4"/>
          <p:cNvSpPr/>
          <p:nvPr/>
        </p:nvSpPr>
        <p:spPr>
          <a:xfrm>
            <a:off x="1368152" y="1196752"/>
            <a:ext cx="72362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lived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in Hokkaido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816993" y="51931"/>
            <a:ext cx="41399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live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2376264" y="1196752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live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下矢印 3">
            <a:extLst>
              <a:ext uri="{FF2B5EF4-FFF2-40B4-BE49-F238E27FC236}">
                <a16:creationId xmlns:a16="http://schemas.microsoft.com/office/drawing/2014/main" id="{3994636A-44CA-3CC1-DA0D-F1CED5745F6E}"/>
              </a:ext>
            </a:extLst>
          </p:cNvPr>
          <p:cNvSpPr/>
          <p:nvPr/>
        </p:nvSpPr>
        <p:spPr>
          <a:xfrm>
            <a:off x="2562933" y="636706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40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03648" y="1988840"/>
            <a:ext cx="5832648" cy="4374486"/>
          </a:xfrm>
          <a:prstGeom prst="rect">
            <a:avLst/>
          </a:prstGeom>
          <a:noFill/>
        </p:spPr>
      </p:pic>
      <p:sp>
        <p:nvSpPr>
          <p:cNvPr id="6" name="正方形/長方形 5"/>
          <p:cNvSpPr/>
          <p:nvPr/>
        </p:nvSpPr>
        <p:spPr>
          <a:xfrm>
            <a:off x="197768" y="1263158"/>
            <a:ext cx="87484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stopped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there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943708" y="0"/>
            <a:ext cx="50045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I stop there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573524" y="1263158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stop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ped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下矢印 3">
            <a:extLst>
              <a:ext uri="{FF2B5EF4-FFF2-40B4-BE49-F238E27FC236}">
                <a16:creationId xmlns:a16="http://schemas.microsoft.com/office/drawing/2014/main" id="{88526C01-DB0F-BDDB-0228-C816EFC376A4}"/>
              </a:ext>
            </a:extLst>
          </p:cNvPr>
          <p:cNvSpPr/>
          <p:nvPr/>
        </p:nvSpPr>
        <p:spPr>
          <a:xfrm>
            <a:off x="3257600" y="687769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18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63988" y="2339878"/>
            <a:ext cx="4428492" cy="3321369"/>
          </a:xfrm>
          <a:prstGeom prst="rect">
            <a:avLst/>
          </a:prstGeom>
          <a:noFill/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57C3B13-729F-83D2-E742-01E26F8A8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73016"/>
            <a:ext cx="1872208" cy="310569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719572" y="1427057"/>
            <a:ext cx="82809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walked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to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school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259632" y="186504"/>
            <a:ext cx="44644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walk to school.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123728" y="1427057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walk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211960" y="1412776"/>
            <a:ext cx="6480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下矢印 7">
            <a:extLst>
              <a:ext uri="{FF2B5EF4-FFF2-40B4-BE49-F238E27FC236}">
                <a16:creationId xmlns:a16="http://schemas.microsoft.com/office/drawing/2014/main" id="{25D10C41-34C9-92D1-EDC0-DB05B015A7B6}"/>
              </a:ext>
            </a:extLst>
          </p:cNvPr>
          <p:cNvSpPr/>
          <p:nvPr/>
        </p:nvSpPr>
        <p:spPr>
          <a:xfrm>
            <a:off x="2555776" y="771279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22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AD1B3F1-8689-96A7-D563-8D76ECD4B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00808"/>
            <a:ext cx="5580112" cy="4185084"/>
          </a:xfrm>
          <a:prstGeom prst="rect">
            <a:avLst/>
          </a:prstGeom>
        </p:spPr>
      </p:pic>
      <p:sp>
        <p:nvSpPr>
          <p:cNvPr id="91" name="正方形/長方形 90"/>
          <p:cNvSpPr/>
          <p:nvPr/>
        </p:nvSpPr>
        <p:spPr>
          <a:xfrm>
            <a:off x="611560" y="1316129"/>
            <a:ext cx="7200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wanted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a car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year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2" name="正方形/長方形 91"/>
          <p:cNvSpPr/>
          <p:nvPr/>
        </p:nvSpPr>
        <p:spPr>
          <a:xfrm>
            <a:off x="845511" y="-5285"/>
            <a:ext cx="48606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He want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itchFamily="18" charset="0"/>
                <a:ea typeface="ＭＳ ゴシック" pitchFamily="49" charset="-128"/>
              </a:rPr>
              <a:t>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a car.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3" name="正方形/長方形 92"/>
          <p:cNvSpPr/>
          <p:nvPr/>
        </p:nvSpPr>
        <p:spPr>
          <a:xfrm>
            <a:off x="2087724" y="1318594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want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4" name="下矢印 93"/>
          <p:cNvSpPr/>
          <p:nvPr/>
        </p:nvSpPr>
        <p:spPr>
          <a:xfrm>
            <a:off x="2627784" y="648072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975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9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2492896"/>
            <a:ext cx="3816424" cy="3833479"/>
          </a:xfrm>
          <a:prstGeom prst="rect">
            <a:avLst/>
          </a:prstGeom>
          <a:noFill/>
        </p:spPr>
      </p:pic>
      <p:sp>
        <p:nvSpPr>
          <p:cNvPr id="2" name="正方形/長方形 1"/>
          <p:cNvSpPr/>
          <p:nvPr/>
        </p:nvSpPr>
        <p:spPr>
          <a:xfrm>
            <a:off x="1187624" y="116632"/>
            <a:ext cx="417774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Yuka use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s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a tablet.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187624" y="1260049"/>
            <a:ext cx="70118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Yuka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used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a tablet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699792" y="1268760"/>
            <a:ext cx="11801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use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下矢印 7"/>
          <p:cNvSpPr/>
          <p:nvPr/>
        </p:nvSpPr>
        <p:spPr>
          <a:xfrm>
            <a:off x="3059832" y="692696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66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996952"/>
            <a:ext cx="4123930" cy="3686479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539552" y="116632"/>
            <a:ext cx="45288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li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sten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s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to music.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98581" y="1628800"/>
            <a:ext cx="85379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listened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to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music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night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734062" y="1628800"/>
            <a:ext cx="18870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listen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4076928" y="1628800"/>
            <a:ext cx="609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to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031583" y="1628800"/>
            <a:ext cx="14462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music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下矢印 10"/>
          <p:cNvSpPr/>
          <p:nvPr/>
        </p:nvSpPr>
        <p:spPr>
          <a:xfrm>
            <a:off x="2915816" y="836712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83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558" y="2420888"/>
            <a:ext cx="5552883" cy="4164662"/>
          </a:xfrm>
          <a:prstGeom prst="rect">
            <a:avLst/>
          </a:prstGeom>
          <a:noFill/>
        </p:spPr>
      </p:pic>
      <p:sp>
        <p:nvSpPr>
          <p:cNvPr id="5" name="正方形/長方形 4"/>
          <p:cNvSpPr/>
          <p:nvPr/>
        </p:nvSpPr>
        <p:spPr>
          <a:xfrm>
            <a:off x="72008" y="1343670"/>
            <a:ext cx="90364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They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played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a video game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Sunday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23528" y="110923"/>
            <a:ext cx="572877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They play a video game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571415" y="1349039"/>
            <a:ext cx="2016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下矢印 3">
            <a:extLst>
              <a:ext uri="{FF2B5EF4-FFF2-40B4-BE49-F238E27FC236}">
                <a16:creationId xmlns:a16="http://schemas.microsoft.com/office/drawing/2014/main" id="{F8E4F866-6A26-D58C-E9D8-6B6B0AD93F24}"/>
              </a:ext>
            </a:extLst>
          </p:cNvPr>
          <p:cNvSpPr/>
          <p:nvPr/>
        </p:nvSpPr>
        <p:spPr>
          <a:xfrm>
            <a:off x="2051720" y="841842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47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564904"/>
            <a:ext cx="4788024" cy="3526843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23528" y="116632"/>
            <a:ext cx="58609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We look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at the blackboard.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0" y="1539370"/>
            <a:ext cx="92525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We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looked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at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the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blackboard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014842" y="1548081"/>
            <a:ext cx="16129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look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987824" y="1548081"/>
            <a:ext cx="609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923928" y="1548081"/>
            <a:ext cx="8755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the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220072" y="1548081"/>
            <a:ext cx="26003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blackboard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412307" y="2636912"/>
            <a:ext cx="12330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cap="none" spc="0" dirty="0">
                <a:ln w="10160">
                  <a:noFill/>
                  <a:prstDash val="solid"/>
                </a:ln>
                <a:solidFill>
                  <a:srgbClr val="FFFFFF"/>
                </a:solidFill>
              </a:rPr>
              <a:t>English</a:t>
            </a:r>
            <a:endParaRPr lang="ja-JP" altLang="en-US" sz="2800" b="1" cap="none" spc="0" dirty="0">
              <a:ln w="10160">
                <a:noFill/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11" name="下矢印 10"/>
          <p:cNvSpPr/>
          <p:nvPr/>
        </p:nvSpPr>
        <p:spPr>
          <a:xfrm>
            <a:off x="2915816" y="908720"/>
            <a:ext cx="648072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895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C9D49C95-B2EB-DC3E-067B-DA82C59142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636833"/>
              </p:ext>
            </p:extLst>
          </p:nvPr>
        </p:nvGraphicFramePr>
        <p:xfrm>
          <a:off x="0" y="720675"/>
          <a:ext cx="9144000" cy="613732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22537">
                  <a:extLst>
                    <a:ext uri="{9D8B030D-6E8A-4147-A177-3AD203B41FA5}">
                      <a16:colId xmlns:a16="http://schemas.microsoft.com/office/drawing/2014/main" val="3771716908"/>
                    </a:ext>
                  </a:extLst>
                </a:gridCol>
                <a:gridCol w="1510643">
                  <a:extLst>
                    <a:ext uri="{9D8B030D-6E8A-4147-A177-3AD203B41FA5}">
                      <a16:colId xmlns:a16="http://schemas.microsoft.com/office/drawing/2014/main" val="1424538780"/>
                    </a:ext>
                  </a:extLst>
                </a:gridCol>
                <a:gridCol w="1713220">
                  <a:extLst>
                    <a:ext uri="{9D8B030D-6E8A-4147-A177-3AD203B41FA5}">
                      <a16:colId xmlns:a16="http://schemas.microsoft.com/office/drawing/2014/main" val="2300619470"/>
                    </a:ext>
                  </a:extLst>
                </a:gridCol>
                <a:gridCol w="1525800">
                  <a:extLst>
                    <a:ext uri="{9D8B030D-6E8A-4147-A177-3AD203B41FA5}">
                      <a16:colId xmlns:a16="http://schemas.microsoft.com/office/drawing/2014/main" val="107252768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12991913"/>
                    </a:ext>
                  </a:extLst>
                </a:gridCol>
                <a:gridCol w="2051720">
                  <a:extLst>
                    <a:ext uri="{9D8B030D-6E8A-4147-A177-3AD203B41FA5}">
                      <a16:colId xmlns:a16="http://schemas.microsoft.com/office/drawing/2014/main" val="3109515605"/>
                    </a:ext>
                  </a:extLst>
                </a:gridCol>
              </a:tblGrid>
              <a:tr h="0">
                <a:tc rowSpan="3" gridSpan="2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/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1597096"/>
                  </a:ext>
                </a:extLst>
              </a:tr>
              <a:tr h="364841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355689"/>
                  </a:ext>
                </a:extLst>
              </a:tr>
              <a:tr h="364841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66705190"/>
                  </a:ext>
                </a:extLst>
              </a:tr>
              <a:tr h="364841">
                <a:tc rowSpan="3" gridSpan="2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/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317475"/>
                  </a:ext>
                </a:extLst>
              </a:tr>
              <a:tr h="364841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2560023"/>
                  </a:ext>
                </a:extLst>
              </a:tr>
              <a:tr h="364841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30783301"/>
                  </a:ext>
                </a:extLst>
              </a:tr>
              <a:tr h="364841">
                <a:tc rowSpan="6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/>
                </a:tc>
                <a:tc rowSpan="3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/>
                </a:tc>
                <a:tc rowSpan="3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1722003"/>
                  </a:ext>
                </a:extLst>
              </a:tr>
              <a:tr h="3648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967672"/>
                  </a:ext>
                </a:extLst>
              </a:tr>
              <a:tr h="3648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3100"/>
                        </a:lnSpc>
                      </a:pPr>
                      <a:r>
                        <a:rPr lang="ja-JP" altLang="en-US" sz="2800" b="1" u="none" strike="noStrike" dirty="0">
                          <a:effectLst/>
                          <a:latin typeface="Century Schoolbook" panose="02040604050505020304" pitchFamily="18" charset="0"/>
                        </a:rPr>
                        <a:t>　</a:t>
                      </a: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3100"/>
                        </a:lnSpc>
                      </a:pPr>
                      <a:r>
                        <a:rPr lang="ja-JP" altLang="en-US" sz="2800" u="none" strike="noStrike" dirty="0">
                          <a:effectLst/>
                          <a:latin typeface="Century Schoolbook" panose="02040604050505020304" pitchFamily="18" charset="0"/>
                        </a:rPr>
                        <a:t>　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3100"/>
                        </a:lnSpc>
                      </a:pPr>
                      <a:r>
                        <a:rPr lang="ja-JP" altLang="en-US" sz="2800" b="1" u="none" strike="noStrike" dirty="0">
                          <a:effectLst/>
                          <a:latin typeface="Century Schoolbook" panose="02040604050505020304" pitchFamily="18" charset="0"/>
                        </a:rPr>
                        <a:t>　</a:t>
                      </a: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29053329"/>
                  </a:ext>
                </a:extLst>
              </a:tr>
              <a:tr h="3648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/>
                </a:tc>
                <a:tc rowSpan="3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046433"/>
                  </a:ext>
                </a:extLst>
              </a:tr>
              <a:tr h="3648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296104"/>
                  </a:ext>
                </a:extLst>
              </a:tr>
              <a:tr h="36484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3100"/>
                        </a:lnSpc>
                      </a:pPr>
                      <a:r>
                        <a:rPr lang="ja-JP" altLang="en-US" sz="2800" u="none" strike="noStrike" dirty="0">
                          <a:effectLst/>
                          <a:latin typeface="Century Schoolbook" panose="02040604050505020304" pitchFamily="18" charset="0"/>
                        </a:rPr>
                        <a:t>　</a:t>
                      </a: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3100"/>
                        </a:lnSpc>
                      </a:pPr>
                      <a:r>
                        <a:rPr lang="ja-JP" altLang="en-US" sz="2800" b="1" u="none" strike="noStrike" dirty="0">
                          <a:effectLst/>
                          <a:latin typeface="Century Schoolbook" panose="02040604050505020304" pitchFamily="18" charset="0"/>
                        </a:rPr>
                        <a:t>　</a:t>
                      </a: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54244648"/>
                  </a:ext>
                </a:extLst>
              </a:tr>
              <a:tr h="364841">
                <a:tc rowSpan="3" gridSpan="2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ＭＳ ゴシック" panose="020B0609070205080204" pitchFamily="49" charset="-128"/>
                      </a:endParaRPr>
                    </a:p>
                  </a:txBody>
                  <a:tcPr marL="7200" marR="7200" marT="7200" marB="0" anchor="ctr"/>
                </a:tc>
                <a:tc rowSpan="3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460961"/>
                  </a:ext>
                </a:extLst>
              </a:tr>
              <a:tr h="364841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172802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ts val="3100"/>
                        </a:lnSpc>
                      </a:pP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6990697"/>
                  </a:ext>
                </a:extLst>
              </a:tr>
              <a:tr h="364841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3100"/>
                        </a:lnSpc>
                      </a:pPr>
                      <a:endParaRPr lang="ja-JP" alt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3100"/>
                        </a:lnSpc>
                      </a:pPr>
                      <a:endParaRPr lang="ja-JP" altLang="en-US" sz="2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3100"/>
                        </a:lnSpc>
                      </a:pPr>
                      <a:endParaRPr lang="ja-JP" alt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  <a:ea typeface="游ゴシック" panose="020B0400000000000000" pitchFamily="50" charset="-128"/>
                      </a:endParaRPr>
                    </a:p>
                  </a:txBody>
                  <a:tcPr marL="7200" marR="7200" marT="7200" marB="0"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79921254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26D9A4-CE87-80EE-E331-7459AF485183}"/>
              </a:ext>
            </a:extLst>
          </p:cNvPr>
          <p:cNvSpPr txBox="1"/>
          <p:nvPr/>
        </p:nvSpPr>
        <p:spPr>
          <a:xfrm>
            <a:off x="0" y="1124744"/>
            <a:ext cx="2987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u="none" strike="noStrike" dirty="0">
                <a:effectLst/>
                <a:latin typeface="Century Schoolbook" panose="02040604050505020304" pitchFamily="18" charset="0"/>
              </a:rPr>
              <a:t>基本通りのもの</a:t>
            </a:r>
            <a:endParaRPr lang="ja-JP" altLang="en-US" sz="2400" b="1" i="0" u="none" strike="noStrike" dirty="0">
              <a:solidFill>
                <a:srgbClr val="000000"/>
              </a:solidFill>
              <a:effectLst/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2130C6-8053-356F-25D6-A3EC52336FF2}"/>
              </a:ext>
            </a:extLst>
          </p:cNvPr>
          <p:cNvSpPr txBox="1"/>
          <p:nvPr/>
        </p:nvSpPr>
        <p:spPr>
          <a:xfrm>
            <a:off x="3131840" y="739254"/>
            <a:ext cx="1728192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ja-JP" altLang="en-US" sz="2400" dirty="0">
                <a:latin typeface="Century Schoolbook" panose="02040604050505020304" pitchFamily="18" charset="0"/>
              </a:rPr>
              <a:t>動詞の語尾に</a:t>
            </a:r>
            <a:r>
              <a:rPr lang="en-US" altLang="ja-JP" sz="32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r>
              <a:rPr lang="ja-JP" altLang="en-US" sz="2400" dirty="0">
                <a:latin typeface="Century Schoolbook" panose="02040604050505020304" pitchFamily="18" charset="0"/>
              </a:rPr>
              <a:t>をつける</a:t>
            </a:r>
            <a:endParaRPr lang="ja-JP" altLang="en-US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CB6210-3B01-9FC3-FFDD-F3A6132D8389}"/>
              </a:ext>
            </a:extLst>
          </p:cNvPr>
          <p:cNvSpPr txBox="1"/>
          <p:nvPr/>
        </p:nvSpPr>
        <p:spPr>
          <a:xfrm>
            <a:off x="4860032" y="692696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watch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333B4C8-2034-D366-CBF8-CB639AB90E47}"/>
              </a:ext>
            </a:extLst>
          </p:cNvPr>
          <p:cNvSpPr txBox="1"/>
          <p:nvPr/>
        </p:nvSpPr>
        <p:spPr>
          <a:xfrm>
            <a:off x="6948264" y="692696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watch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324CDE6B-2E03-E229-40EA-591239F0FD3A}"/>
              </a:ext>
            </a:extLst>
          </p:cNvPr>
          <p:cNvSpPr/>
          <p:nvPr/>
        </p:nvSpPr>
        <p:spPr>
          <a:xfrm>
            <a:off x="6372200" y="833790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FEB18CC-E5FA-BA01-B639-037E8AD6F37B}"/>
              </a:ext>
            </a:extLst>
          </p:cNvPr>
          <p:cNvSpPr txBox="1"/>
          <p:nvPr/>
        </p:nvSpPr>
        <p:spPr>
          <a:xfrm>
            <a:off x="4860032" y="1126788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visit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089536C-718F-9603-27A4-F7E9603DC8DA}"/>
              </a:ext>
            </a:extLst>
          </p:cNvPr>
          <p:cNvSpPr txBox="1"/>
          <p:nvPr/>
        </p:nvSpPr>
        <p:spPr>
          <a:xfrm>
            <a:off x="6948264" y="1126788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visit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14387AC9-52EC-2647-562F-0A9DF82D128C}"/>
              </a:ext>
            </a:extLst>
          </p:cNvPr>
          <p:cNvSpPr/>
          <p:nvPr/>
        </p:nvSpPr>
        <p:spPr>
          <a:xfrm>
            <a:off x="6372200" y="1267882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321C0D-A79D-997D-FFA7-BA652A6523E4}"/>
              </a:ext>
            </a:extLst>
          </p:cNvPr>
          <p:cNvSpPr txBox="1"/>
          <p:nvPr/>
        </p:nvSpPr>
        <p:spPr>
          <a:xfrm>
            <a:off x="4860032" y="1502485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want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D65FC4D-CC1B-8A99-920C-3A3CABE8C48F}"/>
              </a:ext>
            </a:extLst>
          </p:cNvPr>
          <p:cNvSpPr txBox="1"/>
          <p:nvPr/>
        </p:nvSpPr>
        <p:spPr>
          <a:xfrm>
            <a:off x="6948264" y="1502485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want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692E413D-1A6D-7CF4-FF64-DDC03842BDFA}"/>
              </a:ext>
            </a:extLst>
          </p:cNvPr>
          <p:cNvSpPr/>
          <p:nvPr/>
        </p:nvSpPr>
        <p:spPr>
          <a:xfrm>
            <a:off x="6372200" y="1643579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9A74C98-5D95-267E-9143-D15D6E222074}"/>
              </a:ext>
            </a:extLst>
          </p:cNvPr>
          <p:cNvSpPr txBox="1"/>
          <p:nvPr/>
        </p:nvSpPr>
        <p:spPr>
          <a:xfrm>
            <a:off x="-16174" y="2204864"/>
            <a:ext cx="3148013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ja-JP" altLang="en-US" sz="2400" dirty="0">
                <a:latin typeface="Century Schoolbook" panose="02040604050505020304" pitchFamily="18" charset="0"/>
              </a:rPr>
              <a:t>動詞が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</a:t>
            </a:r>
            <a:r>
              <a:rPr lang="ja-JP" altLang="en-US" sz="2400" dirty="0">
                <a:latin typeface="Century Schoolbook" panose="02040604050505020304" pitchFamily="18" charset="0"/>
              </a:rPr>
              <a:t>で終わっているもの</a:t>
            </a:r>
            <a:endParaRPr lang="ja-JP" altLang="en-US" sz="24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DEB75F-60DD-7FF5-531F-D5F335C09B9A}"/>
              </a:ext>
            </a:extLst>
          </p:cNvPr>
          <p:cNvSpPr txBox="1"/>
          <p:nvPr/>
        </p:nvSpPr>
        <p:spPr>
          <a:xfrm>
            <a:off x="3112748" y="1928893"/>
            <a:ext cx="1872208" cy="89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ja-JP" altLang="en-US" sz="2400" dirty="0">
                <a:latin typeface="Century Schoolbook" panose="02040604050505020304" pitchFamily="18" charset="0"/>
              </a:rPr>
              <a:t>動詞の語尾に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d</a:t>
            </a:r>
            <a:r>
              <a:rPr lang="ja-JP" altLang="en-US" sz="2400" dirty="0">
                <a:latin typeface="Century Schoolbook" panose="02040604050505020304" pitchFamily="18" charset="0"/>
              </a:rPr>
              <a:t>をつける</a:t>
            </a:r>
            <a:endParaRPr lang="ja-JP" altLang="en-US" sz="24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A94A00-715B-BD4D-43B5-F9B9B5FA1440}"/>
              </a:ext>
            </a:extLst>
          </p:cNvPr>
          <p:cNvSpPr txBox="1"/>
          <p:nvPr/>
        </p:nvSpPr>
        <p:spPr>
          <a:xfrm>
            <a:off x="4895528" y="1972783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live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55343AB-C727-A30A-DE3C-80CBE950DB81}"/>
              </a:ext>
            </a:extLst>
          </p:cNvPr>
          <p:cNvSpPr txBox="1"/>
          <p:nvPr/>
        </p:nvSpPr>
        <p:spPr>
          <a:xfrm>
            <a:off x="6983760" y="1972783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live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A6BC66F7-EA41-4EF6-FAFC-B506CFC59C5F}"/>
              </a:ext>
            </a:extLst>
          </p:cNvPr>
          <p:cNvSpPr/>
          <p:nvPr/>
        </p:nvSpPr>
        <p:spPr>
          <a:xfrm>
            <a:off x="6407696" y="2113877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44215FE-D717-B2AC-A287-9F8B600F5EBC}"/>
              </a:ext>
            </a:extLst>
          </p:cNvPr>
          <p:cNvSpPr txBox="1"/>
          <p:nvPr/>
        </p:nvSpPr>
        <p:spPr>
          <a:xfrm>
            <a:off x="4895528" y="2350417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love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482394B-2DB8-7175-083A-45DB8F8D66BF}"/>
              </a:ext>
            </a:extLst>
          </p:cNvPr>
          <p:cNvSpPr txBox="1"/>
          <p:nvPr/>
        </p:nvSpPr>
        <p:spPr>
          <a:xfrm>
            <a:off x="6983760" y="2350417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love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22" name="矢印: 右 21">
            <a:extLst>
              <a:ext uri="{FF2B5EF4-FFF2-40B4-BE49-F238E27FC236}">
                <a16:creationId xmlns:a16="http://schemas.microsoft.com/office/drawing/2014/main" id="{F30F6FC7-8604-3FA7-9A41-7F4766357A98}"/>
              </a:ext>
            </a:extLst>
          </p:cNvPr>
          <p:cNvSpPr/>
          <p:nvPr/>
        </p:nvSpPr>
        <p:spPr>
          <a:xfrm>
            <a:off x="6407696" y="2491511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A345873-D2BA-4BEA-71EC-2693E36A8BA8}"/>
              </a:ext>
            </a:extLst>
          </p:cNvPr>
          <p:cNvSpPr txBox="1"/>
          <p:nvPr/>
        </p:nvSpPr>
        <p:spPr>
          <a:xfrm>
            <a:off x="4895528" y="2727806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like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C53C042-CEEE-F36D-EE36-A498E261EB67}"/>
              </a:ext>
            </a:extLst>
          </p:cNvPr>
          <p:cNvSpPr txBox="1"/>
          <p:nvPr/>
        </p:nvSpPr>
        <p:spPr>
          <a:xfrm>
            <a:off x="6983760" y="2727806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like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218C07F9-3BCB-9730-24BC-92DABEA88B4D}"/>
              </a:ext>
            </a:extLst>
          </p:cNvPr>
          <p:cNvSpPr/>
          <p:nvPr/>
        </p:nvSpPr>
        <p:spPr>
          <a:xfrm>
            <a:off x="6407696" y="2868900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1CE275D-224E-88BC-204A-F3E409AE0B0E}"/>
              </a:ext>
            </a:extLst>
          </p:cNvPr>
          <p:cNvSpPr txBox="1"/>
          <p:nvPr/>
        </p:nvSpPr>
        <p:spPr>
          <a:xfrm>
            <a:off x="22466" y="3789040"/>
            <a:ext cx="1741222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ja-JP" altLang="en-US" sz="2400" dirty="0">
                <a:latin typeface="Century Schoolbook" panose="02040604050505020304" pitchFamily="18" charset="0"/>
              </a:rPr>
              <a:t>動詞が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y</a:t>
            </a:r>
            <a:r>
              <a:rPr lang="ja-JP" altLang="en-US" sz="2400" dirty="0">
                <a:latin typeface="Century Schoolbook" panose="02040604050505020304" pitchFamily="18" charset="0"/>
              </a:rPr>
              <a:t>で終わっていて、</a:t>
            </a:r>
            <a:endParaRPr lang="ja-JP" altLang="en-US" sz="24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A9BEF29-63D5-8A38-8E88-8FA7F0C21E76}"/>
              </a:ext>
            </a:extLst>
          </p:cNvPr>
          <p:cNvSpPr txBox="1"/>
          <p:nvPr/>
        </p:nvSpPr>
        <p:spPr>
          <a:xfrm>
            <a:off x="1588404" y="3202475"/>
            <a:ext cx="1741222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y</a:t>
            </a:r>
            <a:r>
              <a:rPr lang="ja-JP" altLang="en-US" sz="2400" dirty="0">
                <a:latin typeface="Century Schoolbook" panose="02040604050505020304" pitchFamily="18" charset="0"/>
              </a:rPr>
              <a:t>の前が</a:t>
            </a:r>
            <a:r>
              <a:rPr lang="en-US" altLang="ja-JP" sz="2800" b="1" dirty="0" err="1">
                <a:latin typeface="Century Schoolbook" panose="02040604050505020304" pitchFamily="18" charset="0"/>
              </a:rPr>
              <a:t>a,i,u,e,o</a:t>
            </a:r>
            <a:r>
              <a:rPr lang="ja-JP" altLang="en-US" sz="2400" dirty="0">
                <a:latin typeface="Century Schoolbook" panose="02040604050505020304" pitchFamily="18" charset="0"/>
              </a:rPr>
              <a:t>のもの</a:t>
            </a:r>
            <a:endParaRPr lang="ja-JP" altLang="en-US" sz="24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EB763E9-0AE3-E1B4-D82C-BA1FBCEAFB94}"/>
              </a:ext>
            </a:extLst>
          </p:cNvPr>
          <p:cNvSpPr txBox="1"/>
          <p:nvPr/>
        </p:nvSpPr>
        <p:spPr>
          <a:xfrm>
            <a:off x="3112748" y="3146556"/>
            <a:ext cx="1741222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ja-JP" altLang="en-US" sz="2400" dirty="0">
                <a:latin typeface="Century Schoolbook" panose="02040604050505020304" pitchFamily="18" charset="0"/>
              </a:rPr>
              <a:t>動詞の語尾に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r>
              <a:rPr lang="ja-JP" altLang="en-US" sz="2400" dirty="0">
                <a:latin typeface="Century Schoolbook" panose="02040604050505020304" pitchFamily="18" charset="0"/>
              </a:rPr>
              <a:t>をつける</a:t>
            </a:r>
            <a:endParaRPr lang="ja-JP" altLang="en-US" sz="24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B40BE9A-B740-F8B0-DF96-1136E70DD1C1}"/>
              </a:ext>
            </a:extLst>
          </p:cNvPr>
          <p:cNvSpPr txBox="1"/>
          <p:nvPr/>
        </p:nvSpPr>
        <p:spPr>
          <a:xfrm>
            <a:off x="4905596" y="3190611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play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6DE2A9-5434-246B-D6E7-471965F2D7C4}"/>
              </a:ext>
            </a:extLst>
          </p:cNvPr>
          <p:cNvSpPr txBox="1"/>
          <p:nvPr/>
        </p:nvSpPr>
        <p:spPr>
          <a:xfrm>
            <a:off x="6993828" y="3190611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play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9346B76B-04EA-54D1-A80A-C1E323077C21}"/>
              </a:ext>
            </a:extLst>
          </p:cNvPr>
          <p:cNvSpPr/>
          <p:nvPr/>
        </p:nvSpPr>
        <p:spPr>
          <a:xfrm>
            <a:off x="6417764" y="3331705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D863DA4-ADD2-31B0-C2AD-84DC3DAF1F6B}"/>
              </a:ext>
            </a:extLst>
          </p:cNvPr>
          <p:cNvSpPr txBox="1"/>
          <p:nvPr/>
        </p:nvSpPr>
        <p:spPr>
          <a:xfrm>
            <a:off x="4886206" y="3627918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enjoy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3343F45-D9A5-9B6E-3A07-D3F14B329BCC}"/>
              </a:ext>
            </a:extLst>
          </p:cNvPr>
          <p:cNvSpPr txBox="1"/>
          <p:nvPr/>
        </p:nvSpPr>
        <p:spPr>
          <a:xfrm>
            <a:off x="6974438" y="3627918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enjoy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C9A7F151-1B54-1695-18F6-1A09C050114C}"/>
              </a:ext>
            </a:extLst>
          </p:cNvPr>
          <p:cNvSpPr/>
          <p:nvPr/>
        </p:nvSpPr>
        <p:spPr>
          <a:xfrm>
            <a:off x="6398374" y="3769012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8B5F0C7-004D-6457-3716-527EE0851D6C}"/>
              </a:ext>
            </a:extLst>
          </p:cNvPr>
          <p:cNvSpPr txBox="1"/>
          <p:nvPr/>
        </p:nvSpPr>
        <p:spPr>
          <a:xfrm>
            <a:off x="1606642" y="4359794"/>
            <a:ext cx="1741222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y</a:t>
            </a:r>
            <a:r>
              <a:rPr lang="ja-JP" altLang="en-US" sz="2400" dirty="0">
                <a:latin typeface="Century Schoolbook" panose="02040604050505020304" pitchFamily="18" charset="0"/>
              </a:rPr>
              <a:t>の前が</a:t>
            </a:r>
            <a:r>
              <a:rPr lang="en-US" altLang="ja-JP" sz="2800" b="1" dirty="0" err="1">
                <a:latin typeface="Century Schoolbook" panose="02040604050505020304" pitchFamily="18" charset="0"/>
              </a:rPr>
              <a:t>a,i,u,e,o</a:t>
            </a:r>
            <a:r>
              <a:rPr lang="ja-JP" altLang="en-US" sz="2400" dirty="0">
                <a:solidFill>
                  <a:srgbClr val="FF0000"/>
                </a:solidFill>
                <a:latin typeface="Century Schoolbook" panose="02040604050505020304" pitchFamily="18" charset="0"/>
              </a:rPr>
              <a:t>以外</a:t>
            </a:r>
            <a:r>
              <a:rPr lang="ja-JP" altLang="en-US" sz="2400" dirty="0">
                <a:latin typeface="Century Schoolbook" panose="02040604050505020304" pitchFamily="18" charset="0"/>
              </a:rPr>
              <a:t>のもの</a:t>
            </a:r>
            <a:endParaRPr lang="ja-JP" altLang="en-US" sz="24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A1E45CA-CDF5-87A9-F891-FAE7E155D5A0}"/>
              </a:ext>
            </a:extLst>
          </p:cNvPr>
          <p:cNvSpPr txBox="1"/>
          <p:nvPr/>
        </p:nvSpPr>
        <p:spPr>
          <a:xfrm>
            <a:off x="3131840" y="4367699"/>
            <a:ext cx="1741222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y</a:t>
            </a:r>
            <a:r>
              <a:rPr lang="ja-JP" altLang="en-US" sz="2400" dirty="0">
                <a:latin typeface="Century Schoolbook" panose="02040604050505020304" pitchFamily="18" charset="0"/>
              </a:rPr>
              <a:t>を</a:t>
            </a:r>
            <a:r>
              <a:rPr lang="en-US" altLang="ja-JP" sz="2800" b="1" dirty="0" err="1">
                <a:solidFill>
                  <a:srgbClr val="FF0000"/>
                </a:solidFill>
                <a:latin typeface="Century Schoolbook" panose="02040604050505020304" pitchFamily="18" charset="0"/>
              </a:rPr>
              <a:t>i</a:t>
            </a:r>
            <a:r>
              <a:rPr lang="ja-JP" altLang="en-US" sz="2400" dirty="0">
                <a:latin typeface="Century Schoolbook" panose="02040604050505020304" pitchFamily="18" charset="0"/>
              </a:rPr>
              <a:t>にかえて、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r>
              <a:rPr lang="ja-JP" altLang="en-US" sz="2400" dirty="0">
                <a:latin typeface="Century Schoolbook" panose="02040604050505020304" pitchFamily="18" charset="0"/>
              </a:rPr>
              <a:t>をつける</a:t>
            </a:r>
            <a:endParaRPr lang="ja-JP" altLang="en-US" sz="24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E8DC38E-DE96-E378-9758-0E68F332551D}"/>
              </a:ext>
            </a:extLst>
          </p:cNvPr>
          <p:cNvSpPr txBox="1"/>
          <p:nvPr/>
        </p:nvSpPr>
        <p:spPr>
          <a:xfrm>
            <a:off x="4892170" y="4385091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study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98CFF43-4B43-4D33-5111-3BC9E112A6CE}"/>
              </a:ext>
            </a:extLst>
          </p:cNvPr>
          <p:cNvSpPr txBox="1"/>
          <p:nvPr/>
        </p:nvSpPr>
        <p:spPr>
          <a:xfrm>
            <a:off x="6980402" y="4385091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stud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ied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8D2B7995-3219-AAC3-2AAF-34CC2D181BF9}"/>
              </a:ext>
            </a:extLst>
          </p:cNvPr>
          <p:cNvSpPr/>
          <p:nvPr/>
        </p:nvSpPr>
        <p:spPr>
          <a:xfrm>
            <a:off x="6404338" y="4526185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A003359-67C5-B85A-BEB1-ECFCDADAEC3B}"/>
              </a:ext>
            </a:extLst>
          </p:cNvPr>
          <p:cNvSpPr txBox="1"/>
          <p:nvPr/>
        </p:nvSpPr>
        <p:spPr>
          <a:xfrm>
            <a:off x="4892497" y="4859378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carry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3DAE334-A81C-06D7-E133-2EF938FB1DD7}"/>
              </a:ext>
            </a:extLst>
          </p:cNvPr>
          <p:cNvSpPr txBox="1"/>
          <p:nvPr/>
        </p:nvSpPr>
        <p:spPr>
          <a:xfrm>
            <a:off x="6980729" y="4859378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carr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ied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44" name="矢印: 右 43">
            <a:extLst>
              <a:ext uri="{FF2B5EF4-FFF2-40B4-BE49-F238E27FC236}">
                <a16:creationId xmlns:a16="http://schemas.microsoft.com/office/drawing/2014/main" id="{1D277A03-B61B-09A7-61DA-9EDA7C3D46B6}"/>
              </a:ext>
            </a:extLst>
          </p:cNvPr>
          <p:cNvSpPr/>
          <p:nvPr/>
        </p:nvSpPr>
        <p:spPr>
          <a:xfrm>
            <a:off x="6404665" y="5000472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2935C35-F17F-ACE1-35A7-28C57A1BD931}"/>
              </a:ext>
            </a:extLst>
          </p:cNvPr>
          <p:cNvSpPr txBox="1"/>
          <p:nvPr/>
        </p:nvSpPr>
        <p:spPr>
          <a:xfrm>
            <a:off x="32635" y="5805264"/>
            <a:ext cx="3148013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ja-JP" altLang="en-US" sz="2400" dirty="0">
                <a:latin typeface="Century Schoolbook" panose="02040604050505020304" pitchFamily="18" charset="0"/>
              </a:rPr>
              <a:t>動詞の最後が「短母音＋子音」のもの</a:t>
            </a:r>
            <a:endParaRPr lang="ja-JP" altLang="en-US" sz="2400" b="1" dirty="0">
              <a:solidFill>
                <a:srgbClr val="000000"/>
              </a:solidFill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54180E-0F63-07AF-3A21-17BCBA6150BB}"/>
              </a:ext>
            </a:extLst>
          </p:cNvPr>
          <p:cNvSpPr txBox="1"/>
          <p:nvPr/>
        </p:nvSpPr>
        <p:spPr>
          <a:xfrm>
            <a:off x="3112748" y="5573033"/>
            <a:ext cx="1741222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ja-JP" altLang="en-US" sz="2400" dirty="0">
                <a:solidFill>
                  <a:srgbClr val="FF0000"/>
                </a:solidFill>
                <a:latin typeface="Century Schoolbook" panose="02040604050505020304" pitchFamily="18" charset="0"/>
              </a:rPr>
              <a:t>子音を重ね</a:t>
            </a:r>
            <a:r>
              <a:rPr lang="ja-JP" altLang="en-US" sz="2400" dirty="0">
                <a:latin typeface="Century Schoolbook" panose="02040604050505020304" pitchFamily="18" charset="0"/>
              </a:rPr>
              <a:t>て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r>
              <a:rPr lang="ja-JP" altLang="en-US" sz="2400" dirty="0">
                <a:latin typeface="Century Schoolbook" panose="02040604050505020304" pitchFamily="18" charset="0"/>
              </a:rPr>
              <a:t>をつける</a:t>
            </a:r>
            <a:endParaRPr lang="ja-JP" altLang="en-US" sz="24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3920D2C-8743-25D6-5352-53755C1F3F9D}"/>
              </a:ext>
            </a:extLst>
          </p:cNvPr>
          <p:cNvSpPr txBox="1"/>
          <p:nvPr/>
        </p:nvSpPr>
        <p:spPr>
          <a:xfrm>
            <a:off x="4925072" y="5589240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stop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52D6706-8814-3CD3-143D-AE6AF661F009}"/>
              </a:ext>
            </a:extLst>
          </p:cNvPr>
          <p:cNvSpPr txBox="1"/>
          <p:nvPr/>
        </p:nvSpPr>
        <p:spPr>
          <a:xfrm>
            <a:off x="7013304" y="5589240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stop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ped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49" name="矢印: 右 48">
            <a:extLst>
              <a:ext uri="{FF2B5EF4-FFF2-40B4-BE49-F238E27FC236}">
                <a16:creationId xmlns:a16="http://schemas.microsoft.com/office/drawing/2014/main" id="{D590C1CD-9C87-3654-F6FA-005BFD176424}"/>
              </a:ext>
            </a:extLst>
          </p:cNvPr>
          <p:cNvSpPr/>
          <p:nvPr/>
        </p:nvSpPr>
        <p:spPr>
          <a:xfrm>
            <a:off x="6437240" y="5730334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C29ADBA-8169-53CF-1301-E85ECC0EDB48}"/>
              </a:ext>
            </a:extLst>
          </p:cNvPr>
          <p:cNvSpPr txBox="1"/>
          <p:nvPr/>
        </p:nvSpPr>
        <p:spPr>
          <a:xfrm>
            <a:off x="4916738" y="5989294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plan</a:t>
            </a:r>
            <a:endParaRPr lang="en-US" altLang="ja-JP" sz="2800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76D47F3-AD60-F7A5-B1D3-8670FFFC25A1}"/>
              </a:ext>
            </a:extLst>
          </p:cNvPr>
          <p:cNvSpPr txBox="1"/>
          <p:nvPr/>
        </p:nvSpPr>
        <p:spPr>
          <a:xfrm>
            <a:off x="7004970" y="5989294"/>
            <a:ext cx="187220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en-US" altLang="ja-JP" sz="2800" b="1" dirty="0">
                <a:latin typeface="Century Schoolbook" panose="02040604050505020304" pitchFamily="18" charset="0"/>
              </a:rPr>
              <a:t>plan</a:t>
            </a:r>
            <a:r>
              <a:rPr lang="en-US" altLang="ja-JP" sz="28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ned</a:t>
            </a:r>
            <a:endParaRPr lang="en-US" altLang="ja-JP" sz="2800" b="1" dirty="0">
              <a:solidFill>
                <a:srgbClr val="FF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B7BC3EBB-3A62-C18B-8AD6-BFB948DF8A14}"/>
              </a:ext>
            </a:extLst>
          </p:cNvPr>
          <p:cNvSpPr/>
          <p:nvPr/>
        </p:nvSpPr>
        <p:spPr>
          <a:xfrm>
            <a:off x="6428906" y="6130388"/>
            <a:ext cx="360040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8A0DC1E-76EC-FD16-4173-EAF7E6528559}"/>
              </a:ext>
            </a:extLst>
          </p:cNvPr>
          <p:cNvSpPr txBox="1"/>
          <p:nvPr/>
        </p:nvSpPr>
        <p:spPr>
          <a:xfrm>
            <a:off x="5096758" y="5159517"/>
            <a:ext cx="1512168" cy="498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ts val="3100"/>
              </a:lnSpc>
            </a:pPr>
            <a:r>
              <a:rPr lang="ja-JP" altLang="en-US" b="1" dirty="0">
                <a:latin typeface="Century Schoolbook" panose="02040604050505020304" pitchFamily="18" charset="0"/>
              </a:rPr>
              <a:t>（運ぶ）</a:t>
            </a:r>
            <a:endParaRPr lang="en-US" altLang="ja-JP" b="1" dirty="0">
              <a:solidFill>
                <a:srgbClr val="000000"/>
              </a:solidFill>
              <a:latin typeface="Century Schoolbook" panose="02040604050505020304" pitchFamily="18" charset="0"/>
              <a:ea typeface="游ゴシック" panose="020B0400000000000000" pitchFamily="50" charset="-128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-48751" y="21154"/>
            <a:ext cx="89675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動詞＋</a:t>
            </a:r>
            <a:r>
              <a:rPr lang="en-US" altLang="ja-JP" sz="3600" b="1" cap="none" spc="0" dirty="0" err="1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ed</a:t>
            </a:r>
            <a:r>
              <a:rPr lang="ja-JP" altLang="en-US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　の　変化のまとめ（発音にも注意）</a:t>
            </a:r>
          </a:p>
        </p:txBody>
      </p:sp>
    </p:spTree>
    <p:extLst>
      <p:ext uri="{BB962C8B-B14F-4D97-AF65-F5344CB8AC3E}">
        <p14:creationId xmlns:p14="http://schemas.microsoft.com/office/powerpoint/2010/main" val="205983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/>
      <p:bldP spid="29" grpId="0"/>
      <p:bldP spid="30" grpId="0"/>
      <p:bldP spid="31" grpId="0" animBg="1"/>
      <p:bldP spid="3" grpId="0"/>
      <p:bldP spid="35" grpId="0"/>
      <p:bldP spid="36" grpId="0" animBg="1"/>
      <p:bldP spid="37" grpId="0"/>
      <p:bldP spid="38" grpId="0"/>
      <p:bldP spid="39" grpId="0"/>
      <p:bldP spid="40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/>
      <p:bldP spid="48" grpId="0"/>
      <p:bldP spid="49" grpId="0" animBg="1"/>
      <p:bldP spid="50" grpId="0"/>
      <p:bldP spid="51" grpId="0"/>
      <p:bldP spid="52" grpId="0" animBg="1"/>
      <p:bldP spid="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2941167" y="3789040"/>
            <a:ext cx="3261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2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過去形</a:t>
            </a:r>
            <a:endParaRPr kumimoji="1" lang="ja-JP" altLang="en-US" sz="72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5700541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8A734FF-F95E-C81E-4A95-D445AEFAC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26"/>
            <a:ext cx="9144000" cy="683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54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DD9AC37-CCC0-A949-517A-45EF232DC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" y="0"/>
            <a:ext cx="9139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167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207D0E-0C69-E5B2-75D3-113F46196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4"/>
            <a:ext cx="9144000" cy="685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273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2941167" y="3789040"/>
            <a:ext cx="3261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2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過去形</a:t>
            </a:r>
            <a:endParaRPr kumimoji="1" lang="ja-JP" altLang="en-US" sz="72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569847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テーマ">
  <a:themeElements>
    <a:clrScheme name="ひらめき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1688</TotalTime>
  <Words>675</Words>
  <Application>Microsoft Office PowerPoint</Application>
  <PresentationFormat>画面に合わせる (4:3)</PresentationFormat>
  <Paragraphs>177</Paragraphs>
  <Slides>40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6" baseType="lpstr">
      <vt:lpstr>ＭＳ ゴシック</vt:lpstr>
      <vt:lpstr>Arial</vt:lpstr>
      <vt:lpstr>Calibri</vt:lpstr>
      <vt:lpstr>Century Schoolbook</vt:lpstr>
      <vt:lpstr>NCGothic</vt:lpstr>
      <vt:lpstr>Office テーマ</vt:lpstr>
      <vt:lpstr>PowerPoint プレゼンテーション</vt:lpstr>
      <vt:lpstr>PowerPoint プレゼンテーション</vt:lpstr>
      <vt:lpstr>PowerPoint プレゼンテーション</vt:lpstr>
      <vt:lpstr>過去形を練習しよう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過去形を練習しよう その前に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KASUGA_Hideki</dc:creator>
  <cp:lastModifiedBy>秀紀 春日</cp:lastModifiedBy>
  <cp:revision>97</cp:revision>
  <cp:lastPrinted>2016-03-03T03:19:43Z</cp:lastPrinted>
  <dcterms:created xsi:type="dcterms:W3CDTF">2012-12-30T13:31:10Z</dcterms:created>
  <dcterms:modified xsi:type="dcterms:W3CDTF">2026-09-20T13:07:40Z</dcterms:modified>
</cp:coreProperties>
</file>