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96" r:id="rId3"/>
    <p:sldId id="295" r:id="rId4"/>
    <p:sldId id="297" r:id="rId5"/>
    <p:sldId id="263" r:id="rId6"/>
    <p:sldId id="273" r:id="rId7"/>
    <p:sldId id="277" r:id="rId8"/>
    <p:sldId id="274" r:id="rId9"/>
    <p:sldId id="276" r:id="rId10"/>
    <p:sldId id="275" r:id="rId11"/>
    <p:sldId id="288" r:id="rId12"/>
    <p:sldId id="307" r:id="rId13"/>
    <p:sldId id="309" r:id="rId14"/>
    <p:sldId id="310" r:id="rId15"/>
    <p:sldId id="328" r:id="rId16"/>
    <p:sldId id="329" r:id="rId17"/>
    <p:sldId id="330" r:id="rId18"/>
    <p:sldId id="327" r:id="rId19"/>
    <p:sldId id="337" r:id="rId20"/>
    <p:sldId id="311" r:id="rId21"/>
    <p:sldId id="304" r:id="rId22"/>
    <p:sldId id="324" r:id="rId23"/>
    <p:sldId id="325" r:id="rId24"/>
    <p:sldId id="332" r:id="rId25"/>
    <p:sldId id="335" r:id="rId26"/>
    <p:sldId id="334" r:id="rId27"/>
    <p:sldId id="333" r:id="rId28"/>
    <p:sldId id="336" r:id="rId29"/>
    <p:sldId id="338" r:id="rId30"/>
    <p:sldId id="339" r:id="rId31"/>
    <p:sldId id="340" r:id="rId32"/>
  </p:sldIdLst>
  <p:sldSz cx="9144000" cy="6858000" type="screen4x3"/>
  <p:notesSz cx="10017125" cy="68881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07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9" autoAdjust="0"/>
    <p:restoredTop sz="80606" autoAdjust="0"/>
  </p:normalViewPr>
  <p:slideViewPr>
    <p:cSldViewPr>
      <p:cViewPr varScale="1">
        <p:scale>
          <a:sx n="85" d="100"/>
          <a:sy n="85" d="100"/>
        </p:scale>
        <p:origin x="228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0754" cy="345604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74053" y="1"/>
            <a:ext cx="4340754" cy="345604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7E9F4466-786D-4913-85EA-0CF99982356A}" type="datetimeFigureOut">
              <a:rPr kumimoji="1" lang="ja-JP" altLang="en-US" smtClean="0"/>
              <a:t>2026/9/21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542560"/>
            <a:ext cx="4340754" cy="345603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74053" y="6542560"/>
            <a:ext cx="4340754" cy="345603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9FEBB375-DFB9-43D5-AD59-69945B6F56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6088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74053" y="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6163987D-3EF4-4ECE-BFF0-43FEFF466C15}" type="datetimeFigureOut">
              <a:rPr kumimoji="1" lang="ja-JP" altLang="en-US" smtClean="0"/>
              <a:pPr/>
              <a:t>2026/9/21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515938"/>
            <a:ext cx="3444875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001713" y="3271878"/>
            <a:ext cx="8013700" cy="3099673"/>
          </a:xfrm>
          <a:prstGeom prst="rect">
            <a:avLst/>
          </a:prstGeom>
        </p:spPr>
        <p:txBody>
          <a:bodyPr vert="horz" lIns="96597" tIns="48299" rIns="96597" bIns="48299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654256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74053" y="654256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57979FCE-5E0E-4409-8216-B597A4D827F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380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左はのび太</a:t>
            </a:r>
            <a:endParaRPr kumimoji="1" lang="en-US" altLang="ja-JP" dirty="0"/>
          </a:p>
          <a:p>
            <a:r>
              <a:rPr kumimoji="1" lang="ja-JP" altLang="en-US" dirty="0"/>
              <a:t>右はドラえもん</a:t>
            </a:r>
            <a:endParaRPr kumimoji="1" lang="en-US" altLang="ja-JP" dirty="0"/>
          </a:p>
          <a:p>
            <a:r>
              <a:rPr kumimoji="1" lang="ja-JP" altLang="en-US" dirty="0"/>
              <a:t>の画像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079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左はのび太</a:t>
            </a:r>
            <a:endParaRPr kumimoji="1" lang="en-US" altLang="ja-JP" dirty="0"/>
          </a:p>
          <a:p>
            <a:r>
              <a:rPr kumimoji="1" lang="ja-JP" altLang="en-US" dirty="0"/>
              <a:t>右はドラえもん</a:t>
            </a:r>
            <a:endParaRPr kumimoji="1" lang="en-US" altLang="ja-JP" dirty="0"/>
          </a:p>
          <a:p>
            <a:r>
              <a:rPr kumimoji="1" lang="ja-JP" altLang="en-US" dirty="0"/>
              <a:t>の画像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7860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左はのび太</a:t>
            </a:r>
            <a:endParaRPr kumimoji="1" lang="en-US" altLang="ja-JP" dirty="0"/>
          </a:p>
          <a:p>
            <a:r>
              <a:rPr kumimoji="1" lang="ja-JP" altLang="en-US" dirty="0"/>
              <a:t>右はドラえもん</a:t>
            </a:r>
            <a:endParaRPr kumimoji="1" lang="en-US" altLang="ja-JP" dirty="0"/>
          </a:p>
          <a:p>
            <a:r>
              <a:rPr kumimoji="1" lang="ja-JP" altLang="en-US" dirty="0"/>
              <a:t>の画像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46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1901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993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506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314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496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6375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7361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693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ここでは、明示的に </a:t>
            </a:r>
            <a:r>
              <a:rPr kumimoji="1" lang="en-US" altLang="ja-JP" dirty="0"/>
              <a:t>ate</a:t>
            </a:r>
            <a:r>
              <a:rPr kumimoji="1" lang="ja-JP" altLang="en-US" dirty="0"/>
              <a:t>＝</a:t>
            </a:r>
            <a:r>
              <a:rPr kumimoji="1" lang="en-US" altLang="ja-JP" dirty="0"/>
              <a:t>eat</a:t>
            </a:r>
            <a:r>
              <a:rPr kumimoji="1" lang="ja-JP" altLang="en-US" dirty="0"/>
              <a:t>＋</a:t>
            </a:r>
            <a:r>
              <a:rPr kumimoji="1" lang="en-US" altLang="ja-JP" dirty="0"/>
              <a:t>ed</a:t>
            </a:r>
            <a:r>
              <a:rPr kumimoji="1" lang="ja-JP" altLang="en-US" dirty="0"/>
              <a:t>、</a:t>
            </a:r>
            <a:r>
              <a:rPr kumimoji="1" lang="en-US" altLang="ja-JP" dirty="0"/>
              <a:t>ed</a:t>
            </a:r>
            <a:r>
              <a:rPr kumimoji="1" lang="ja-JP" altLang="en-US" dirty="0"/>
              <a:t>＋</a:t>
            </a:r>
            <a:r>
              <a:rPr kumimoji="1" lang="en-US" altLang="ja-JP" dirty="0"/>
              <a:t>do</a:t>
            </a:r>
            <a:r>
              <a:rPr kumimoji="1" lang="ja-JP" altLang="en-US" dirty="0"/>
              <a:t>＝</a:t>
            </a:r>
            <a:r>
              <a:rPr kumimoji="1" lang="en-US" altLang="ja-JP" dirty="0"/>
              <a:t>did </a:t>
            </a:r>
            <a:r>
              <a:rPr kumimoji="1" lang="ja-JP" altLang="en-US" dirty="0"/>
              <a:t>として示し、過去の時制の担い手が一般動詞から </a:t>
            </a:r>
            <a:r>
              <a:rPr kumimoji="1" lang="en-US" altLang="ja-JP" dirty="0"/>
              <a:t>did </a:t>
            </a:r>
            <a:r>
              <a:rPr kumimoji="1" lang="ja-JP" altLang="en-US" dirty="0"/>
              <a:t>に移ることを視覚的にわかりやすくするため、このようにしています。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6500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8004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96727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4418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07521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1769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38623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C801B-2DCB-4A08-9008-FDFF02DE55AE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5671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49E2F-B61D-4D4A-86FD-934E147BCA38}" type="datetimeFigureOut">
              <a:rPr kumimoji="1" lang="ja-JP" altLang="en-US" smtClean="0"/>
              <a:pPr/>
              <a:t>2026/9/21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49E2F-B61D-4D4A-86FD-934E147BCA38}" type="datetimeFigureOut">
              <a:rPr kumimoji="1" lang="ja-JP" altLang="en-US" smtClean="0"/>
              <a:pPr/>
              <a:t>2026/9/21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A6779-6935-429C-9030-6D5A5AE7FAE8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523" y="1926992"/>
            <a:ext cx="85689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Tense</a:t>
            </a:r>
            <a:endParaRPr kumimoji="1" lang="ja-JP" altLang="en-US" sz="115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B5FFD7-1C42-F573-8D17-D78634BFF977}"/>
              </a:ext>
            </a:extLst>
          </p:cNvPr>
          <p:cNvSpPr txBox="1"/>
          <p:nvPr/>
        </p:nvSpPr>
        <p:spPr>
          <a:xfrm>
            <a:off x="2321748" y="3933056"/>
            <a:ext cx="4500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過去形の疑問文</a:t>
            </a:r>
            <a:endParaRPr kumimoji="1" lang="ja-JP" altLang="en-US" sz="4800" b="1" dirty="0">
              <a:solidFill>
                <a:schemeClr val="bg1">
                  <a:lumMod val="65000"/>
                </a:schemeClr>
              </a:solidFill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思考の吹き出し: 雲形 1">
            <a:extLst>
              <a:ext uri="{FF2B5EF4-FFF2-40B4-BE49-F238E27FC236}">
                <a16:creationId xmlns:a16="http://schemas.microsoft.com/office/drawing/2014/main" id="{F46F2C75-BC36-A479-41A3-82C8B18EF21A}"/>
              </a:ext>
            </a:extLst>
          </p:cNvPr>
          <p:cNvSpPr/>
          <p:nvPr/>
        </p:nvSpPr>
        <p:spPr>
          <a:xfrm>
            <a:off x="219050" y="-31853"/>
            <a:ext cx="7344816" cy="1738571"/>
          </a:xfrm>
          <a:prstGeom prst="cloudCallout">
            <a:avLst>
              <a:gd name="adj1" fmla="val -34243"/>
              <a:gd name="adj2" fmla="val 107056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角丸四角形吹き出し 24"/>
          <p:cNvSpPr/>
          <p:nvPr/>
        </p:nvSpPr>
        <p:spPr>
          <a:xfrm flipV="1">
            <a:off x="539552" y="4725144"/>
            <a:ext cx="8100393" cy="1368152"/>
          </a:xfrm>
          <a:prstGeom prst="wedgeRoundRectCallout">
            <a:avLst>
              <a:gd name="adj1" fmla="val 43478"/>
              <a:gd name="adj2" fmla="val 63715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100"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1356809" y="4755800"/>
            <a:ext cx="233108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I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do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.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Century Schoolbook" panose="02040604050505020304" pitchFamily="18" charset="0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1496818" y="5373216"/>
            <a:ext cx="530743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I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do</a:t>
            </a:r>
            <a:r>
              <a:rPr lang="en-US" altLang="ja-JP" sz="3600" b="1" dirty="0">
                <a:ln w="317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do </a:t>
            </a:r>
            <a:r>
              <a:rPr lang="en-US" altLang="ja-JP" sz="3600" b="1" dirty="0">
                <a:ln w="317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 </a:t>
            </a:r>
            <a:r>
              <a:rPr lang="en-US" altLang="ja-JP" sz="3600" b="1" dirty="0">
                <a:ln w="3175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.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Century Schoolbook" panose="02040604050505020304" pitchFamily="18" charset="0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1899501" y="514268"/>
            <a:ext cx="4472699" cy="64633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You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play  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soccer.</a:t>
            </a:r>
          </a:p>
        </p:txBody>
      </p:sp>
      <p:sp>
        <p:nvSpPr>
          <p:cNvPr id="29" name="角丸四角形吹き出し 28"/>
          <p:cNvSpPr/>
          <p:nvPr/>
        </p:nvSpPr>
        <p:spPr>
          <a:xfrm>
            <a:off x="211505" y="1493638"/>
            <a:ext cx="6952783" cy="977553"/>
          </a:xfrm>
          <a:prstGeom prst="wedgeRoundRectCallout">
            <a:avLst>
              <a:gd name="adj1" fmla="val -33225"/>
              <a:gd name="adj2" fmla="val 82331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>
              <a:latin typeface="Century Schoolbook" panose="02040604050505020304" pitchFamily="18" charset="0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2051720" y="1641244"/>
            <a:ext cx="106471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ou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683568" y="1641244"/>
            <a:ext cx="12923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Do</a:t>
            </a:r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entury Schoolbook" panose="02040604050505020304" pitchFamily="18" charset="0"/>
              </a:rPr>
              <a:t>　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16" name="Picture 18" descr="C:\Users\KASUGA_Hideki\AppData\Local\Microsoft\Windows\Temporary Internet Files\Content.IE5\NVS1ATHJ\MC90034913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8435" y="2492896"/>
            <a:ext cx="1418488" cy="1899209"/>
          </a:xfrm>
          <a:prstGeom prst="rect">
            <a:avLst/>
          </a:prstGeom>
          <a:noFill/>
        </p:spPr>
      </p:pic>
      <p:pic>
        <p:nvPicPr>
          <p:cNvPr id="17" name="Picture 2" descr="C:\Users\秀紀\AppData\Local\Microsoft\Windows\INetCache\IE\MYCM30UH\MC900355935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596336" y="2420888"/>
            <a:ext cx="1224136" cy="1909267"/>
          </a:xfrm>
          <a:prstGeom prst="rect">
            <a:avLst/>
          </a:prstGeom>
          <a:noFill/>
        </p:spPr>
      </p:pic>
      <p:sp>
        <p:nvSpPr>
          <p:cNvPr id="19" name="正方形/長方形 18"/>
          <p:cNvSpPr/>
          <p:nvPr/>
        </p:nvSpPr>
        <p:spPr>
          <a:xfrm>
            <a:off x="3131840" y="1641244"/>
            <a:ext cx="34131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play     soccer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07932" y="346062"/>
            <a:ext cx="705724" cy="882156"/>
          </a:xfrm>
          <a:prstGeom prst="rect">
            <a:avLst/>
          </a:prstGeom>
          <a:noFill/>
        </p:spPr>
      </p:pic>
      <p:sp>
        <p:nvSpPr>
          <p:cNvPr id="21" name="正方形/長方形 20"/>
          <p:cNvSpPr/>
          <p:nvPr/>
        </p:nvSpPr>
        <p:spPr>
          <a:xfrm>
            <a:off x="6516216" y="1641244"/>
            <a:ext cx="4154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?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02BE07D-A095-1092-1BE9-568F486B0CAD}"/>
              </a:ext>
            </a:extLst>
          </p:cNvPr>
          <p:cNvSpPr/>
          <p:nvPr/>
        </p:nvSpPr>
        <p:spPr>
          <a:xfrm>
            <a:off x="3971722" y="26588"/>
            <a:ext cx="80663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96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96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2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 animBg="1"/>
      <p:bldP spid="26" grpId="0"/>
      <p:bldP spid="27" grpId="0"/>
      <p:bldP spid="28" grpId="0" animBg="1"/>
      <p:bldP spid="29" grpId="0" animBg="1"/>
      <p:bldP spid="33" grpId="0"/>
      <p:bldP spid="30" grpId="0"/>
      <p:bldP spid="19" grpId="0"/>
      <p:bldP spid="21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思考の吹き出し: 雲形 1">
            <a:extLst>
              <a:ext uri="{FF2B5EF4-FFF2-40B4-BE49-F238E27FC236}">
                <a16:creationId xmlns:a16="http://schemas.microsoft.com/office/drawing/2014/main" id="{D467397A-3B2F-C1C0-39A4-92C157CECBAA}"/>
              </a:ext>
            </a:extLst>
          </p:cNvPr>
          <p:cNvSpPr/>
          <p:nvPr/>
        </p:nvSpPr>
        <p:spPr>
          <a:xfrm>
            <a:off x="219050" y="-46293"/>
            <a:ext cx="9321502" cy="1753012"/>
          </a:xfrm>
          <a:prstGeom prst="cloudCallout">
            <a:avLst>
              <a:gd name="adj1" fmla="val -34243"/>
              <a:gd name="adj2" fmla="val 107056"/>
            </a:avLst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角丸四角形吹き出し 24"/>
          <p:cNvSpPr/>
          <p:nvPr/>
        </p:nvSpPr>
        <p:spPr>
          <a:xfrm flipV="1">
            <a:off x="539552" y="4725144"/>
            <a:ext cx="8100393" cy="1368152"/>
          </a:xfrm>
          <a:prstGeom prst="wedgeRoundRectCallout">
            <a:avLst>
              <a:gd name="adj1" fmla="val 43478"/>
              <a:gd name="adj2" fmla="val 63715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100"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1334548" y="4759279"/>
            <a:ext cx="252825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I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.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Century Schoolbook" panose="02040604050505020304" pitchFamily="18" charset="0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1496818" y="5373216"/>
            <a:ext cx="530743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I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600" b="1" dirty="0">
                <a:ln w="317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（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600" b="1" dirty="0">
                <a:ln w="317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）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.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Century Schoolbook" panose="02040604050505020304" pitchFamily="18" charset="0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1774572" y="260648"/>
            <a:ext cx="7261924" cy="64633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You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play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 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soccer 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.</a:t>
            </a:r>
          </a:p>
        </p:txBody>
      </p:sp>
      <p:sp>
        <p:nvSpPr>
          <p:cNvPr id="29" name="角丸四角形吹き出し 28"/>
          <p:cNvSpPr/>
          <p:nvPr/>
        </p:nvSpPr>
        <p:spPr>
          <a:xfrm>
            <a:off x="179512" y="1235663"/>
            <a:ext cx="8928992" cy="1043857"/>
          </a:xfrm>
          <a:prstGeom prst="wedgeRoundRectCallout">
            <a:avLst>
              <a:gd name="adj1" fmla="val -35061"/>
              <a:gd name="adj2" fmla="val 9357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3862804" y="260648"/>
            <a:ext cx="10230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entury Schoolbook" panose="02040604050505020304" pitchFamily="18" charset="0"/>
              </a:rPr>
              <a:t> </a:t>
            </a:r>
            <a:r>
              <a:rPr lang="en-US" altLang="ja-JP" sz="3600" b="1" cap="none" spc="0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r>
              <a:rPr lang="en-US" altLang="ja-JP" sz="3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entury Schoolbook" panose="02040604050505020304" pitchFamily="18" charset="0"/>
              </a:rPr>
              <a:t> </a:t>
            </a:r>
          </a:p>
        </p:txBody>
      </p:sp>
      <p:sp>
        <p:nvSpPr>
          <p:cNvPr id="33" name="正方形/長方形 32"/>
          <p:cNvSpPr/>
          <p:nvPr/>
        </p:nvSpPr>
        <p:spPr>
          <a:xfrm>
            <a:off x="1907704" y="1412776"/>
            <a:ext cx="106471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ou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3995936" y="1412776"/>
            <a:ext cx="75693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cap="none" spc="0" dirty="0" err="1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entury Schoolbook" panose="02040604050505020304" pitchFamily="18" charset="0"/>
              </a:rPr>
              <a:t>ed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5" name="上矢印 34"/>
          <p:cNvSpPr/>
          <p:nvPr/>
        </p:nvSpPr>
        <p:spPr>
          <a:xfrm rot="13088374">
            <a:off x="4617474" y="1168876"/>
            <a:ext cx="311692" cy="488209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>
              <a:latin typeface="Century Schoolbook" panose="02040604050505020304" pitchFamily="18" charset="0"/>
            </a:endParaRPr>
          </a:p>
        </p:txBody>
      </p:sp>
      <p:sp>
        <p:nvSpPr>
          <p:cNvPr id="36" name="上矢印 35"/>
          <p:cNvSpPr/>
          <p:nvPr/>
        </p:nvSpPr>
        <p:spPr>
          <a:xfrm rot="4254853" flipH="1" flipV="1">
            <a:off x="2580556" y="-38647"/>
            <a:ext cx="149446" cy="2597160"/>
          </a:xfrm>
          <a:prstGeom prst="upArrow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>
              <a:latin typeface="Century Schoolbook" panose="02040604050505020304" pitchFamily="18" charset="0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327331" y="1412776"/>
            <a:ext cx="12923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Do</a:t>
            </a:r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entury Schoolbook" panose="02040604050505020304" pitchFamily="18" charset="0"/>
              </a:rPr>
              <a:t>　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16" name="Picture 18" descr="C:\Users\KASUGA_Hideki\AppData\Local\Microsoft\Windows\Temporary Internet Files\Content.IE5\NVS1ATHJ\MC90034913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8435" y="2492896"/>
            <a:ext cx="1418488" cy="1899209"/>
          </a:xfrm>
          <a:prstGeom prst="rect">
            <a:avLst/>
          </a:prstGeom>
          <a:noFill/>
        </p:spPr>
      </p:pic>
      <p:pic>
        <p:nvPicPr>
          <p:cNvPr id="17" name="Picture 2" descr="C:\Users\秀紀\AppData\Local\Microsoft\Windows\INetCache\IE\MYCM30UH\MC900355935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596336" y="2420888"/>
            <a:ext cx="1224136" cy="1909267"/>
          </a:xfrm>
          <a:prstGeom prst="rect">
            <a:avLst/>
          </a:prstGeom>
          <a:noFill/>
        </p:spPr>
      </p:pic>
      <p:sp>
        <p:nvSpPr>
          <p:cNvPr id="18" name="正方形/長方形 17"/>
          <p:cNvSpPr/>
          <p:nvPr/>
        </p:nvSpPr>
        <p:spPr>
          <a:xfrm>
            <a:off x="323528" y="1412776"/>
            <a:ext cx="1048685" cy="64633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996314" y="1412776"/>
            <a:ext cx="58961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play     soccer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00B0F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2794" y="333126"/>
            <a:ext cx="705724" cy="882156"/>
          </a:xfrm>
          <a:prstGeom prst="rect">
            <a:avLst/>
          </a:prstGeom>
          <a:noFill/>
        </p:spPr>
      </p:pic>
      <p:sp>
        <p:nvSpPr>
          <p:cNvPr id="21" name="正方形/長方形 20"/>
          <p:cNvSpPr/>
          <p:nvPr/>
        </p:nvSpPr>
        <p:spPr>
          <a:xfrm>
            <a:off x="8748464" y="1412776"/>
            <a:ext cx="4154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?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B76AF4A-3B56-9C8F-AF8B-660A7A5FFE3F}"/>
              </a:ext>
            </a:extLst>
          </p:cNvPr>
          <p:cNvSpPr/>
          <p:nvPr/>
        </p:nvSpPr>
        <p:spPr>
          <a:xfrm>
            <a:off x="1119150" y="-40034"/>
            <a:ext cx="75533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8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8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53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486 L -0.37205 0.16875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11" y="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 animBg="1"/>
      <p:bldP spid="26" grpId="0"/>
      <p:bldP spid="27" grpId="0"/>
      <p:bldP spid="28" grpId="0" animBg="1"/>
      <p:bldP spid="29" grpId="0" animBg="1"/>
      <p:bldP spid="31" grpId="0"/>
      <p:bldP spid="31" grpId="1"/>
      <p:bldP spid="31" grpId="2"/>
      <p:bldP spid="33" grpId="0"/>
      <p:bldP spid="34" grpId="0"/>
      <p:bldP spid="35" grpId="0" animBg="1"/>
      <p:bldP spid="36" grpId="0" animBg="1"/>
      <p:bldP spid="30" grpId="0"/>
      <p:bldP spid="18" grpId="0" animBg="1"/>
      <p:bldP spid="19" grpId="0"/>
      <p:bldP spid="21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角丸四角形 36"/>
          <p:cNvSpPr/>
          <p:nvPr/>
        </p:nvSpPr>
        <p:spPr>
          <a:xfrm>
            <a:off x="4348" y="4442068"/>
            <a:ext cx="9138636" cy="2420888"/>
          </a:xfrm>
          <a:prstGeom prst="roundRect">
            <a:avLst>
              <a:gd name="adj" fmla="val 8341"/>
            </a:avLst>
          </a:prstGeom>
          <a:solidFill>
            <a:srgbClr val="3333CC">
              <a:alpha val="3000"/>
            </a:srgbClr>
          </a:solidFill>
          <a:ln w="254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Century Schoolbook" panose="02040604050505020304" pitchFamily="18" charset="0"/>
              </a:rPr>
              <a:t>　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1774572" y="620688"/>
            <a:ext cx="726192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You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play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 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soccer 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.</a:t>
            </a:r>
          </a:p>
        </p:txBody>
      </p:sp>
      <p:sp>
        <p:nvSpPr>
          <p:cNvPr id="29" name="角丸四角形吹き出し 28"/>
          <p:cNvSpPr/>
          <p:nvPr/>
        </p:nvSpPr>
        <p:spPr>
          <a:xfrm>
            <a:off x="179512" y="1728191"/>
            <a:ext cx="8928992" cy="790409"/>
          </a:xfrm>
          <a:prstGeom prst="wedgeRoundRectCallout">
            <a:avLst>
              <a:gd name="adj1" fmla="val -40231"/>
              <a:gd name="adj2" fmla="val 96700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3862804" y="620688"/>
            <a:ext cx="10230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entury Schoolbook" panose="02040604050505020304" pitchFamily="18" charset="0"/>
              </a:rPr>
              <a:t> </a:t>
            </a:r>
            <a:r>
              <a:rPr lang="en-US" altLang="ja-JP" sz="3600" b="1" cap="none" spc="0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r>
              <a:rPr lang="en-US" altLang="ja-JP" sz="36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entury Schoolbook" panose="02040604050505020304" pitchFamily="18" charset="0"/>
              </a:rPr>
              <a:t> </a:t>
            </a:r>
          </a:p>
        </p:txBody>
      </p:sp>
      <p:sp>
        <p:nvSpPr>
          <p:cNvPr id="33" name="正方形/長方形 32"/>
          <p:cNvSpPr/>
          <p:nvPr/>
        </p:nvSpPr>
        <p:spPr>
          <a:xfrm>
            <a:off x="1907704" y="1772816"/>
            <a:ext cx="106471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</a:t>
            </a:r>
            <a:r>
              <a:rPr lang="en-US" altLang="ja-JP" sz="36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ou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3995936" y="1772816"/>
            <a:ext cx="75693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cap="none" spc="0" dirty="0" err="1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entury Schoolbook" panose="02040604050505020304" pitchFamily="18" charset="0"/>
              </a:rPr>
              <a:t>ed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5" name="上矢印 34"/>
          <p:cNvSpPr/>
          <p:nvPr/>
        </p:nvSpPr>
        <p:spPr>
          <a:xfrm rot="13088374">
            <a:off x="4488163" y="1459572"/>
            <a:ext cx="311692" cy="488209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>
              <a:latin typeface="Century Schoolbook" panose="02040604050505020304" pitchFamily="18" charset="0"/>
            </a:endParaRPr>
          </a:p>
        </p:txBody>
      </p:sp>
      <p:sp>
        <p:nvSpPr>
          <p:cNvPr id="36" name="上矢印 35"/>
          <p:cNvSpPr/>
          <p:nvPr/>
        </p:nvSpPr>
        <p:spPr>
          <a:xfrm rot="4254853" flipH="1" flipV="1">
            <a:off x="2580556" y="321393"/>
            <a:ext cx="149446" cy="2597160"/>
          </a:xfrm>
          <a:prstGeom prst="upArrow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00">
              <a:latin typeface="Century Schoolbook" panose="02040604050505020304" pitchFamily="18" charset="0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327331" y="1772816"/>
            <a:ext cx="12923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Do</a:t>
            </a:r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entury Schoolbook" panose="02040604050505020304" pitchFamily="18" charset="0"/>
              </a:rPr>
              <a:t>　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16" name="Picture 18" descr="C:\Users\KASUGA_Hideki\AppData\Local\Microsoft\Windows\Temporary Internet Files\Content.IE5\NVS1ATHJ\MC90034913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0" y="2492897"/>
            <a:ext cx="1021850" cy="1368152"/>
          </a:xfrm>
          <a:prstGeom prst="rect">
            <a:avLst/>
          </a:prstGeom>
          <a:noFill/>
        </p:spPr>
      </p:pic>
      <p:pic>
        <p:nvPicPr>
          <p:cNvPr id="17" name="Picture 2" descr="C:\Users\秀紀\AppData\Local\Microsoft\Windows\INetCache\IE\MYCM30UH\MC900355935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956376" y="2492896"/>
            <a:ext cx="877197" cy="1368152"/>
          </a:xfrm>
          <a:prstGeom prst="rect">
            <a:avLst/>
          </a:prstGeom>
          <a:noFill/>
        </p:spPr>
      </p:pic>
      <p:sp>
        <p:nvSpPr>
          <p:cNvPr id="18" name="正方形/長方形 17"/>
          <p:cNvSpPr/>
          <p:nvPr/>
        </p:nvSpPr>
        <p:spPr>
          <a:xfrm>
            <a:off x="323528" y="1772816"/>
            <a:ext cx="1048685" cy="646331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972419" y="1761790"/>
            <a:ext cx="58961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play     soccer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00B0F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4762" y="528414"/>
            <a:ext cx="928926" cy="1161159"/>
          </a:xfrm>
          <a:prstGeom prst="rect">
            <a:avLst/>
          </a:prstGeom>
          <a:noFill/>
        </p:spPr>
      </p:pic>
      <p:sp>
        <p:nvSpPr>
          <p:cNvPr id="21" name="正方形/長方形 20"/>
          <p:cNvSpPr/>
          <p:nvPr/>
        </p:nvSpPr>
        <p:spPr>
          <a:xfrm>
            <a:off x="8748464" y="1772816"/>
            <a:ext cx="4154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?</a:t>
            </a:r>
            <a:endParaRPr lang="en-US" altLang="ja-JP" sz="3600" b="1" cap="none" spc="0" dirty="0">
              <a:ln w="17780" cmpd="sng">
                <a:noFill/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0" y="0"/>
            <a:ext cx="5129930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過去形の疑問文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（規則動詞）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-31887" y="4914669"/>
            <a:ext cx="932221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① 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過去を表す形の「動詞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」の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が、たずねるときに使う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と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くっついて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did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になります。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-54260" y="5610267"/>
            <a:ext cx="939653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②</a:t>
            </a:r>
            <a:r>
              <a:rPr lang="ja-JP" altLang="en-US" sz="2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「動詞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」の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は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do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とくっついて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did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になっているので、動詞　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には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ed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が</a:t>
            </a:r>
            <a:r>
              <a:rPr lang="ja-JP" altLang="en-US" sz="2400" b="1" u="sng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つきません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。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元の形（原形）にもどります。</a:t>
            </a:r>
            <a:endParaRPr lang="ja-JP" altLang="en-US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35496" y="4339401"/>
            <a:ext cx="16450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-54260" y="6356952"/>
            <a:ext cx="88161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③ 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Did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で質問しているので、答えるときにも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did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を使います。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4598D10-BE21-B72D-DF6A-459F7D247A4B}"/>
              </a:ext>
            </a:extLst>
          </p:cNvPr>
          <p:cNvSpPr/>
          <p:nvPr/>
        </p:nvSpPr>
        <p:spPr>
          <a:xfrm>
            <a:off x="7228359" y="236938"/>
            <a:ext cx="80663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96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96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25" name="角丸四角形吹き出し 24"/>
          <p:cNvSpPr/>
          <p:nvPr/>
        </p:nvSpPr>
        <p:spPr>
          <a:xfrm flipV="1">
            <a:off x="1372213" y="2799923"/>
            <a:ext cx="5904656" cy="1205488"/>
          </a:xfrm>
          <a:prstGeom prst="wedgeRoundRectCallout">
            <a:avLst>
              <a:gd name="adj1" fmla="val 62979"/>
              <a:gd name="adj2" fmla="val 26585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100"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1590533" y="2731567"/>
            <a:ext cx="252825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I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.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Century Schoolbook" panose="02040604050505020304" pitchFamily="18" charset="0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1763688" y="3356992"/>
            <a:ext cx="530743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I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600" b="1" dirty="0">
                <a:ln w="317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600" b="1" dirty="0">
                <a:ln w="317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</a:t>
            </a:r>
            <a:r>
              <a:rPr lang="en-US" altLang="ja-JP" sz="36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.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92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486 L -0.37205 0.16875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11" y="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8" grpId="0"/>
      <p:bldP spid="29" grpId="0" animBg="1"/>
      <p:bldP spid="31" grpId="0"/>
      <p:bldP spid="31" grpId="1"/>
      <p:bldP spid="31" grpId="2"/>
      <p:bldP spid="33" grpId="0"/>
      <p:bldP spid="34" grpId="0"/>
      <p:bldP spid="34" grpId="1"/>
      <p:bldP spid="35" grpId="0" animBg="1"/>
      <p:bldP spid="36" grpId="0" animBg="1"/>
      <p:bldP spid="30" grpId="0"/>
      <p:bldP spid="18" grpId="0" animBg="1"/>
      <p:bldP spid="19" grpId="0"/>
      <p:bldP spid="21" grpId="0"/>
      <p:bldP spid="23" grpId="0"/>
      <p:bldP spid="24" grpId="0"/>
      <p:bldP spid="32" grpId="0"/>
      <p:bldP spid="38" grpId="0"/>
      <p:bldP spid="4" grpId="0"/>
      <p:bldP spid="25" grpId="0" animBg="1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過去形の疑問文を練習しよう</a:t>
            </a:r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/>
              <a:t>Did</a:t>
            </a:r>
            <a:r>
              <a:rPr kumimoji="1" lang="ja-JP" altLang="en-US" dirty="0"/>
              <a:t>～</a:t>
            </a:r>
            <a:r>
              <a:rPr kumimoji="1" lang="en-US" altLang="ja-JP" dirty="0"/>
              <a:t>?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15816" y="3068960"/>
            <a:ext cx="3947175" cy="2718984"/>
          </a:xfrm>
          <a:prstGeom prst="rect">
            <a:avLst/>
          </a:prstGeom>
          <a:noFill/>
        </p:spPr>
      </p:pic>
      <p:sp>
        <p:nvSpPr>
          <p:cNvPr id="6" name="正方形/長方形 5"/>
          <p:cNvSpPr/>
          <p:nvPr/>
        </p:nvSpPr>
        <p:spPr>
          <a:xfrm>
            <a:off x="1259632" y="692696"/>
            <a:ext cx="7164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you play soccer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619672" y="1628800"/>
            <a:ext cx="51845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Yes, I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 / No, I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n’t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1302700" y="620688"/>
            <a:ext cx="743665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you walk to school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475656" y="1484784"/>
            <a:ext cx="51845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Yes, I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 / No, I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n’t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75856" y="2636912"/>
            <a:ext cx="3184534" cy="3184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11760" y="2328963"/>
            <a:ext cx="4536504" cy="3402377"/>
          </a:xfrm>
          <a:prstGeom prst="rect">
            <a:avLst/>
          </a:prstGeom>
          <a:noFill/>
        </p:spPr>
      </p:pic>
      <p:sp>
        <p:nvSpPr>
          <p:cNvPr id="5" name="正方形/長方形 4"/>
          <p:cNvSpPr/>
          <p:nvPr/>
        </p:nvSpPr>
        <p:spPr>
          <a:xfrm>
            <a:off x="1763688" y="260648"/>
            <a:ext cx="63482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she watch TV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835696" y="1052736"/>
            <a:ext cx="626469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Yes, she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 / No, she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n’t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1357962" y="692696"/>
            <a:ext cx="682270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he visit the USA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week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619672" y="1628800"/>
            <a:ext cx="66967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Yes, he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 / No, he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n’t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E87A620-94B4-B739-BA6E-9C5D2F6949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225" y="2213575"/>
            <a:ext cx="6156176" cy="461713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B570AA9-39D8-AF96-8C7A-261215F71A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429000"/>
            <a:ext cx="2064063" cy="20640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67744" y="2733122"/>
            <a:ext cx="4464496" cy="3348372"/>
          </a:xfrm>
          <a:prstGeom prst="rect">
            <a:avLst/>
          </a:prstGeom>
          <a:noFill/>
        </p:spPr>
      </p:pic>
      <p:sp>
        <p:nvSpPr>
          <p:cNvPr id="4" name="正方形/長方形 3"/>
          <p:cNvSpPr/>
          <p:nvPr/>
        </p:nvSpPr>
        <p:spPr>
          <a:xfrm>
            <a:off x="405353" y="764704"/>
            <a:ext cx="87751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they play a video game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Sunday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619672" y="1628800"/>
            <a:ext cx="6552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Yes, they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 / No, they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n’t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98918" y="2564904"/>
            <a:ext cx="3546163" cy="3546163"/>
          </a:xfrm>
          <a:prstGeom prst="rect">
            <a:avLst/>
          </a:prstGeom>
          <a:noFill/>
        </p:spPr>
      </p:pic>
      <p:sp>
        <p:nvSpPr>
          <p:cNvPr id="14" name="正方形/長方形 13"/>
          <p:cNvSpPr/>
          <p:nvPr/>
        </p:nvSpPr>
        <p:spPr>
          <a:xfrm>
            <a:off x="1365640" y="836712"/>
            <a:ext cx="748474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he help a man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three days ago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619672" y="1628800"/>
            <a:ext cx="66967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Yes, he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 / No, he 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n’t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過去形の疑問文を練習しよう</a:t>
            </a:r>
            <a:r>
              <a:rPr kumimoji="1" lang="en-US" altLang="ja-JP" dirty="0"/>
              <a:t>2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/>
              <a:t>Did</a:t>
            </a:r>
            <a:r>
              <a:rPr lang="ja-JP" altLang="en-US" dirty="0"/>
              <a:t>～</a:t>
            </a:r>
            <a:r>
              <a:rPr lang="en-US" altLang="ja-JP" dirty="0"/>
              <a:t>?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8570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1475656" y="-7159"/>
            <a:ext cx="67687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You play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baseball 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32776" y="2958176"/>
            <a:ext cx="9180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you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(</a:t>
            </a:r>
            <a:r>
              <a:rPr lang="ja-JP" altLang="en-US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play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 baseball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?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549786" y="4400337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I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86577" y="1694404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Do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22322" y="2954693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824556" y="2964273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play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970694" y="441253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I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970121" y="4400337"/>
            <a:ext cx="13952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107504" y="2780928"/>
            <a:ext cx="8784976" cy="1008112"/>
          </a:xfrm>
          <a:prstGeom prst="wedgeRoundRectCallout">
            <a:avLst>
              <a:gd name="adj1" fmla="val -46741"/>
              <a:gd name="adj2" fmla="val 8621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1259632" y="4268025"/>
            <a:ext cx="7488832" cy="2187260"/>
          </a:xfrm>
          <a:prstGeom prst="wedgeRoundRectCallout">
            <a:avLst>
              <a:gd name="adj1" fmla="val 49091"/>
              <a:gd name="adj2" fmla="val -57903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763688" y="5254752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I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didn’t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3046751" y="5266946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I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995936" y="5254752"/>
            <a:ext cx="259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758749" y="5771002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I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noFill/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9525" cmpd="sng">
                  <a:solidFill>
                    <a:schemeClr val="bg1"/>
                  </a:solidFill>
                  <a:prstDash val="solid"/>
                  <a:miter lim="800000"/>
                </a:ln>
                <a:noFill/>
                <a:latin typeface="Century Schoolbook" panose="02040604050505020304" pitchFamily="18" charset="0"/>
              </a:rPr>
              <a:t>not</a:t>
            </a:r>
            <a:r>
              <a:rPr lang="ja-JP" altLang="en-US" sz="3200" b="1" dirty="0">
                <a:ln w="9525" cmpd="sng">
                  <a:solidFill>
                    <a:schemeClr val="bg1"/>
                  </a:solidFill>
                  <a:prstDash val="solid"/>
                  <a:miter lim="800000"/>
                </a:ln>
                <a:noFill/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3038629" y="5820756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I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990997" y="5771002"/>
            <a:ext cx="1368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solidFill>
                  <a:schemeClr val="tx1">
                    <a:alpha val="99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191933" y="5771002"/>
            <a:ext cx="999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4" name="Picture 5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44667" y="545387"/>
            <a:ext cx="1572103" cy="2227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下矢印 1">
            <a:extLst>
              <a:ext uri="{FF2B5EF4-FFF2-40B4-BE49-F238E27FC236}">
                <a16:creationId xmlns:a16="http://schemas.microsoft.com/office/drawing/2014/main" id="{F656157F-243F-D806-504B-B532FD93DDEB}"/>
              </a:ext>
            </a:extLst>
          </p:cNvPr>
          <p:cNvSpPr/>
          <p:nvPr/>
        </p:nvSpPr>
        <p:spPr>
          <a:xfrm>
            <a:off x="875906" y="2203123"/>
            <a:ext cx="360040" cy="57606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B543231-E9EA-9C55-B9D4-1A43ED5303AA}"/>
              </a:ext>
            </a:extLst>
          </p:cNvPr>
          <p:cNvSpPr/>
          <p:nvPr/>
        </p:nvSpPr>
        <p:spPr>
          <a:xfrm>
            <a:off x="820451" y="1719794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+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下矢印 1">
            <a:extLst>
              <a:ext uri="{FF2B5EF4-FFF2-40B4-BE49-F238E27FC236}">
                <a16:creationId xmlns:a16="http://schemas.microsoft.com/office/drawing/2014/main" id="{3D8E3F7C-73C4-E25B-1DCB-1F32D496BB06}"/>
              </a:ext>
            </a:extLst>
          </p:cNvPr>
          <p:cNvSpPr/>
          <p:nvPr/>
        </p:nvSpPr>
        <p:spPr>
          <a:xfrm rot="3470503">
            <a:off x="2403598" y="-16211"/>
            <a:ext cx="304357" cy="2339780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3BB9BF6-BDC0-62D9-6032-31DB589C19BF}"/>
              </a:ext>
            </a:extLst>
          </p:cNvPr>
          <p:cNvSpPr/>
          <p:nvPr/>
        </p:nvSpPr>
        <p:spPr>
          <a:xfrm>
            <a:off x="1124209" y="1708981"/>
            <a:ext cx="855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1B393CAD-FE20-6102-A28C-BF6949505542}"/>
              </a:ext>
            </a:extLst>
          </p:cNvPr>
          <p:cNvCxnSpPr>
            <a:cxnSpLocks/>
          </p:cNvCxnSpPr>
          <p:nvPr/>
        </p:nvCxnSpPr>
        <p:spPr>
          <a:xfrm>
            <a:off x="1265227" y="5157192"/>
            <a:ext cx="748323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955708D-CFC1-8430-F936-EB3420A4B66B}"/>
              </a:ext>
            </a:extLst>
          </p:cNvPr>
          <p:cNvSpPr/>
          <p:nvPr/>
        </p:nvSpPr>
        <p:spPr>
          <a:xfrm>
            <a:off x="4053196" y="472885"/>
            <a:ext cx="107593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13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3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7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6" grpId="0"/>
      <p:bldP spid="9" grpId="0"/>
      <p:bldP spid="10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  <p:bldP spid="3" grpId="0" animBg="1"/>
      <p:bldP spid="4" grpId="0"/>
      <p:bldP spid="5" grpId="0" animBg="1"/>
      <p:bldP spid="8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1357060" y="-17810"/>
            <a:ext cx="90730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You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clean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the room 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31179" y="2989097"/>
            <a:ext cx="9180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you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(</a:t>
            </a:r>
            <a:r>
              <a:rPr lang="ja-JP" altLang="en-US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clean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 the room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?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441151" y="2983423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830971" y="2976903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clean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107504" y="2780928"/>
            <a:ext cx="8784976" cy="1008112"/>
          </a:xfrm>
          <a:prstGeom prst="wedgeRoundRectCallout">
            <a:avLst>
              <a:gd name="adj1" fmla="val -46741"/>
              <a:gd name="adj2" fmla="val 8621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pic>
        <p:nvPicPr>
          <p:cNvPr id="27" name="Picture 9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06972" y="552429"/>
            <a:ext cx="2526557" cy="2117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7039AD2-BCEE-3BD6-1C1E-05A94BA3086A}"/>
              </a:ext>
            </a:extLst>
          </p:cNvPr>
          <p:cNvSpPr/>
          <p:nvPr/>
        </p:nvSpPr>
        <p:spPr>
          <a:xfrm>
            <a:off x="1549786" y="4400337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I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C8007F5-C36A-0C20-621E-16719C6E81D8}"/>
              </a:ext>
            </a:extLst>
          </p:cNvPr>
          <p:cNvSpPr/>
          <p:nvPr/>
        </p:nvSpPr>
        <p:spPr>
          <a:xfrm>
            <a:off x="2970694" y="441253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I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718558A-C0F8-BE5F-95FB-7EEC7F804472}"/>
              </a:ext>
            </a:extLst>
          </p:cNvPr>
          <p:cNvSpPr/>
          <p:nvPr/>
        </p:nvSpPr>
        <p:spPr>
          <a:xfrm>
            <a:off x="3970121" y="4400337"/>
            <a:ext cx="13952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8" name="角丸四角形吹き出し 16">
            <a:extLst>
              <a:ext uri="{FF2B5EF4-FFF2-40B4-BE49-F238E27FC236}">
                <a16:creationId xmlns:a16="http://schemas.microsoft.com/office/drawing/2014/main" id="{00398F43-1C1C-3C93-53AF-669040BE5E02}"/>
              </a:ext>
            </a:extLst>
          </p:cNvPr>
          <p:cNvSpPr/>
          <p:nvPr/>
        </p:nvSpPr>
        <p:spPr>
          <a:xfrm>
            <a:off x="1259632" y="4268025"/>
            <a:ext cx="7488832" cy="2187260"/>
          </a:xfrm>
          <a:prstGeom prst="wedgeRoundRectCallout">
            <a:avLst>
              <a:gd name="adj1" fmla="val 49091"/>
              <a:gd name="adj2" fmla="val -57903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50B2D53-788C-EF49-747E-38C050537BFC}"/>
              </a:ext>
            </a:extLst>
          </p:cNvPr>
          <p:cNvSpPr/>
          <p:nvPr/>
        </p:nvSpPr>
        <p:spPr>
          <a:xfrm>
            <a:off x="1763688" y="5254752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I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didn’t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2B2F70E1-D5F5-6A88-9D6A-8789A1AA2E3D}"/>
              </a:ext>
            </a:extLst>
          </p:cNvPr>
          <p:cNvSpPr/>
          <p:nvPr/>
        </p:nvSpPr>
        <p:spPr>
          <a:xfrm>
            <a:off x="3046751" y="5266946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I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30D604EA-2BD4-0032-99F6-9EEC5E7460D7}"/>
              </a:ext>
            </a:extLst>
          </p:cNvPr>
          <p:cNvSpPr/>
          <p:nvPr/>
        </p:nvSpPr>
        <p:spPr>
          <a:xfrm>
            <a:off x="3995936" y="5254752"/>
            <a:ext cx="259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165C10D4-7AB5-A6EB-554D-40F674826CBB}"/>
              </a:ext>
            </a:extLst>
          </p:cNvPr>
          <p:cNvSpPr/>
          <p:nvPr/>
        </p:nvSpPr>
        <p:spPr>
          <a:xfrm>
            <a:off x="1758749" y="5771002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I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noFill/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9525" cmpd="sng">
                  <a:solidFill>
                    <a:schemeClr val="bg1"/>
                  </a:solidFill>
                  <a:prstDash val="solid"/>
                  <a:miter lim="800000"/>
                </a:ln>
                <a:noFill/>
                <a:latin typeface="Century Schoolbook" panose="02040604050505020304" pitchFamily="18" charset="0"/>
              </a:rPr>
              <a:t>not</a:t>
            </a:r>
            <a:r>
              <a:rPr lang="ja-JP" altLang="en-US" sz="3200" b="1" dirty="0">
                <a:ln w="9525" cmpd="sng">
                  <a:solidFill>
                    <a:schemeClr val="bg1"/>
                  </a:solidFill>
                  <a:prstDash val="solid"/>
                  <a:miter lim="800000"/>
                </a:ln>
                <a:noFill/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83656AF5-6BAE-8222-128E-A19D188C82ED}"/>
              </a:ext>
            </a:extLst>
          </p:cNvPr>
          <p:cNvSpPr/>
          <p:nvPr/>
        </p:nvSpPr>
        <p:spPr>
          <a:xfrm>
            <a:off x="3038629" y="5820756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I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28D62294-276F-A385-599F-A3D940FF250F}"/>
              </a:ext>
            </a:extLst>
          </p:cNvPr>
          <p:cNvSpPr/>
          <p:nvPr/>
        </p:nvSpPr>
        <p:spPr>
          <a:xfrm>
            <a:off x="3990997" y="5771002"/>
            <a:ext cx="1368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solidFill>
                  <a:schemeClr val="tx1">
                    <a:alpha val="99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404F434E-9C96-FC01-24FD-F8E6D372F468}"/>
              </a:ext>
            </a:extLst>
          </p:cNvPr>
          <p:cNvSpPr/>
          <p:nvPr/>
        </p:nvSpPr>
        <p:spPr>
          <a:xfrm>
            <a:off x="5191933" y="5771002"/>
            <a:ext cx="999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E2308910-9B2A-53BF-7DD3-F7657C27EBF6}"/>
              </a:ext>
            </a:extLst>
          </p:cNvPr>
          <p:cNvCxnSpPr>
            <a:cxnSpLocks/>
          </p:cNvCxnSpPr>
          <p:nvPr/>
        </p:nvCxnSpPr>
        <p:spPr>
          <a:xfrm>
            <a:off x="1265227" y="5157192"/>
            <a:ext cx="748323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F98467D0-C175-F963-87D5-DE69C740F391}"/>
              </a:ext>
            </a:extLst>
          </p:cNvPr>
          <p:cNvSpPr/>
          <p:nvPr/>
        </p:nvSpPr>
        <p:spPr>
          <a:xfrm>
            <a:off x="125914" y="1694976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Do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35" name="下矢印 1">
            <a:extLst>
              <a:ext uri="{FF2B5EF4-FFF2-40B4-BE49-F238E27FC236}">
                <a16:creationId xmlns:a16="http://schemas.microsoft.com/office/drawing/2014/main" id="{DC18AD1F-8DC1-3917-F47D-267C41C80F76}"/>
              </a:ext>
            </a:extLst>
          </p:cNvPr>
          <p:cNvSpPr/>
          <p:nvPr/>
        </p:nvSpPr>
        <p:spPr>
          <a:xfrm>
            <a:off x="815243" y="2203695"/>
            <a:ext cx="360040" cy="57606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78CECFF3-3A0B-17C3-0FE2-E25615776F2F}"/>
              </a:ext>
            </a:extLst>
          </p:cNvPr>
          <p:cNvSpPr/>
          <p:nvPr/>
        </p:nvSpPr>
        <p:spPr>
          <a:xfrm>
            <a:off x="759788" y="1720366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+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7" name="下矢印 1">
            <a:extLst>
              <a:ext uri="{FF2B5EF4-FFF2-40B4-BE49-F238E27FC236}">
                <a16:creationId xmlns:a16="http://schemas.microsoft.com/office/drawing/2014/main" id="{08F70CAD-C3B7-3351-B6B7-85CDF9A68D31}"/>
              </a:ext>
            </a:extLst>
          </p:cNvPr>
          <p:cNvSpPr/>
          <p:nvPr/>
        </p:nvSpPr>
        <p:spPr>
          <a:xfrm rot="3470503">
            <a:off x="2403598" y="-16211"/>
            <a:ext cx="304357" cy="2339780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693E9738-CA53-0436-0F20-61DEBC865BD4}"/>
              </a:ext>
            </a:extLst>
          </p:cNvPr>
          <p:cNvSpPr/>
          <p:nvPr/>
        </p:nvSpPr>
        <p:spPr>
          <a:xfrm>
            <a:off x="1063546" y="1709553"/>
            <a:ext cx="855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7FDCAE7-70B4-1366-F977-34718E6E5A37}"/>
              </a:ext>
            </a:extLst>
          </p:cNvPr>
          <p:cNvSpPr/>
          <p:nvPr/>
        </p:nvSpPr>
        <p:spPr>
          <a:xfrm>
            <a:off x="4335829" y="472800"/>
            <a:ext cx="107593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13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3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65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0" grpId="0"/>
      <p:bldP spid="13" grpId="0"/>
      <p:bldP spid="16" grpId="0" animBg="1"/>
      <p:bldP spid="3" grpId="0"/>
      <p:bldP spid="4" grpId="0"/>
      <p:bldP spid="5" grpId="0"/>
      <p:bldP spid="8" grpId="0" animBg="1"/>
      <p:bldP spid="11" grpId="0"/>
      <p:bldP spid="24" grpId="0"/>
      <p:bldP spid="28" grpId="0"/>
      <p:bldP spid="29" grpId="0"/>
      <p:bldP spid="30" grpId="0"/>
      <p:bldP spid="31" grpId="0"/>
      <p:bldP spid="32" grpId="0"/>
      <p:bldP spid="34" grpId="0"/>
      <p:bldP spid="35" grpId="0" animBg="1"/>
      <p:bldP spid="36" grpId="0"/>
      <p:bldP spid="37" grpId="0" animBg="1"/>
      <p:bldP spid="38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-14064" y="3718689"/>
            <a:ext cx="91945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( 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Kenji ( 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live 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 in Hokkaido 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three years ago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2800" b="1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043608" y="4904198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he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-36512" y="2375207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Do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下矢印 1"/>
          <p:cNvSpPr/>
          <p:nvPr/>
        </p:nvSpPr>
        <p:spPr>
          <a:xfrm>
            <a:off x="638672" y="2866788"/>
            <a:ext cx="360040" cy="57606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9072" y="3739013"/>
            <a:ext cx="153928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28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568278" y="3718689"/>
            <a:ext cx="153928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live</a:t>
            </a:r>
            <a:endParaRPr lang="ja-JP" altLang="en-US" sz="28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302694" y="490768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370312" y="4904198"/>
            <a:ext cx="13952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0" y="3536046"/>
            <a:ext cx="9144000" cy="1008112"/>
          </a:xfrm>
          <a:prstGeom prst="wedgeRoundRectCallout">
            <a:avLst>
              <a:gd name="adj1" fmla="val -46741"/>
              <a:gd name="adj2" fmla="val 8621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827584" y="4904198"/>
            <a:ext cx="7920880" cy="1944216"/>
          </a:xfrm>
          <a:prstGeom prst="wedgeRoundRectCallout">
            <a:avLst>
              <a:gd name="adj1" fmla="val 49091"/>
              <a:gd name="adj2" fmla="val -57903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115616" y="5616947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didn’t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305229" y="5620430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366040" y="5616947"/>
            <a:ext cx="259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115616" y="6193011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371288" y="6180817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419872" y="6193011"/>
            <a:ext cx="1368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solidFill>
                  <a:schemeClr val="tx1">
                    <a:alpha val="99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4676367" y="6193011"/>
            <a:ext cx="999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11560" y="2388122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+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01822383-92FD-807A-2E02-5F86862B8957}"/>
              </a:ext>
            </a:extLst>
          </p:cNvPr>
          <p:cNvCxnSpPr/>
          <p:nvPr/>
        </p:nvCxnSpPr>
        <p:spPr>
          <a:xfrm>
            <a:off x="827584" y="5616947"/>
            <a:ext cx="79208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下矢印 1">
            <a:extLst>
              <a:ext uri="{FF2B5EF4-FFF2-40B4-BE49-F238E27FC236}">
                <a16:creationId xmlns:a16="http://schemas.microsoft.com/office/drawing/2014/main" id="{53AAA2EC-653E-FF92-5948-C3F97517790E}"/>
              </a:ext>
            </a:extLst>
          </p:cNvPr>
          <p:cNvSpPr/>
          <p:nvPr/>
        </p:nvSpPr>
        <p:spPr>
          <a:xfrm rot="2475545">
            <a:off x="2135841" y="241127"/>
            <a:ext cx="304357" cy="2339780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5D97B60-D680-EF1B-CE62-DEFE1569C60A}"/>
              </a:ext>
            </a:extLst>
          </p:cNvPr>
          <p:cNvSpPr/>
          <p:nvPr/>
        </p:nvSpPr>
        <p:spPr>
          <a:xfrm>
            <a:off x="915318" y="2377309"/>
            <a:ext cx="855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949D7AB-2932-CC44-05FC-15C70279C3AD}"/>
              </a:ext>
            </a:extLst>
          </p:cNvPr>
          <p:cNvSpPr/>
          <p:nvPr/>
        </p:nvSpPr>
        <p:spPr>
          <a:xfrm>
            <a:off x="818692" y="-57458"/>
            <a:ext cx="769633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Kenji live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in Hokkaido 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three years ago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28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24" name="Picture 3">
            <a:extLst>
              <a:ext uri="{FF2B5EF4-FFF2-40B4-BE49-F238E27FC236}">
                <a16:creationId xmlns:a16="http://schemas.microsoft.com/office/drawing/2014/main" id="{3B5B6223-053D-B86F-ADD5-830A94800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28760" y="-51689"/>
            <a:ext cx="5091600" cy="3818701"/>
          </a:xfrm>
          <a:prstGeom prst="rect">
            <a:avLst/>
          </a:prstGeom>
          <a:noFill/>
        </p:spPr>
      </p:pic>
      <p:pic>
        <p:nvPicPr>
          <p:cNvPr id="28" name="Picture 5">
            <a:extLst>
              <a:ext uri="{FF2B5EF4-FFF2-40B4-BE49-F238E27FC236}">
                <a16:creationId xmlns:a16="http://schemas.microsoft.com/office/drawing/2014/main" id="{797B72E9-903D-BA8B-4CAA-B9BD82796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55581" y="1751661"/>
            <a:ext cx="783952" cy="574898"/>
          </a:xfrm>
          <a:prstGeom prst="rect">
            <a:avLst/>
          </a:prstGeom>
          <a:noFill/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325C32E-091D-A3D4-C0BE-771CDFACECEB}"/>
              </a:ext>
            </a:extLst>
          </p:cNvPr>
          <p:cNvSpPr/>
          <p:nvPr/>
        </p:nvSpPr>
        <p:spPr>
          <a:xfrm>
            <a:off x="5136592" y="320296"/>
            <a:ext cx="107593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13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3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33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9" grpId="0"/>
      <p:bldP spid="2" grpId="0" animBg="1"/>
      <p:bldP spid="10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 animBg="1"/>
      <p:bldP spid="114" grpId="0"/>
      <p:bldP spid="5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1547664" y="-29492"/>
            <a:ext cx="90730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Yumi enjoy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volleyball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week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-14064" y="3611643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 Yumi 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enjoy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 volleyball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last week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?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043608" y="4797152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she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-36512" y="226816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Do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下矢印 1"/>
          <p:cNvSpPr/>
          <p:nvPr/>
        </p:nvSpPr>
        <p:spPr>
          <a:xfrm>
            <a:off x="638672" y="2759742"/>
            <a:ext cx="360040" cy="57606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73968" y="3599449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902260" y="3615125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enjoy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302694" y="4800635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563888" y="4797152"/>
            <a:ext cx="13952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0" y="3429000"/>
            <a:ext cx="9144000" cy="1008112"/>
          </a:xfrm>
          <a:prstGeom prst="wedgeRoundRectCallout">
            <a:avLst>
              <a:gd name="adj1" fmla="val -46741"/>
              <a:gd name="adj2" fmla="val 8621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827584" y="4797152"/>
            <a:ext cx="7920880" cy="1944216"/>
          </a:xfrm>
          <a:prstGeom prst="wedgeRoundRectCallout">
            <a:avLst>
              <a:gd name="adj1" fmla="val 49091"/>
              <a:gd name="adj2" fmla="val -57903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115616" y="5509901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she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didn’t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305229" y="5513384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563888" y="5509901"/>
            <a:ext cx="259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115616" y="6085965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371288" y="607377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635896" y="6085965"/>
            <a:ext cx="1368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solidFill>
                  <a:schemeClr val="tx1">
                    <a:alpha val="99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4892391" y="6085965"/>
            <a:ext cx="999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11560" y="2281076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+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01822383-92FD-807A-2E02-5F86862B8957}"/>
              </a:ext>
            </a:extLst>
          </p:cNvPr>
          <p:cNvCxnSpPr/>
          <p:nvPr/>
        </p:nvCxnSpPr>
        <p:spPr>
          <a:xfrm>
            <a:off x="827584" y="5509901"/>
            <a:ext cx="79208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下矢印 1">
            <a:extLst>
              <a:ext uri="{FF2B5EF4-FFF2-40B4-BE49-F238E27FC236}">
                <a16:creationId xmlns:a16="http://schemas.microsoft.com/office/drawing/2014/main" id="{53AAA2EC-653E-FF92-5948-C3F97517790E}"/>
              </a:ext>
            </a:extLst>
          </p:cNvPr>
          <p:cNvSpPr/>
          <p:nvPr/>
        </p:nvSpPr>
        <p:spPr>
          <a:xfrm rot="3281000">
            <a:off x="2645121" y="-115430"/>
            <a:ext cx="304357" cy="3099998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5D97B60-D680-EF1B-CE62-DEFE1569C60A}"/>
              </a:ext>
            </a:extLst>
          </p:cNvPr>
          <p:cNvSpPr/>
          <p:nvPr/>
        </p:nvSpPr>
        <p:spPr>
          <a:xfrm>
            <a:off x="915318" y="2270263"/>
            <a:ext cx="855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D3398D38-B7C3-2BB5-123C-E8A9F2F1D7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668" y="758238"/>
            <a:ext cx="1761000" cy="2430068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6E5E8AC-E9ED-6F63-0395-28A0D6E5F748}"/>
              </a:ext>
            </a:extLst>
          </p:cNvPr>
          <p:cNvSpPr/>
          <p:nvPr/>
        </p:nvSpPr>
        <p:spPr>
          <a:xfrm>
            <a:off x="4067944" y="555283"/>
            <a:ext cx="107593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13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3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73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6" grpId="0"/>
      <p:bldP spid="9" grpId="0"/>
      <p:bldP spid="2" grpId="0" animBg="1"/>
      <p:bldP spid="10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 animBg="1"/>
      <p:bldP spid="114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-14064" y="3718689"/>
            <a:ext cx="91945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he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study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 math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Monday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3200" b="1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043608" y="4904198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he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-36512" y="2375207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Do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下矢印 1"/>
          <p:cNvSpPr/>
          <p:nvPr/>
        </p:nvSpPr>
        <p:spPr>
          <a:xfrm>
            <a:off x="638672" y="2866788"/>
            <a:ext cx="360040" cy="57606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9072" y="3739013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331365" y="3735658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study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302694" y="490768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370312" y="4904198"/>
            <a:ext cx="13952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0" y="3536046"/>
            <a:ext cx="9144000" cy="1008112"/>
          </a:xfrm>
          <a:prstGeom prst="wedgeRoundRectCallout">
            <a:avLst>
              <a:gd name="adj1" fmla="val -46741"/>
              <a:gd name="adj2" fmla="val 8621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827584" y="4904198"/>
            <a:ext cx="7920880" cy="1944216"/>
          </a:xfrm>
          <a:prstGeom prst="wedgeRoundRectCallout">
            <a:avLst>
              <a:gd name="adj1" fmla="val 49091"/>
              <a:gd name="adj2" fmla="val -57903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115616" y="5616947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didn’t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305229" y="5620430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366040" y="5616947"/>
            <a:ext cx="259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115616" y="6193011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371288" y="6180817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419872" y="6193011"/>
            <a:ext cx="1368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solidFill>
                  <a:schemeClr val="tx1">
                    <a:alpha val="99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4676367" y="6193011"/>
            <a:ext cx="999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11560" y="2388122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+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01822383-92FD-807A-2E02-5F86862B8957}"/>
              </a:ext>
            </a:extLst>
          </p:cNvPr>
          <p:cNvCxnSpPr/>
          <p:nvPr/>
        </p:nvCxnSpPr>
        <p:spPr>
          <a:xfrm>
            <a:off x="827584" y="5616947"/>
            <a:ext cx="79208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下矢印 1">
            <a:extLst>
              <a:ext uri="{FF2B5EF4-FFF2-40B4-BE49-F238E27FC236}">
                <a16:creationId xmlns:a16="http://schemas.microsoft.com/office/drawing/2014/main" id="{53AAA2EC-653E-FF92-5948-C3F97517790E}"/>
              </a:ext>
            </a:extLst>
          </p:cNvPr>
          <p:cNvSpPr/>
          <p:nvPr/>
        </p:nvSpPr>
        <p:spPr>
          <a:xfrm rot="2475545">
            <a:off x="2179187" y="410522"/>
            <a:ext cx="304357" cy="2339780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5D97B60-D680-EF1B-CE62-DEFE1569C60A}"/>
              </a:ext>
            </a:extLst>
          </p:cNvPr>
          <p:cNvSpPr/>
          <p:nvPr/>
        </p:nvSpPr>
        <p:spPr>
          <a:xfrm>
            <a:off x="915318" y="2377309"/>
            <a:ext cx="855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949D7AB-2932-CC44-05FC-15C70279C3AD}"/>
              </a:ext>
            </a:extLst>
          </p:cNvPr>
          <p:cNvSpPr/>
          <p:nvPr/>
        </p:nvSpPr>
        <p:spPr>
          <a:xfrm>
            <a:off x="1299309" y="78558"/>
            <a:ext cx="65453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He stud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ied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math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last Monday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ADC305E-45B3-06DE-E66F-A7A357B7AB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424" y="438174"/>
            <a:ext cx="3033885" cy="3033885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BDD17CC-2509-12E7-D024-650B4CB1EB2D}"/>
              </a:ext>
            </a:extLst>
          </p:cNvPr>
          <p:cNvSpPr/>
          <p:nvPr/>
        </p:nvSpPr>
        <p:spPr>
          <a:xfrm>
            <a:off x="4393255" y="1099825"/>
            <a:ext cx="107593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13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3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00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9" grpId="0"/>
      <p:bldP spid="2" grpId="0" animBg="1"/>
      <p:bldP spid="10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 animBg="1"/>
      <p:bldP spid="114" grpId="0"/>
      <p:bldP spid="5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827584" y="0"/>
            <a:ext cx="90730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want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a smartphone 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last year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-14064" y="3611643"/>
            <a:ext cx="1011661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 she (</a:t>
            </a:r>
            <a:r>
              <a:rPr lang="ja-JP" altLang="en-US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want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 a smartphone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last year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?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043608" y="4797152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she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-36512" y="226816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Do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下矢印 1"/>
          <p:cNvSpPr/>
          <p:nvPr/>
        </p:nvSpPr>
        <p:spPr>
          <a:xfrm>
            <a:off x="638672" y="2759742"/>
            <a:ext cx="360040" cy="57606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73968" y="3599449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479104" y="3599449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want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302694" y="4800635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563888" y="4797152"/>
            <a:ext cx="13952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0" y="3429000"/>
            <a:ext cx="9144000" cy="1008112"/>
          </a:xfrm>
          <a:prstGeom prst="wedgeRoundRectCallout">
            <a:avLst>
              <a:gd name="adj1" fmla="val -46741"/>
              <a:gd name="adj2" fmla="val 8621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827584" y="4797152"/>
            <a:ext cx="7920880" cy="1944216"/>
          </a:xfrm>
          <a:prstGeom prst="wedgeRoundRectCallout">
            <a:avLst>
              <a:gd name="adj1" fmla="val 49091"/>
              <a:gd name="adj2" fmla="val -57903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115616" y="5509901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she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didn’t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305229" y="5513384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563888" y="5509901"/>
            <a:ext cx="259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115616" y="6085965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371288" y="607377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635896" y="6085965"/>
            <a:ext cx="1368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solidFill>
                  <a:schemeClr val="tx1">
                    <a:alpha val="99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4892391" y="6085965"/>
            <a:ext cx="999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11560" y="2281076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+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F027EE6-5ABB-A5A6-9002-1C29646944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09"/>
          <a:stretch/>
        </p:blipFill>
        <p:spPr>
          <a:xfrm>
            <a:off x="4918368" y="2025810"/>
            <a:ext cx="929392" cy="1195877"/>
          </a:xfrm>
          <a:prstGeom prst="rect">
            <a:avLst/>
          </a:prstGeom>
        </p:spPr>
      </p:pic>
      <p:sp>
        <p:nvSpPr>
          <p:cNvPr id="3" name="思考の吹き出し: 雲形 2">
            <a:extLst>
              <a:ext uri="{FF2B5EF4-FFF2-40B4-BE49-F238E27FC236}">
                <a16:creationId xmlns:a16="http://schemas.microsoft.com/office/drawing/2014/main" id="{49C36741-1093-2F41-389C-205E6145BF4E}"/>
              </a:ext>
            </a:extLst>
          </p:cNvPr>
          <p:cNvSpPr/>
          <p:nvPr/>
        </p:nvSpPr>
        <p:spPr>
          <a:xfrm>
            <a:off x="2665193" y="908720"/>
            <a:ext cx="2194839" cy="1580398"/>
          </a:xfrm>
          <a:prstGeom prst="cloudCallout">
            <a:avLst>
              <a:gd name="adj1" fmla="val 62353"/>
              <a:gd name="adj2" fmla="val 31331"/>
            </a:avLst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BB7658D-9179-DACF-25CD-27FF4B5E05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515" y="1189829"/>
            <a:ext cx="844193" cy="1058214"/>
          </a:xfrm>
          <a:prstGeom prst="rect">
            <a:avLst/>
          </a:prstGeom>
        </p:spPr>
      </p:pic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01822383-92FD-807A-2E02-5F86862B8957}"/>
              </a:ext>
            </a:extLst>
          </p:cNvPr>
          <p:cNvCxnSpPr/>
          <p:nvPr/>
        </p:nvCxnSpPr>
        <p:spPr>
          <a:xfrm>
            <a:off x="827584" y="5509901"/>
            <a:ext cx="79208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下矢印 1">
            <a:extLst>
              <a:ext uri="{FF2B5EF4-FFF2-40B4-BE49-F238E27FC236}">
                <a16:creationId xmlns:a16="http://schemas.microsoft.com/office/drawing/2014/main" id="{53AAA2EC-653E-FF92-5948-C3F97517790E}"/>
              </a:ext>
            </a:extLst>
          </p:cNvPr>
          <p:cNvSpPr/>
          <p:nvPr/>
        </p:nvSpPr>
        <p:spPr>
          <a:xfrm rot="2475545">
            <a:off x="2135841" y="241127"/>
            <a:ext cx="304357" cy="2339780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5D97B60-D680-EF1B-CE62-DEFE1569C60A}"/>
              </a:ext>
            </a:extLst>
          </p:cNvPr>
          <p:cNvSpPr/>
          <p:nvPr/>
        </p:nvSpPr>
        <p:spPr>
          <a:xfrm>
            <a:off x="915318" y="2270263"/>
            <a:ext cx="855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D9D3066-5649-D880-8EB1-39B3D06E40CC}"/>
              </a:ext>
            </a:extLst>
          </p:cNvPr>
          <p:cNvSpPr/>
          <p:nvPr/>
        </p:nvSpPr>
        <p:spPr>
          <a:xfrm>
            <a:off x="4184708" y="763324"/>
            <a:ext cx="107593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13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3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12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6" grpId="0"/>
      <p:bldP spid="9" grpId="0"/>
      <p:bldP spid="2" grpId="0" animBg="1"/>
      <p:bldP spid="10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 animBg="1"/>
      <p:bldP spid="11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093A63D5-85AD-F017-0078-2208B5275E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4621" y="851841"/>
            <a:ext cx="3492294" cy="2619221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044806" y="57859"/>
            <a:ext cx="903146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They dance</a:t>
            </a:r>
            <a:r>
              <a:rPr lang="en-US" altLang="ja-JP" sz="24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</a:t>
            </a:r>
            <a:r>
              <a:rPr lang="en-US" altLang="ja-JP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at the 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summer festival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 this year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.</a:t>
            </a:r>
            <a:endParaRPr lang="ja-JP" altLang="en-US" sz="24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-35468" y="3665522"/>
            <a:ext cx="933555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 they (</a:t>
            </a:r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2400" b="1" cap="none" spc="0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dance</a:t>
            </a:r>
            <a:r>
              <a:rPr lang="en-US" altLang="ja-JP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 at the summer festival 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this year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?</a:t>
            </a:r>
            <a:endParaRPr lang="ja-JP" altLang="en-US" sz="24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043608" y="4797152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they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-36512" y="2268161"/>
            <a:ext cx="103522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Do</a:t>
            </a:r>
            <a:endParaRPr lang="ja-JP" altLang="en-US" sz="28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下矢印 1"/>
          <p:cNvSpPr/>
          <p:nvPr/>
        </p:nvSpPr>
        <p:spPr>
          <a:xfrm>
            <a:off x="431540" y="2863749"/>
            <a:ext cx="360040" cy="57606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31750" y="3667263"/>
            <a:ext cx="153928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24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024607" y="3658202"/>
            <a:ext cx="153928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dance</a:t>
            </a:r>
            <a:endParaRPr lang="ja-JP" altLang="en-US" sz="24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302694" y="4800635"/>
            <a:ext cx="147721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they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808686" y="4809346"/>
            <a:ext cx="13952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0" y="3429000"/>
            <a:ext cx="9144000" cy="1008112"/>
          </a:xfrm>
          <a:prstGeom prst="wedgeRoundRectCallout">
            <a:avLst>
              <a:gd name="adj1" fmla="val -46741"/>
              <a:gd name="adj2" fmla="val 8621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827584" y="4797152"/>
            <a:ext cx="7920880" cy="1944216"/>
          </a:xfrm>
          <a:prstGeom prst="wedgeRoundRectCallout">
            <a:avLst>
              <a:gd name="adj1" fmla="val 49091"/>
              <a:gd name="adj2" fmla="val -57903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115616" y="5509901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they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didn’t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305228" y="5513384"/>
            <a:ext cx="125865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they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714558" y="5509901"/>
            <a:ext cx="259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115616" y="6085965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they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339752" y="6073771"/>
            <a:ext cx="11925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they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635896" y="6085965"/>
            <a:ext cx="1368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solidFill>
                  <a:schemeClr val="tx1">
                    <a:alpha val="99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4892391" y="6085965"/>
            <a:ext cx="999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11560" y="2281076"/>
            <a:ext cx="5040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+</a:t>
            </a:r>
            <a:endParaRPr lang="ja-JP" altLang="en-US" sz="28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01822383-92FD-807A-2E02-5F86862B8957}"/>
              </a:ext>
            </a:extLst>
          </p:cNvPr>
          <p:cNvCxnSpPr/>
          <p:nvPr/>
        </p:nvCxnSpPr>
        <p:spPr>
          <a:xfrm>
            <a:off x="827584" y="5509901"/>
            <a:ext cx="79208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下矢印 1">
            <a:extLst>
              <a:ext uri="{FF2B5EF4-FFF2-40B4-BE49-F238E27FC236}">
                <a16:creationId xmlns:a16="http://schemas.microsoft.com/office/drawing/2014/main" id="{53AAA2EC-653E-FF92-5948-C3F97517790E}"/>
              </a:ext>
            </a:extLst>
          </p:cNvPr>
          <p:cNvSpPr/>
          <p:nvPr/>
        </p:nvSpPr>
        <p:spPr>
          <a:xfrm rot="2475545">
            <a:off x="2135841" y="241127"/>
            <a:ext cx="304357" cy="2339780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5D97B60-D680-EF1B-CE62-DEFE1569C60A}"/>
              </a:ext>
            </a:extLst>
          </p:cNvPr>
          <p:cNvSpPr/>
          <p:nvPr/>
        </p:nvSpPr>
        <p:spPr>
          <a:xfrm>
            <a:off x="915318" y="2270263"/>
            <a:ext cx="8557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ja-JP" altLang="en-US" sz="28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D9D3066-5649-D880-8EB1-39B3D06E40CC}"/>
              </a:ext>
            </a:extLst>
          </p:cNvPr>
          <p:cNvSpPr/>
          <p:nvPr/>
        </p:nvSpPr>
        <p:spPr>
          <a:xfrm>
            <a:off x="4854287" y="431213"/>
            <a:ext cx="107593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13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3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16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6" grpId="0"/>
      <p:bldP spid="9" grpId="0"/>
      <p:bldP spid="2" grpId="0" animBg="1"/>
      <p:bldP spid="10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 animBg="1"/>
      <p:bldP spid="11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698CF25-9E04-02E9-559E-C999C4D57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" y="0"/>
            <a:ext cx="9133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75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4294967295"/>
          </p:nvPr>
        </p:nvSpPr>
        <p:spPr>
          <a:xfrm>
            <a:off x="904502" y="4005064"/>
            <a:ext cx="7664450" cy="792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4400" dirty="0">
                <a:solidFill>
                  <a:schemeClr val="bg1">
                    <a:lumMod val="75000"/>
                  </a:schemeClr>
                </a:solidFill>
              </a:rPr>
              <a:t>不規則動詞の過去形の疑問文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AF242F2-4D8E-651C-3C1A-CC92DC61FBF0}"/>
              </a:ext>
            </a:extLst>
          </p:cNvPr>
          <p:cNvSpPr txBox="1"/>
          <p:nvPr/>
        </p:nvSpPr>
        <p:spPr>
          <a:xfrm>
            <a:off x="287523" y="1926992"/>
            <a:ext cx="85689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Tense</a:t>
            </a:r>
            <a:endParaRPr kumimoji="1" lang="ja-JP" altLang="en-US" sz="115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C:\Users\KASUGA_Hideki\AppData\Local\Microsoft\Windows\Temporary Internet Files\Content.IE5\0HZNX5XM\MC90044183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19" y="1268760"/>
            <a:ext cx="2016224" cy="2121236"/>
          </a:xfrm>
          <a:prstGeom prst="rect">
            <a:avLst/>
          </a:prstGeom>
          <a:noFill/>
        </p:spPr>
      </p:pic>
      <p:sp>
        <p:nvSpPr>
          <p:cNvPr id="25" name="角丸四角形吹き出し 24"/>
          <p:cNvSpPr/>
          <p:nvPr/>
        </p:nvSpPr>
        <p:spPr>
          <a:xfrm flipV="1">
            <a:off x="2627783" y="1556792"/>
            <a:ext cx="5976664" cy="1440160"/>
          </a:xfrm>
          <a:prstGeom prst="wedgeRoundRectCallout">
            <a:avLst>
              <a:gd name="adj1" fmla="val 43478"/>
              <a:gd name="adj2" fmla="val 63715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100"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472186" y="270805"/>
            <a:ext cx="1723549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239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39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2987823" y="1980129"/>
            <a:ext cx="9361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</a:t>
            </a:r>
            <a:r>
              <a:rPr lang="en-US" altLang="ja-JP" sz="32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o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2987823" y="1980129"/>
            <a:ext cx="12241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4067943" y="1988840"/>
            <a:ext cx="42484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You </a:t>
            </a:r>
            <a:r>
              <a:rPr lang="en-US" altLang="ja-JP" sz="32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ate</a:t>
            </a:r>
            <a:r>
              <a:rPr lang="en-US" altLang="ja-JP" sz="3200" b="1" dirty="0" err="1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 sushi.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4139951" y="1980129"/>
            <a:ext cx="4176464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you </a:t>
            </a:r>
            <a:r>
              <a:rPr lang="en-US" altLang="ja-JP" sz="3200" b="1" dirty="0" err="1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eat</a:t>
            </a:r>
            <a:r>
              <a:rPr lang="en-US" altLang="ja-JP" sz="3200" b="1" dirty="0" err="1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 sushi?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5677778" y="1980129"/>
            <a:ext cx="694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endParaRPr lang="ja-JP" altLang="en-US" sz="32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41" name="角丸四角形吹き出し 40"/>
          <p:cNvSpPr/>
          <p:nvPr/>
        </p:nvSpPr>
        <p:spPr>
          <a:xfrm flipV="1">
            <a:off x="2483768" y="3356992"/>
            <a:ext cx="6192688" cy="1368152"/>
          </a:xfrm>
          <a:prstGeom prst="wedgeRoundRectCallout">
            <a:avLst>
              <a:gd name="adj1" fmla="val -56148"/>
              <a:gd name="adj2" fmla="val -3896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3483902" y="3379639"/>
            <a:ext cx="22701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I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Century Schoolbook" panose="02040604050505020304" pitchFamily="18" charset="0"/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3441033" y="4005064"/>
            <a:ext cx="530743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I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952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952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Century Schoolbook" panose="02040604050505020304" pitchFamily="18" charset="0"/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-28889" y="-4213"/>
            <a:ext cx="5541902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過去形の疑問文（不規則動詞）</a:t>
            </a:r>
          </a:p>
        </p:txBody>
      </p:sp>
    </p:spTree>
    <p:extLst>
      <p:ext uri="{BB962C8B-B14F-4D97-AF65-F5344CB8AC3E}">
        <p14:creationId xmlns:p14="http://schemas.microsoft.com/office/powerpoint/2010/main" val="250845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5.55112E-17 L -0.25 5.55112E-1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2" grpId="0"/>
      <p:bldP spid="35" grpId="0"/>
      <p:bldP spid="35" grpId="1"/>
      <p:bldP spid="37" grpId="0"/>
      <p:bldP spid="38" grpId="0"/>
      <p:bldP spid="39" grpId="0" animBg="1"/>
      <p:bldP spid="40" grpId="0"/>
      <p:bldP spid="40" grpId="1"/>
      <p:bldP spid="40" grpId="2"/>
      <p:bldP spid="41" grpId="0" animBg="1"/>
      <p:bldP spid="42" grpId="0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吹き出し 24">
            <a:extLst>
              <a:ext uri="{FF2B5EF4-FFF2-40B4-BE49-F238E27FC236}">
                <a16:creationId xmlns:a16="http://schemas.microsoft.com/office/drawing/2014/main" id="{44D37D38-ACB3-1645-8431-DB7F147DFB21}"/>
              </a:ext>
            </a:extLst>
          </p:cNvPr>
          <p:cNvSpPr/>
          <p:nvPr/>
        </p:nvSpPr>
        <p:spPr>
          <a:xfrm flipV="1">
            <a:off x="2675996" y="3117349"/>
            <a:ext cx="5479546" cy="707797"/>
          </a:xfrm>
          <a:prstGeom prst="wedgeRoundRectCallout">
            <a:avLst>
              <a:gd name="adj1" fmla="val 48286"/>
              <a:gd name="adj2" fmla="val 77249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100">
              <a:latin typeface="Century Schoolbook" panose="02040604050505020304" pitchFamily="18" charset="0"/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7058" y="5039454"/>
            <a:ext cx="9130801" cy="1822153"/>
          </a:xfrm>
          <a:prstGeom prst="roundRect">
            <a:avLst>
              <a:gd name="adj" fmla="val 8341"/>
            </a:avLst>
          </a:prstGeom>
          <a:solidFill>
            <a:srgbClr val="3333CC">
              <a:alpha val="3000"/>
            </a:srgbClr>
          </a:solidFill>
          <a:ln w="254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Century Schoolbook" panose="02040604050505020304" pitchFamily="18" charset="0"/>
              </a:rPr>
              <a:t>　</a:t>
            </a:r>
          </a:p>
        </p:txBody>
      </p:sp>
      <p:pic>
        <p:nvPicPr>
          <p:cNvPr id="34" name="Picture 2" descr="C:\Users\KASUGA_Hideki\AppData\Local\Microsoft\Windows\Temporary Internet Files\Content.IE5\0HZNX5XM\MC90044183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701" y="1117030"/>
            <a:ext cx="2016224" cy="2121236"/>
          </a:xfrm>
          <a:prstGeom prst="rect">
            <a:avLst/>
          </a:prstGeom>
          <a:noFill/>
        </p:spPr>
      </p:pic>
      <p:sp>
        <p:nvSpPr>
          <p:cNvPr id="22" name="正方形/長方形 21"/>
          <p:cNvSpPr/>
          <p:nvPr/>
        </p:nvSpPr>
        <p:spPr>
          <a:xfrm>
            <a:off x="544167" y="54883"/>
            <a:ext cx="1723549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239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239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-28889" y="-4213"/>
            <a:ext cx="5541902" cy="58477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ja-JP" altLang="en-US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過去形の疑問文（不規則動詞）</a:t>
            </a:r>
          </a:p>
        </p:txBody>
      </p:sp>
      <p:sp>
        <p:nvSpPr>
          <p:cNvPr id="16" name="正方形/長方形 15"/>
          <p:cNvSpPr/>
          <p:nvPr/>
        </p:nvSpPr>
        <p:spPr>
          <a:xfrm>
            <a:off x="3923928" y="476672"/>
            <a:ext cx="42484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You </a:t>
            </a:r>
            <a:r>
              <a:rPr lang="en-US" altLang="ja-JP" sz="32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ate</a:t>
            </a:r>
            <a:r>
              <a:rPr lang="en-US" altLang="ja-JP" sz="3200" b="1" dirty="0" err="1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 sushi.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3939033" y="1291932"/>
            <a:ext cx="42484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You </a:t>
            </a:r>
            <a:r>
              <a:rPr lang="en-US" altLang="ja-JP" sz="3200" b="1" dirty="0" err="1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eat</a:t>
            </a:r>
            <a:r>
              <a:rPr lang="en-US" altLang="ja-JP" sz="32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ja-JP" altLang="en-US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sushi.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2355514" y="2211403"/>
            <a:ext cx="59766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Do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+ </a:t>
            </a:r>
            <a:r>
              <a:rPr lang="en-US" altLang="ja-JP" sz="32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ed</a:t>
            </a:r>
            <a:r>
              <a:rPr lang="en-US" altLang="ja-JP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you eat</a:t>
            </a:r>
            <a:r>
              <a:rPr lang="ja-JP" altLang="en-US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     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sushi?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1" name="下矢印 20"/>
          <p:cNvSpPr/>
          <p:nvPr/>
        </p:nvSpPr>
        <p:spPr>
          <a:xfrm>
            <a:off x="5163826" y="1026746"/>
            <a:ext cx="360040" cy="432048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23" name="下矢印 22"/>
          <p:cNvSpPr/>
          <p:nvPr/>
        </p:nvSpPr>
        <p:spPr>
          <a:xfrm rot="4367029">
            <a:off x="4791487" y="1281094"/>
            <a:ext cx="265968" cy="1648753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24" name="下矢印 23"/>
          <p:cNvSpPr/>
          <p:nvPr/>
        </p:nvSpPr>
        <p:spPr>
          <a:xfrm>
            <a:off x="3131840" y="2684087"/>
            <a:ext cx="360040" cy="432048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-37484" y="5359411"/>
            <a:ext cx="914501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①不規則変化の動詞の過去形も「動詞の原形</a:t>
            </a:r>
            <a:r>
              <a:rPr lang="en-US" altLang="ja-JP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+</a:t>
            </a:r>
            <a:r>
              <a:rPr lang="en-US" altLang="ja-JP" sz="2400" b="1" dirty="0" err="1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anose="020B0609070205080204" pitchFamily="49" charset="-128"/>
              </a:rPr>
              <a:t>ed</a:t>
            </a:r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」と考えて、過</a:t>
            </a:r>
            <a:endParaRPr lang="en-US" altLang="ja-JP" sz="24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　</a:t>
            </a:r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去を表す</a:t>
            </a:r>
            <a:r>
              <a:rPr lang="en-US" altLang="ja-JP" sz="24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anose="020B0609070205080204" pitchFamily="49" charset="-128"/>
              </a:rPr>
              <a:t>ed</a:t>
            </a:r>
            <a:r>
              <a:rPr lang="ja-JP" altLang="en-US" sz="24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の部分が、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たずねるときに使う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anose="020B0609070205080204" pitchFamily="49" charset="-128"/>
              </a:rPr>
              <a:t>do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とくっついて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anose="020B0609070205080204" pitchFamily="49" charset="-128"/>
              </a:rPr>
              <a:t>did</a:t>
            </a: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anose="020B0609070205080204" pitchFamily="49" charset="-128"/>
              </a:rPr>
              <a:t>　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になると考えましょう。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-68439" y="6445341"/>
            <a:ext cx="92481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②動詞は元の形（原形）になることを忘れないようにしましょう。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-34816" y="4938645"/>
            <a:ext cx="13532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2915817" y="3153533"/>
            <a:ext cx="523972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Did   </a:t>
            </a:r>
            <a:r>
              <a:rPr lang="ja-JP" altLang="en-US" sz="32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you eat</a:t>
            </a:r>
            <a:r>
              <a:rPr lang="ja-JP" altLang="en-US" sz="32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itchFamily="18" charset="0"/>
                <a:ea typeface="ＭＳ ゴシック" pitchFamily="49" charset="-128"/>
              </a:rPr>
              <a:t>     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sushi?</a:t>
            </a:r>
            <a:endParaRPr lang="ja-JP" altLang="en-US" sz="32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" name="角丸四角形吹き出し 40">
            <a:extLst>
              <a:ext uri="{FF2B5EF4-FFF2-40B4-BE49-F238E27FC236}">
                <a16:creationId xmlns:a16="http://schemas.microsoft.com/office/drawing/2014/main" id="{5D765573-BE23-FB1A-11C0-1C548CED6795}"/>
              </a:ext>
            </a:extLst>
          </p:cNvPr>
          <p:cNvSpPr/>
          <p:nvPr/>
        </p:nvSpPr>
        <p:spPr>
          <a:xfrm flipV="1">
            <a:off x="2675996" y="3899484"/>
            <a:ext cx="5479546" cy="1080221"/>
          </a:xfrm>
          <a:prstGeom prst="wedgeRoundRectCallout">
            <a:avLst>
              <a:gd name="adj1" fmla="val -56148"/>
              <a:gd name="adj2" fmla="val -3896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A34AE1D-E7A8-D704-0CD8-4477E1827B40}"/>
              </a:ext>
            </a:extLst>
          </p:cNvPr>
          <p:cNvSpPr/>
          <p:nvPr/>
        </p:nvSpPr>
        <p:spPr>
          <a:xfrm>
            <a:off x="2962583" y="3839735"/>
            <a:ext cx="22701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I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Century Schoolbook" panose="020406040505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DAD3333-3EBA-35DB-3292-B8A487C4A143}"/>
              </a:ext>
            </a:extLst>
          </p:cNvPr>
          <p:cNvSpPr/>
          <p:nvPr/>
        </p:nvSpPr>
        <p:spPr>
          <a:xfrm>
            <a:off x="3131840" y="4394932"/>
            <a:ext cx="530743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I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952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952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Century Schoolbook" panose="02040604050505020304" pitchFamily="18" charset="0"/>
              </a:rPr>
              <a:t>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Century Schoolbook" panose="02040604050505020304" pitchFamily="18" charset="0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BB074269-555B-2724-6AEA-8717DAF2BCC8}"/>
              </a:ext>
            </a:extLst>
          </p:cNvPr>
          <p:cNvCxnSpPr>
            <a:cxnSpLocks/>
            <a:endCxn id="3" idx="3"/>
          </p:cNvCxnSpPr>
          <p:nvPr/>
        </p:nvCxnSpPr>
        <p:spPr>
          <a:xfrm flipV="1">
            <a:off x="2675996" y="4439594"/>
            <a:ext cx="5479546" cy="761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79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 animBg="1"/>
      <p:bldP spid="22" grpId="0"/>
      <p:bldP spid="16" grpId="0"/>
      <p:bldP spid="19" grpId="0"/>
      <p:bldP spid="20" grpId="0"/>
      <p:bldP spid="21" grpId="0" animBg="1"/>
      <p:bldP spid="23" grpId="0" animBg="1"/>
      <p:bldP spid="24" grpId="0" animBg="1"/>
      <p:bldP spid="26" grpId="0"/>
      <p:bldP spid="27" grpId="0"/>
      <p:bldP spid="28" grpId="0"/>
      <p:bldP spid="32" grpId="0"/>
      <p:bldP spid="3" grpId="0" animBg="1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D66725AF-4F79-9DAA-4558-A6750C79A8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371" y="627699"/>
            <a:ext cx="1880746" cy="1941964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979921" y="-6830"/>
            <a:ext cx="67687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You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had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a dog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two years ago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.</a:t>
            </a:r>
            <a:endParaRPr lang="ja-JP" altLang="en-US" sz="32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32776" y="2958176"/>
            <a:ext cx="91805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you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( 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have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 a dog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two years ago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?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549786" y="4400337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I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86577" y="1694404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Do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22322" y="2954693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824555" y="2964273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have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970694" y="441253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I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970121" y="4400337"/>
            <a:ext cx="13952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107504" y="2780928"/>
            <a:ext cx="8784976" cy="1008112"/>
          </a:xfrm>
          <a:prstGeom prst="wedgeRoundRectCallout">
            <a:avLst>
              <a:gd name="adj1" fmla="val -46741"/>
              <a:gd name="adj2" fmla="val 8621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1259632" y="4268025"/>
            <a:ext cx="7488832" cy="2187260"/>
          </a:xfrm>
          <a:prstGeom prst="wedgeRoundRectCallout">
            <a:avLst>
              <a:gd name="adj1" fmla="val 49091"/>
              <a:gd name="adj2" fmla="val -57903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763688" y="5254752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I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didn’t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3046751" y="5266946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I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995936" y="5254752"/>
            <a:ext cx="259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758749" y="5771002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I 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noFill/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9525" cmpd="sng">
                  <a:solidFill>
                    <a:schemeClr val="bg1"/>
                  </a:solidFill>
                  <a:prstDash val="solid"/>
                  <a:miter lim="800000"/>
                </a:ln>
                <a:noFill/>
                <a:latin typeface="Century Schoolbook" panose="02040604050505020304" pitchFamily="18" charset="0"/>
              </a:rPr>
              <a:t>not</a:t>
            </a:r>
            <a:r>
              <a:rPr lang="ja-JP" altLang="en-US" sz="3200" b="1" dirty="0">
                <a:ln w="9525" cmpd="sng">
                  <a:solidFill>
                    <a:schemeClr val="bg1"/>
                  </a:solidFill>
                  <a:prstDash val="solid"/>
                  <a:miter lim="800000"/>
                </a:ln>
                <a:noFill/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3038629" y="5820756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I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990997" y="5771002"/>
            <a:ext cx="1368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solidFill>
                  <a:schemeClr val="tx1">
                    <a:alpha val="99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191933" y="5771002"/>
            <a:ext cx="999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下矢印 1">
            <a:extLst>
              <a:ext uri="{FF2B5EF4-FFF2-40B4-BE49-F238E27FC236}">
                <a16:creationId xmlns:a16="http://schemas.microsoft.com/office/drawing/2014/main" id="{F656157F-243F-D806-504B-B532FD93DDEB}"/>
              </a:ext>
            </a:extLst>
          </p:cNvPr>
          <p:cNvSpPr/>
          <p:nvPr/>
        </p:nvSpPr>
        <p:spPr>
          <a:xfrm>
            <a:off x="875906" y="2203123"/>
            <a:ext cx="360040" cy="57606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B543231-E9EA-9C55-B9D4-1A43ED5303AA}"/>
              </a:ext>
            </a:extLst>
          </p:cNvPr>
          <p:cNvSpPr/>
          <p:nvPr/>
        </p:nvSpPr>
        <p:spPr>
          <a:xfrm>
            <a:off x="820451" y="1719794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+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下矢印 1">
            <a:extLst>
              <a:ext uri="{FF2B5EF4-FFF2-40B4-BE49-F238E27FC236}">
                <a16:creationId xmlns:a16="http://schemas.microsoft.com/office/drawing/2014/main" id="{3D8E3F7C-73C4-E25B-1DCB-1F32D496BB06}"/>
              </a:ext>
            </a:extLst>
          </p:cNvPr>
          <p:cNvSpPr/>
          <p:nvPr/>
        </p:nvSpPr>
        <p:spPr>
          <a:xfrm rot="3071009">
            <a:off x="2252037" y="295001"/>
            <a:ext cx="304357" cy="1778680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3BB9BF6-BDC0-62D9-6032-31DB589C19BF}"/>
              </a:ext>
            </a:extLst>
          </p:cNvPr>
          <p:cNvSpPr/>
          <p:nvPr/>
        </p:nvSpPr>
        <p:spPr>
          <a:xfrm>
            <a:off x="1124209" y="1708981"/>
            <a:ext cx="855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1B393CAD-FE20-6102-A28C-BF6949505542}"/>
              </a:ext>
            </a:extLst>
          </p:cNvPr>
          <p:cNvCxnSpPr>
            <a:cxnSpLocks/>
          </p:cNvCxnSpPr>
          <p:nvPr/>
        </p:nvCxnSpPr>
        <p:spPr>
          <a:xfrm>
            <a:off x="1265227" y="5157192"/>
            <a:ext cx="748323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955708D-CFC1-8430-F936-EB3420A4B66B}"/>
              </a:ext>
            </a:extLst>
          </p:cNvPr>
          <p:cNvSpPr/>
          <p:nvPr/>
        </p:nvSpPr>
        <p:spPr>
          <a:xfrm>
            <a:off x="4053196" y="472885"/>
            <a:ext cx="107593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13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3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81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6" grpId="0"/>
      <p:bldP spid="9" grpId="0"/>
      <p:bldP spid="10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  <p:bldP spid="3" grpId="0" animBg="1"/>
      <p:bldP spid="4" grpId="0"/>
      <p:bldP spid="5" grpId="0" animBg="1"/>
      <p:bldP spid="8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38635" y="739870"/>
            <a:ext cx="2256223" cy="2715088"/>
          </a:xfrm>
          <a:prstGeom prst="rect">
            <a:avLst/>
          </a:prstGeom>
          <a:noFill/>
        </p:spPr>
      </p:pic>
      <p:sp>
        <p:nvSpPr>
          <p:cNvPr id="12" name="正方形/長方形 11"/>
          <p:cNvSpPr/>
          <p:nvPr/>
        </p:nvSpPr>
        <p:spPr>
          <a:xfrm>
            <a:off x="7295" y="3792391"/>
            <a:ext cx="876252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( 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your father ( 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make 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 dinner 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28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2800" b="1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043608" y="4904198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he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-36512" y="2375207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Do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下矢印 1"/>
          <p:cNvSpPr/>
          <p:nvPr/>
        </p:nvSpPr>
        <p:spPr>
          <a:xfrm>
            <a:off x="638672" y="2866788"/>
            <a:ext cx="360040" cy="57606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73968" y="3818963"/>
            <a:ext cx="153928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28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3707904" y="3788908"/>
            <a:ext cx="153928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make</a:t>
            </a:r>
            <a:endParaRPr lang="ja-JP" altLang="en-US" sz="28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302694" y="490768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370312" y="4904198"/>
            <a:ext cx="13952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0" y="3536046"/>
            <a:ext cx="9144000" cy="1008112"/>
          </a:xfrm>
          <a:prstGeom prst="wedgeRoundRectCallout">
            <a:avLst>
              <a:gd name="adj1" fmla="val -46741"/>
              <a:gd name="adj2" fmla="val 8621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827584" y="4904198"/>
            <a:ext cx="7920880" cy="1944216"/>
          </a:xfrm>
          <a:prstGeom prst="wedgeRoundRectCallout">
            <a:avLst>
              <a:gd name="adj1" fmla="val 49091"/>
              <a:gd name="adj2" fmla="val -57903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115616" y="5616947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didn’t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305229" y="5620430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366040" y="5616947"/>
            <a:ext cx="259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115616" y="6193011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371288" y="6180817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419872" y="6193011"/>
            <a:ext cx="1368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solidFill>
                  <a:schemeClr val="tx1">
                    <a:alpha val="99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4676367" y="6193011"/>
            <a:ext cx="999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11560" y="2388122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+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01822383-92FD-807A-2E02-5F86862B8957}"/>
              </a:ext>
            </a:extLst>
          </p:cNvPr>
          <p:cNvCxnSpPr/>
          <p:nvPr/>
        </p:nvCxnSpPr>
        <p:spPr>
          <a:xfrm>
            <a:off x="827584" y="5616947"/>
            <a:ext cx="79208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下矢印 1">
            <a:extLst>
              <a:ext uri="{FF2B5EF4-FFF2-40B4-BE49-F238E27FC236}">
                <a16:creationId xmlns:a16="http://schemas.microsoft.com/office/drawing/2014/main" id="{53AAA2EC-653E-FF92-5948-C3F97517790E}"/>
              </a:ext>
            </a:extLst>
          </p:cNvPr>
          <p:cNvSpPr/>
          <p:nvPr/>
        </p:nvSpPr>
        <p:spPr>
          <a:xfrm rot="3054682">
            <a:off x="2570682" y="-4841"/>
            <a:ext cx="304357" cy="2998017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5D97B60-D680-EF1B-CE62-DEFE1569C60A}"/>
              </a:ext>
            </a:extLst>
          </p:cNvPr>
          <p:cNvSpPr/>
          <p:nvPr/>
        </p:nvSpPr>
        <p:spPr>
          <a:xfrm>
            <a:off x="915318" y="2377309"/>
            <a:ext cx="855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949D7AB-2932-CC44-05FC-15C70279C3AD}"/>
              </a:ext>
            </a:extLst>
          </p:cNvPr>
          <p:cNvSpPr/>
          <p:nvPr/>
        </p:nvSpPr>
        <p:spPr>
          <a:xfrm>
            <a:off x="1403648" y="25460"/>
            <a:ext cx="6849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Your father </a:t>
            </a:r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made</a:t>
            </a:r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dinner </a:t>
            </a:r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.</a:t>
            </a:r>
            <a:endParaRPr lang="ja-JP" altLang="en-US" sz="28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BDD17CC-2509-12E7-D024-650B4CB1EB2D}"/>
              </a:ext>
            </a:extLst>
          </p:cNvPr>
          <p:cNvSpPr/>
          <p:nvPr/>
        </p:nvSpPr>
        <p:spPr>
          <a:xfrm>
            <a:off x="3872985" y="623615"/>
            <a:ext cx="107593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13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3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98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9" grpId="0"/>
      <p:bldP spid="2" grpId="0" animBg="1"/>
      <p:bldP spid="10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 animBg="1"/>
      <p:bldP spid="114" grpId="0"/>
      <p:bldP spid="5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FE9EEE5E-D008-7029-7EA2-A79C1B993B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6216" y="574802"/>
            <a:ext cx="2479204" cy="1859403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093A63D5-85AD-F017-0078-2208B5275E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377" y="580564"/>
            <a:ext cx="4206141" cy="3153975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691680" y="0"/>
            <a:ext cx="907300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Mai </a:t>
            </a:r>
            <a:r>
              <a:rPr lang="en-US" altLang="ja-JP" sz="28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ran</a:t>
            </a:r>
            <a:r>
              <a:rPr lang="en-US" altLang="ja-JP" sz="2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to the station </a:t>
            </a:r>
            <a:r>
              <a:rPr lang="en-US" altLang="ja-JP" sz="28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this morning</a:t>
            </a:r>
            <a:r>
              <a:rPr lang="en-US" altLang="ja-JP" sz="2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.</a:t>
            </a:r>
            <a:endParaRPr lang="ja-JP" altLang="en-US" sz="28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32992" y="3599036"/>
            <a:ext cx="888409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 Mai (</a:t>
            </a:r>
            <a:r>
              <a:rPr lang="ja-JP" altLang="en-US" sz="2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2800" b="1" cap="none" spc="0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run</a:t>
            </a:r>
            <a:r>
              <a:rPr lang="en-US" altLang="ja-JP" sz="28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 to the station </a:t>
            </a:r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this morning</a:t>
            </a:r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?</a:t>
            </a:r>
            <a:endParaRPr lang="ja-JP" altLang="en-US" sz="28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043608" y="4797152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she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-36512" y="226816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Do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下矢印 1"/>
          <p:cNvSpPr/>
          <p:nvPr/>
        </p:nvSpPr>
        <p:spPr>
          <a:xfrm>
            <a:off x="638672" y="2759742"/>
            <a:ext cx="360040" cy="57606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45976" y="3599036"/>
            <a:ext cx="153928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28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414849" y="3586842"/>
            <a:ext cx="153928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run</a:t>
            </a:r>
            <a:endParaRPr lang="ja-JP" altLang="en-US" sz="28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302694" y="4800635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563888" y="4797152"/>
            <a:ext cx="13952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0" y="3429000"/>
            <a:ext cx="9144000" cy="1008112"/>
          </a:xfrm>
          <a:prstGeom prst="wedgeRoundRectCallout">
            <a:avLst>
              <a:gd name="adj1" fmla="val -46741"/>
              <a:gd name="adj2" fmla="val 8621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827584" y="4797152"/>
            <a:ext cx="7920880" cy="1944216"/>
          </a:xfrm>
          <a:prstGeom prst="wedgeRoundRectCallout">
            <a:avLst>
              <a:gd name="adj1" fmla="val 49091"/>
              <a:gd name="adj2" fmla="val -57903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115616" y="5509901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she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didn’t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305229" y="5513384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563888" y="5509901"/>
            <a:ext cx="259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115616" y="6085965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371288" y="607377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635896" y="6085965"/>
            <a:ext cx="1368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solidFill>
                  <a:schemeClr val="tx1">
                    <a:alpha val="99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4892391" y="6085965"/>
            <a:ext cx="999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11560" y="2281076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+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01822383-92FD-807A-2E02-5F86862B8957}"/>
              </a:ext>
            </a:extLst>
          </p:cNvPr>
          <p:cNvCxnSpPr/>
          <p:nvPr/>
        </p:nvCxnSpPr>
        <p:spPr>
          <a:xfrm>
            <a:off x="827584" y="5509901"/>
            <a:ext cx="79208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下矢印 1">
            <a:extLst>
              <a:ext uri="{FF2B5EF4-FFF2-40B4-BE49-F238E27FC236}">
                <a16:creationId xmlns:a16="http://schemas.microsoft.com/office/drawing/2014/main" id="{53AAA2EC-653E-FF92-5948-C3F97517790E}"/>
              </a:ext>
            </a:extLst>
          </p:cNvPr>
          <p:cNvSpPr/>
          <p:nvPr/>
        </p:nvSpPr>
        <p:spPr>
          <a:xfrm rot="2475545">
            <a:off x="2135841" y="241127"/>
            <a:ext cx="304357" cy="2339780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5D97B60-D680-EF1B-CE62-DEFE1569C60A}"/>
              </a:ext>
            </a:extLst>
          </p:cNvPr>
          <p:cNvSpPr/>
          <p:nvPr/>
        </p:nvSpPr>
        <p:spPr>
          <a:xfrm>
            <a:off x="915318" y="2270263"/>
            <a:ext cx="855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D9D3066-5649-D880-8EB1-39B3D06E40CC}"/>
              </a:ext>
            </a:extLst>
          </p:cNvPr>
          <p:cNvSpPr/>
          <p:nvPr/>
        </p:nvSpPr>
        <p:spPr>
          <a:xfrm>
            <a:off x="4184708" y="763324"/>
            <a:ext cx="107593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13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3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25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6" grpId="0"/>
      <p:bldP spid="9" grpId="0"/>
      <p:bldP spid="2" grpId="0" animBg="1"/>
      <p:bldP spid="10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 animBg="1"/>
      <p:bldP spid="11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-14064" y="3718689"/>
            <a:ext cx="919457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Did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he (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come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 to school 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entury Schoolbook" pitchFamily="18" charset="0"/>
                <a:ea typeface="ＭＳ ゴシック" pitchFamily="49" charset="-128"/>
              </a:rPr>
              <a:t>yesterday</a:t>
            </a:r>
            <a:r>
              <a:rPr lang="en-US" altLang="ja-JP" sz="32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3200" b="1" dirty="0">
              <a:ln w="10541" cmpd="sng">
                <a:noFill/>
                <a:prstDash val="solid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043608" y="4904198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he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-36512" y="2375207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Do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下矢印 1"/>
          <p:cNvSpPr/>
          <p:nvPr/>
        </p:nvSpPr>
        <p:spPr>
          <a:xfrm>
            <a:off x="638672" y="2866788"/>
            <a:ext cx="360040" cy="57606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29072" y="3739013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334232" y="3706495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come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302694" y="490768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370312" y="4904198"/>
            <a:ext cx="13952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0" y="3536046"/>
            <a:ext cx="9144000" cy="1008112"/>
          </a:xfrm>
          <a:prstGeom prst="wedgeRoundRectCallout">
            <a:avLst>
              <a:gd name="adj1" fmla="val -46741"/>
              <a:gd name="adj2" fmla="val 8621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827584" y="4904198"/>
            <a:ext cx="7920880" cy="1944216"/>
          </a:xfrm>
          <a:prstGeom prst="wedgeRoundRectCallout">
            <a:avLst>
              <a:gd name="adj1" fmla="val 49091"/>
              <a:gd name="adj2" fmla="val -57903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115616" y="5616947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didn’t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305229" y="5620430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366040" y="5616947"/>
            <a:ext cx="259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115616" y="6193011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371288" y="6180817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419872" y="6193011"/>
            <a:ext cx="1368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solidFill>
                  <a:schemeClr val="tx1">
                    <a:alpha val="99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4676367" y="6193011"/>
            <a:ext cx="999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11560" y="2388122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+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01822383-92FD-807A-2E02-5F86862B8957}"/>
              </a:ext>
            </a:extLst>
          </p:cNvPr>
          <p:cNvCxnSpPr/>
          <p:nvPr/>
        </p:nvCxnSpPr>
        <p:spPr>
          <a:xfrm>
            <a:off x="827584" y="5616947"/>
            <a:ext cx="79208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下矢印 1">
            <a:extLst>
              <a:ext uri="{FF2B5EF4-FFF2-40B4-BE49-F238E27FC236}">
                <a16:creationId xmlns:a16="http://schemas.microsoft.com/office/drawing/2014/main" id="{53AAA2EC-653E-FF92-5948-C3F97517790E}"/>
              </a:ext>
            </a:extLst>
          </p:cNvPr>
          <p:cNvSpPr/>
          <p:nvPr/>
        </p:nvSpPr>
        <p:spPr>
          <a:xfrm rot="2475545">
            <a:off x="2179187" y="410522"/>
            <a:ext cx="304357" cy="2339780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5D97B60-D680-EF1B-CE62-DEFE1569C60A}"/>
              </a:ext>
            </a:extLst>
          </p:cNvPr>
          <p:cNvSpPr/>
          <p:nvPr/>
        </p:nvSpPr>
        <p:spPr>
          <a:xfrm>
            <a:off x="915318" y="2377309"/>
            <a:ext cx="855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949D7AB-2932-CC44-05FC-15C70279C3AD}"/>
              </a:ext>
            </a:extLst>
          </p:cNvPr>
          <p:cNvSpPr/>
          <p:nvPr/>
        </p:nvSpPr>
        <p:spPr>
          <a:xfrm>
            <a:off x="1445466" y="26646"/>
            <a:ext cx="63466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came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to school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yesterday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.</a:t>
            </a:r>
            <a:endParaRPr lang="ja-JP" altLang="en-US" sz="32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ADC305E-45B3-06DE-E66F-A7A357B7A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4533" y="438174"/>
            <a:ext cx="3033885" cy="3033885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BDD17CC-2509-12E7-D024-650B4CB1EB2D}"/>
              </a:ext>
            </a:extLst>
          </p:cNvPr>
          <p:cNvSpPr/>
          <p:nvPr/>
        </p:nvSpPr>
        <p:spPr>
          <a:xfrm>
            <a:off x="5356890" y="531167"/>
            <a:ext cx="107593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13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3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35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9" grpId="0"/>
      <p:bldP spid="2" grpId="0" animBg="1"/>
      <p:bldP spid="10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 animBg="1"/>
      <p:bldP spid="114" grpId="0"/>
      <p:bldP spid="5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093A63D5-85AD-F017-0078-2208B5275E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0247" y="647711"/>
            <a:ext cx="3479530" cy="2609648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034208" y="8840"/>
            <a:ext cx="8109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 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bought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many things 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last Sunday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-91779" y="3599036"/>
            <a:ext cx="940756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 she (</a:t>
            </a:r>
            <a:r>
              <a:rPr lang="ja-JP" altLang="en-US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buy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 many things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last Sunday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?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043608" y="4797152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she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-36512" y="226816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Do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下矢印 1"/>
          <p:cNvSpPr/>
          <p:nvPr/>
        </p:nvSpPr>
        <p:spPr>
          <a:xfrm>
            <a:off x="638672" y="2759742"/>
            <a:ext cx="360040" cy="57606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216652" y="3599036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404279" y="3611230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buy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302694" y="4800635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563888" y="4797152"/>
            <a:ext cx="13952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0" y="3429000"/>
            <a:ext cx="9144000" cy="1008112"/>
          </a:xfrm>
          <a:prstGeom prst="wedgeRoundRectCallout">
            <a:avLst>
              <a:gd name="adj1" fmla="val -46741"/>
              <a:gd name="adj2" fmla="val 8621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827584" y="4797152"/>
            <a:ext cx="7920880" cy="1944216"/>
          </a:xfrm>
          <a:prstGeom prst="wedgeRoundRectCallout">
            <a:avLst>
              <a:gd name="adj1" fmla="val 49091"/>
              <a:gd name="adj2" fmla="val -57903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115616" y="5509901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she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didn’t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305229" y="5513384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563888" y="5509901"/>
            <a:ext cx="259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115616" y="6085965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she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371288" y="607377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she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635896" y="6085965"/>
            <a:ext cx="1368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solidFill>
                  <a:schemeClr val="tx1">
                    <a:alpha val="99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4892391" y="6085965"/>
            <a:ext cx="999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11560" y="2281076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+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01822383-92FD-807A-2E02-5F86862B8957}"/>
              </a:ext>
            </a:extLst>
          </p:cNvPr>
          <p:cNvCxnSpPr/>
          <p:nvPr/>
        </p:nvCxnSpPr>
        <p:spPr>
          <a:xfrm>
            <a:off x="827584" y="5509901"/>
            <a:ext cx="79208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下矢印 1">
            <a:extLst>
              <a:ext uri="{FF2B5EF4-FFF2-40B4-BE49-F238E27FC236}">
                <a16:creationId xmlns:a16="http://schemas.microsoft.com/office/drawing/2014/main" id="{53AAA2EC-653E-FF92-5948-C3F97517790E}"/>
              </a:ext>
            </a:extLst>
          </p:cNvPr>
          <p:cNvSpPr/>
          <p:nvPr/>
        </p:nvSpPr>
        <p:spPr>
          <a:xfrm rot="1954611">
            <a:off x="1934961" y="471322"/>
            <a:ext cx="308411" cy="210597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5D97B60-D680-EF1B-CE62-DEFE1569C60A}"/>
              </a:ext>
            </a:extLst>
          </p:cNvPr>
          <p:cNvSpPr/>
          <p:nvPr/>
        </p:nvSpPr>
        <p:spPr>
          <a:xfrm>
            <a:off x="915318" y="2270263"/>
            <a:ext cx="855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D9D3066-5649-D880-8EB1-39B3D06E40CC}"/>
              </a:ext>
            </a:extLst>
          </p:cNvPr>
          <p:cNvSpPr/>
          <p:nvPr/>
        </p:nvSpPr>
        <p:spPr>
          <a:xfrm>
            <a:off x="4892391" y="116632"/>
            <a:ext cx="107593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13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3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31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6" grpId="0"/>
      <p:bldP spid="9" grpId="0"/>
      <p:bldP spid="2" grpId="0" animBg="1"/>
      <p:bldP spid="10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 animBg="1"/>
      <p:bldP spid="114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093A63D5-85AD-F017-0078-2208B5275E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4131" y="608007"/>
            <a:ext cx="4206141" cy="2804318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242506" y="29883"/>
            <a:ext cx="81009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They 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went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shopping 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last weekend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32992" y="3599036"/>
            <a:ext cx="93355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 they (</a:t>
            </a:r>
            <a:r>
              <a:rPr lang="ja-JP" altLang="en-US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go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 shopping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00B0F0"/>
                </a:solidFill>
                <a:latin typeface="Century Schoolbook" panose="02040604050505020304" pitchFamily="18" charset="0"/>
              </a:rPr>
              <a:t>last weekend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?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043608" y="4797152"/>
            <a:ext cx="5256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Yes, (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they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-36512" y="2268161"/>
            <a:ext cx="10352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Do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" name="下矢印 1"/>
          <p:cNvSpPr/>
          <p:nvPr/>
        </p:nvSpPr>
        <p:spPr>
          <a:xfrm>
            <a:off x="638672" y="2759742"/>
            <a:ext cx="360040" cy="576064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79804" y="3599036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2866256" y="3556421"/>
            <a:ext cx="15392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go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302694" y="4800635"/>
            <a:ext cx="147721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they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835420" y="4832466"/>
            <a:ext cx="13952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6" name="角丸四角形吹き出し 15"/>
          <p:cNvSpPr/>
          <p:nvPr/>
        </p:nvSpPr>
        <p:spPr>
          <a:xfrm>
            <a:off x="0" y="3429000"/>
            <a:ext cx="9144000" cy="1008112"/>
          </a:xfrm>
          <a:prstGeom prst="wedgeRoundRectCallout">
            <a:avLst>
              <a:gd name="adj1" fmla="val -46741"/>
              <a:gd name="adj2" fmla="val 86218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7" name="角丸四角形吹き出し 16"/>
          <p:cNvSpPr/>
          <p:nvPr/>
        </p:nvSpPr>
        <p:spPr>
          <a:xfrm>
            <a:off x="827584" y="4797152"/>
            <a:ext cx="7920880" cy="1944216"/>
          </a:xfrm>
          <a:prstGeom prst="wedgeRoundRectCallout">
            <a:avLst>
              <a:gd name="adj1" fmla="val 49091"/>
              <a:gd name="adj2" fmla="val -57903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115616" y="5509901"/>
            <a:ext cx="59046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they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didn’t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2305228" y="5513384"/>
            <a:ext cx="125865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they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563888" y="5509901"/>
            <a:ext cx="25922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n’t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115616" y="6085965"/>
            <a:ext cx="712879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No,  (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they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did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)(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not</a:t>
            </a:r>
            <a:r>
              <a:rPr lang="ja-JP" altLang="en-US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).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339752" y="6073771"/>
            <a:ext cx="11925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they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635896" y="6085965"/>
            <a:ext cx="13681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did</a:t>
            </a:r>
            <a:endParaRPr lang="ja-JP" altLang="en-US" sz="3200" b="1" cap="none" spc="0" dirty="0">
              <a:ln w="17780" cmpd="sng">
                <a:solidFill>
                  <a:schemeClr val="tx1">
                    <a:alpha val="99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4892391" y="6085965"/>
            <a:ext cx="999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cap="none" spc="0" dirty="0">
                <a:ln w="9525" cmpd="sng">
                  <a:solidFill>
                    <a:srgbClr val="FF0000">
                      <a:alpha val="99000"/>
                    </a:srgbClr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</a:rPr>
              <a:t>not</a:t>
            </a:r>
            <a:endParaRPr lang="ja-JP" altLang="en-US" sz="3200" b="1" cap="none" spc="0" dirty="0">
              <a:ln w="9525" cmpd="sng">
                <a:solidFill>
                  <a:srgbClr val="FF0000">
                    <a:alpha val="99000"/>
                  </a:srgbClr>
                </a:solidFill>
                <a:prstDash val="solid"/>
                <a:miter lim="800000"/>
              </a:ln>
              <a:solidFill>
                <a:srgbClr val="FFC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11560" y="2281076"/>
            <a:ext cx="50405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+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01822383-92FD-807A-2E02-5F86862B8957}"/>
              </a:ext>
            </a:extLst>
          </p:cNvPr>
          <p:cNvCxnSpPr/>
          <p:nvPr/>
        </p:nvCxnSpPr>
        <p:spPr>
          <a:xfrm>
            <a:off x="827584" y="5509901"/>
            <a:ext cx="792088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下矢印 1">
            <a:extLst>
              <a:ext uri="{FF2B5EF4-FFF2-40B4-BE49-F238E27FC236}">
                <a16:creationId xmlns:a16="http://schemas.microsoft.com/office/drawing/2014/main" id="{53AAA2EC-653E-FF92-5948-C3F97517790E}"/>
              </a:ext>
            </a:extLst>
          </p:cNvPr>
          <p:cNvSpPr/>
          <p:nvPr/>
        </p:nvSpPr>
        <p:spPr>
          <a:xfrm rot="2475545">
            <a:off x="2135841" y="241127"/>
            <a:ext cx="304357" cy="2339780"/>
          </a:xfrm>
          <a:prstGeom prst="downArrow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200">
              <a:latin typeface="Century Schoolbook" panose="02040604050505020304" pitchFamily="18" charset="0"/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75D97B60-D680-EF1B-CE62-DEFE1569C60A}"/>
              </a:ext>
            </a:extLst>
          </p:cNvPr>
          <p:cNvSpPr/>
          <p:nvPr/>
        </p:nvSpPr>
        <p:spPr>
          <a:xfrm>
            <a:off x="915318" y="2270263"/>
            <a:ext cx="8557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ed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D9D3066-5649-D880-8EB1-39B3D06E40CC}"/>
              </a:ext>
            </a:extLst>
          </p:cNvPr>
          <p:cNvSpPr/>
          <p:nvPr/>
        </p:nvSpPr>
        <p:spPr>
          <a:xfrm>
            <a:off x="4217020" y="1395060"/>
            <a:ext cx="107593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13800" b="1" cap="none" spc="50" dirty="0">
                <a:ln w="11430"/>
                <a:solidFill>
                  <a:srgbClr val="FF0000">
                    <a:alpha val="49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anose="02040604050505020304" pitchFamily="18" charset="0"/>
              </a:rPr>
              <a:t>?</a:t>
            </a:r>
            <a:endParaRPr lang="ja-JP" altLang="en-US" sz="13800" b="1" cap="none" spc="50" dirty="0">
              <a:ln w="11430"/>
              <a:solidFill>
                <a:srgbClr val="FF0000">
                  <a:alpha val="49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77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6" grpId="0"/>
      <p:bldP spid="9" grpId="0"/>
      <p:bldP spid="2" grpId="0" animBg="1"/>
      <p:bldP spid="10" grpId="0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 animBg="1"/>
      <p:bldP spid="11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C575A75-54A3-B2BD-431F-1349C66D5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48"/>
            <a:ext cx="9144000" cy="684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973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523" y="1926992"/>
            <a:ext cx="85689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Tense</a:t>
            </a:r>
            <a:endParaRPr kumimoji="1" lang="ja-JP" altLang="en-US" sz="115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B5FFD7-1C42-F573-8D17-D78634BFF977}"/>
              </a:ext>
            </a:extLst>
          </p:cNvPr>
          <p:cNvSpPr txBox="1"/>
          <p:nvPr/>
        </p:nvSpPr>
        <p:spPr>
          <a:xfrm>
            <a:off x="2321748" y="3933056"/>
            <a:ext cx="45005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過去形の疑問文</a:t>
            </a:r>
            <a:endParaRPr kumimoji="1" lang="ja-JP" altLang="en-US" sz="4800" b="1" dirty="0">
              <a:solidFill>
                <a:schemeClr val="bg1">
                  <a:lumMod val="65000"/>
                </a:schemeClr>
              </a:solidFill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051529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テーマ">
  <a:themeElements>
    <a:clrScheme name="ひらめき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1004</TotalTime>
  <Words>1259</Words>
  <Application>Microsoft Office PowerPoint</Application>
  <PresentationFormat>画面に合わせる (4:3)</PresentationFormat>
  <Paragraphs>346</Paragraphs>
  <Slides>31</Slides>
  <Notes>19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5" baseType="lpstr">
      <vt:lpstr>Arial</vt:lpstr>
      <vt:lpstr>Calibri</vt:lpstr>
      <vt:lpstr>Century Schoolbook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過去形の疑問文を練習しよう1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過去形の疑問文を練習しよう2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KASUGA_Hideki</dc:creator>
  <cp:lastModifiedBy>秀紀 春日</cp:lastModifiedBy>
  <cp:revision>119</cp:revision>
  <cp:lastPrinted>2016-03-09T01:30:51Z</cp:lastPrinted>
  <dcterms:created xsi:type="dcterms:W3CDTF">2012-12-30T13:31:10Z</dcterms:created>
  <dcterms:modified xsi:type="dcterms:W3CDTF">2026-09-21T10:58:52Z</dcterms:modified>
</cp:coreProperties>
</file>