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91" r:id="rId4"/>
    <p:sldId id="314" r:id="rId5"/>
    <p:sldId id="263" r:id="rId6"/>
    <p:sldId id="268" r:id="rId7"/>
    <p:sldId id="265" r:id="rId8"/>
    <p:sldId id="320" r:id="rId9"/>
    <p:sldId id="264" r:id="rId10"/>
    <p:sldId id="266" r:id="rId11"/>
    <p:sldId id="269" r:id="rId12"/>
    <p:sldId id="270" r:id="rId13"/>
    <p:sldId id="271" r:id="rId14"/>
    <p:sldId id="267" r:id="rId15"/>
    <p:sldId id="284" r:id="rId16"/>
    <p:sldId id="316" r:id="rId17"/>
    <p:sldId id="322" r:id="rId18"/>
    <p:sldId id="323" r:id="rId19"/>
    <p:sldId id="272" r:id="rId20"/>
    <p:sldId id="302" r:id="rId21"/>
    <p:sldId id="318" r:id="rId22"/>
    <p:sldId id="304" r:id="rId23"/>
    <p:sldId id="305" r:id="rId24"/>
    <p:sldId id="303" r:id="rId25"/>
    <p:sldId id="306" r:id="rId26"/>
    <p:sldId id="307" r:id="rId27"/>
    <p:sldId id="310" r:id="rId28"/>
    <p:sldId id="308" r:id="rId29"/>
    <p:sldId id="309" r:id="rId30"/>
    <p:sldId id="319" r:id="rId31"/>
    <p:sldId id="324" r:id="rId32"/>
    <p:sldId id="325" r:id="rId33"/>
    <p:sldId id="294" r:id="rId34"/>
    <p:sldId id="326" r:id="rId35"/>
    <p:sldId id="327" r:id="rId36"/>
    <p:sldId id="328" r:id="rId37"/>
    <p:sldId id="329" r:id="rId38"/>
    <p:sldId id="330" r:id="rId39"/>
    <p:sldId id="300" r:id="rId40"/>
    <p:sldId id="301" r:id="rId41"/>
    <p:sldId id="315" r:id="rId42"/>
    <p:sldId id="332" r:id="rId43"/>
    <p:sldId id="331" r:id="rId44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33CC"/>
    <a:srgbClr val="D90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85956" autoAdjust="0"/>
  </p:normalViewPr>
  <p:slideViewPr>
    <p:cSldViewPr>
      <p:cViewPr>
        <p:scale>
          <a:sx n="87" d="100"/>
          <a:sy n="87" d="100"/>
        </p:scale>
        <p:origin x="1548" y="18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053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EBDB9525-AFC2-4BCA-99CE-DE4E4E480F0E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053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00A96930-6D6D-4F24-BCBA-F8717D29F3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081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6163987D-3EF4-4ECE-BFF0-43FEFF466C15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4875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3" y="3271878"/>
            <a:ext cx="8013700" cy="3099673"/>
          </a:xfrm>
          <a:prstGeom prst="rect">
            <a:avLst/>
          </a:prstGeom>
        </p:spPr>
        <p:txBody>
          <a:bodyPr vert="horz" lIns="96597" tIns="48299" rIns="96597" bIns="48299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57979FCE-5E0E-4409-8216-B597A4D82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022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I have a car.</a:t>
            </a:r>
          </a:p>
          <a:p>
            <a:r>
              <a:rPr kumimoji="1" lang="en-US" altLang="ja-JP" dirty="0"/>
              <a:t>It’s </a:t>
            </a:r>
            <a:r>
              <a:rPr kumimoji="1" lang="en-US" altLang="ja-JP" dirty="0" err="1"/>
              <a:t>Prius</a:t>
            </a:r>
            <a:r>
              <a:rPr kumimoji="1" lang="en-US" altLang="ja-JP" dirty="0"/>
              <a:t>.</a:t>
            </a:r>
          </a:p>
          <a:p>
            <a:r>
              <a:rPr kumimoji="1" lang="en-US" altLang="ja-JP" dirty="0"/>
              <a:t>I drive it</a:t>
            </a:r>
            <a:r>
              <a:rPr kumimoji="1" lang="en-US" altLang="ja-JP" baseline="0" dirty="0"/>
              <a:t> every day.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0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5972">
              <a:defRPr/>
            </a:pPr>
            <a:r>
              <a:rPr kumimoji="1" lang="en-US" altLang="ja-JP" dirty="0"/>
              <a:t>Yesterday, I drove it</a:t>
            </a:r>
            <a:r>
              <a:rPr kumimoji="1" lang="en-US" altLang="ja-JP" baseline="0" dirty="0"/>
              <a:t> to Ina.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305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611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2129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061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427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235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もともとイングランドで話されていたゲルマン系の言語（ドイツ語系）に、主にフランス語（ノルマン・フランス語）と古ノルド語（ヴァイキングの言葉）が混じり合って生まれたという歴史的背景を持っ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678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842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706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50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1907704" y="3795039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</a:t>
            </a:r>
            <a:r>
              <a:rPr lang="en-US" altLang="ja-JP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-</a:t>
            </a:r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不規則動詞</a:t>
            </a:r>
            <a:endParaRPr kumimoji="1" lang="ja-JP" altLang="en-US" sz="54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823460" y="5373216"/>
            <a:ext cx="5662127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drive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this car every day.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2" r="6682"/>
          <a:stretch/>
        </p:blipFill>
        <p:spPr bwMode="auto">
          <a:xfrm>
            <a:off x="492330" y="29526"/>
            <a:ext cx="7824085" cy="6771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円/楕円 2"/>
          <p:cNvSpPr/>
          <p:nvPr/>
        </p:nvSpPr>
        <p:spPr>
          <a:xfrm>
            <a:off x="4862873" y="3522359"/>
            <a:ext cx="432048" cy="432048"/>
          </a:xfrm>
          <a:prstGeom prst="ellipse">
            <a:avLst/>
          </a:prstGeom>
          <a:solidFill>
            <a:srgbClr val="FF0000">
              <a:alpha val="38000"/>
            </a:srgbClr>
          </a:solidFill>
          <a:ln>
            <a:solidFill>
              <a:srgbClr val="D907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5886993" y="1736812"/>
            <a:ext cx="504056" cy="504056"/>
          </a:xfrm>
          <a:prstGeom prst="ellipse">
            <a:avLst/>
          </a:prstGeom>
          <a:solidFill>
            <a:srgbClr val="FF0000">
              <a:alpha val="38000"/>
            </a:srgbClr>
          </a:solidFill>
          <a:ln>
            <a:solidFill>
              <a:srgbClr val="D907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下カーブ矢印 4"/>
          <p:cNvSpPr/>
          <p:nvPr/>
        </p:nvSpPr>
        <p:spPr>
          <a:xfrm rot="18191841">
            <a:off x="3820488" y="1879654"/>
            <a:ext cx="2223104" cy="1062234"/>
          </a:xfrm>
          <a:prstGeom prst="curvedDownArrow">
            <a:avLst/>
          </a:prstGeom>
          <a:solidFill>
            <a:srgbClr val="FF0000"/>
          </a:solidFill>
          <a:ln>
            <a:solidFill>
              <a:srgbClr val="D907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200108" y="476672"/>
            <a:ext cx="7122464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drove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it to Niigata last Sunday.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578289" y="4869160"/>
            <a:ext cx="6510117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went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to Niigata last Sunday.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角丸四角形 36"/>
          <p:cNvSpPr/>
          <p:nvPr/>
        </p:nvSpPr>
        <p:spPr>
          <a:xfrm>
            <a:off x="1016" y="4265712"/>
            <a:ext cx="9142984" cy="2592288"/>
          </a:xfrm>
          <a:prstGeom prst="roundRect">
            <a:avLst>
              <a:gd name="adj" fmla="val 8341"/>
            </a:avLst>
          </a:prstGeom>
          <a:solidFill>
            <a:srgbClr val="3333CC">
              <a:alpha val="3000"/>
            </a:srgbClr>
          </a:solidFill>
          <a:ln w="254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6272" y="116632"/>
            <a:ext cx="359906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過去形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不規則動詞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-23313" y="4772878"/>
            <a:ext cx="914501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①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過去を表す形は「動詞 ＋ 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」が基本ですが、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つかずに、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動詞そのものの形が変わり、不規則に変化する動詞があります。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「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不規則動詞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」といいます。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-32164" y="5935872"/>
            <a:ext cx="92481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②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不規則動詞は覚えるしかありません。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-31440" y="4172807"/>
            <a:ext cx="16450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-32164" y="6385379"/>
            <a:ext cx="88161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③ 日常的によく使われているものに不規則動詞が多いです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2339752" y="1340768"/>
            <a:ext cx="50994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drive a car every day.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2354146" y="2276872"/>
            <a:ext cx="61782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drive          a car yesterday.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3851920" y="2276872"/>
            <a:ext cx="4320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+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4211960" y="2276872"/>
            <a:ext cx="694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2706900" y="1815702"/>
            <a:ext cx="1224136" cy="72008"/>
          </a:xfrm>
          <a:prstGeom prst="rect">
            <a:avLst/>
          </a:prstGeom>
          <a:solidFill>
            <a:srgbClr val="FF33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7" name="図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9130" y="1920107"/>
            <a:ext cx="1872208" cy="1343009"/>
          </a:xfrm>
          <a:prstGeom prst="rect">
            <a:avLst/>
          </a:prstGeom>
        </p:spPr>
      </p:pic>
      <p:sp>
        <p:nvSpPr>
          <p:cNvPr id="58" name="正方形/長方形 57"/>
          <p:cNvSpPr/>
          <p:nvPr/>
        </p:nvSpPr>
        <p:spPr>
          <a:xfrm>
            <a:off x="2354146" y="2276872"/>
            <a:ext cx="61782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drive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         a car yesterday.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9" name="正方形/長方形 58"/>
          <p:cNvSpPr/>
          <p:nvPr/>
        </p:nvSpPr>
        <p:spPr>
          <a:xfrm>
            <a:off x="2383632" y="2276872"/>
            <a:ext cx="6192688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drove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        a car yesterday.   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2383632" y="2276872"/>
            <a:ext cx="6400328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drove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a car yesterday.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2279915" cy="1709936"/>
          </a:xfrm>
          <a:prstGeom prst="rect">
            <a:avLst/>
          </a:prstGeom>
        </p:spPr>
      </p:pic>
      <p:sp>
        <p:nvSpPr>
          <p:cNvPr id="60" name="正方形/長方形 59"/>
          <p:cNvSpPr/>
          <p:nvPr/>
        </p:nvSpPr>
        <p:spPr>
          <a:xfrm>
            <a:off x="2735796" y="2760022"/>
            <a:ext cx="1296144" cy="72008"/>
          </a:xfrm>
          <a:prstGeom prst="rect">
            <a:avLst/>
          </a:prstGeom>
          <a:solidFill>
            <a:srgbClr val="FF33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88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96296E-6 L -0.12465 -0.0004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3" grpId="0"/>
      <p:bldP spid="24" grpId="0"/>
      <p:bldP spid="32" grpId="0"/>
      <p:bldP spid="38" grpId="0"/>
      <p:bldP spid="51" grpId="0"/>
      <p:bldP spid="52" grpId="0"/>
      <p:bldP spid="54" grpId="0"/>
      <p:bldP spid="54" grpId="1"/>
      <p:bldP spid="55" grpId="0"/>
      <p:bldP spid="55" grpId="1"/>
      <p:bldP spid="55" grpId="2"/>
      <p:bldP spid="56" grpId="0" animBg="1"/>
      <p:bldP spid="58" grpId="0"/>
      <p:bldP spid="59" grpId="0" animBg="1"/>
      <p:bldP spid="61" grpId="0" animBg="1"/>
      <p:bldP spid="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8062664" cy="2331690"/>
          </a:xfrm>
        </p:spPr>
        <p:txBody>
          <a:bodyPr>
            <a:normAutofit fontScale="90000"/>
          </a:bodyPr>
          <a:lstStyle/>
          <a:p>
            <a:r>
              <a:rPr kumimoji="1" lang="ja-JP" altLang="en-US" sz="13800" dirty="0"/>
              <a:t>不規則動詞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過去形を練習しよう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131840" y="220785"/>
            <a:ext cx="24482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go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603206" y="1561148"/>
            <a:ext cx="15055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went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右矢印 6"/>
          <p:cNvSpPr/>
          <p:nvPr/>
        </p:nvSpPr>
        <p:spPr>
          <a:xfrm>
            <a:off x="5940152" y="4581128"/>
            <a:ext cx="2808312" cy="1080120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Picture 4" descr="C:\Users\KASUGA_Hideki\AppData\Local\Microsoft\Windows\Temporary Internet Files\Content.IE5\T5UV4R7F\MC90034333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492896"/>
            <a:ext cx="4110893" cy="3790376"/>
          </a:xfrm>
          <a:prstGeom prst="rect">
            <a:avLst/>
          </a:prstGeom>
          <a:noFill/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6A2B762D-F240-13CE-BB90-878C3FBBFF3E}"/>
              </a:ext>
            </a:extLst>
          </p:cNvPr>
          <p:cNvSpPr/>
          <p:nvPr/>
        </p:nvSpPr>
        <p:spPr>
          <a:xfrm>
            <a:off x="4085946" y="1061447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3859477" y="167626"/>
            <a:ext cx="15712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come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859477" y="1408420"/>
            <a:ext cx="15712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came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051" name="Picture 3" descr="C:\Users\KASUGA_Hideki\AppData\Local\Microsoft\Windows\Temporary Internet Files\Content.IE5\0HZNX5XM\MC90044573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628800"/>
            <a:ext cx="1093708" cy="2332483"/>
          </a:xfrm>
          <a:prstGeom prst="rect">
            <a:avLst/>
          </a:prstGeom>
          <a:noFill/>
        </p:spPr>
      </p:pic>
      <p:pic>
        <p:nvPicPr>
          <p:cNvPr id="2053" name="Picture 5" descr="C:\Users\KASUGA_Hideki\AppData\Local\Microsoft\Windows\Temporary Internet Files\Content.IE5\QE7CU135\MC90044573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700808"/>
            <a:ext cx="2016224" cy="4984705"/>
          </a:xfrm>
          <a:prstGeom prst="rect">
            <a:avLst/>
          </a:prstGeom>
          <a:noFill/>
        </p:spPr>
      </p:pic>
      <p:sp>
        <p:nvSpPr>
          <p:cNvPr id="9" name="右矢印 8"/>
          <p:cNvSpPr/>
          <p:nvPr/>
        </p:nvSpPr>
        <p:spPr>
          <a:xfrm rot="9062508">
            <a:off x="4206605" y="4098508"/>
            <a:ext cx="2448272" cy="896084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下矢印 6">
            <a:extLst>
              <a:ext uri="{FF2B5EF4-FFF2-40B4-BE49-F238E27FC236}">
                <a16:creationId xmlns:a16="http://schemas.microsoft.com/office/drawing/2014/main" id="{426F1298-C61B-9389-7233-E0B80FFC9EDE}"/>
              </a:ext>
            </a:extLst>
          </p:cNvPr>
          <p:cNvSpPr/>
          <p:nvPr/>
        </p:nvSpPr>
        <p:spPr>
          <a:xfrm>
            <a:off x="4398018" y="996153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620877" y="47806"/>
            <a:ext cx="16097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write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510270" y="1324356"/>
            <a:ext cx="17331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wrote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348880"/>
            <a:ext cx="4680520" cy="4673031"/>
          </a:xfrm>
          <a:prstGeom prst="rect">
            <a:avLst/>
          </a:prstGeom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F73BB28C-50E9-1D8F-3DB9-4452C709FEF9}"/>
              </a:ext>
            </a:extLst>
          </p:cNvPr>
          <p:cNvSpPr/>
          <p:nvPr/>
        </p:nvSpPr>
        <p:spPr>
          <a:xfrm>
            <a:off x="4106823" y="865016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12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4139952" y="0"/>
            <a:ext cx="10102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eat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137263" y="1195797"/>
            <a:ext cx="10102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ate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074" name="Picture 2" descr="C:\Users\KASUGA_Hideki\AppData\Local\Microsoft\Windows\Temporary Internet Files\Content.IE5\0HZNX5XM\MC9004418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132856"/>
            <a:ext cx="3866728" cy="4068120"/>
          </a:xfrm>
          <a:prstGeom prst="rect">
            <a:avLst/>
          </a:prstGeom>
          <a:noFill/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1119CFCD-7232-17F4-754E-CF634851873B}"/>
              </a:ext>
            </a:extLst>
          </p:cNvPr>
          <p:cNvSpPr/>
          <p:nvPr/>
        </p:nvSpPr>
        <p:spPr>
          <a:xfrm>
            <a:off x="4372339" y="643716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929713" y="164088"/>
            <a:ext cx="14558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have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062763" y="1412776"/>
            <a:ext cx="11897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had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1800" y="2554399"/>
            <a:ext cx="3442680" cy="3554738"/>
          </a:xfrm>
          <a:prstGeom prst="rect">
            <a:avLst/>
          </a:prstGeom>
          <a:noFill/>
        </p:spPr>
      </p:pic>
      <p:sp>
        <p:nvSpPr>
          <p:cNvPr id="3" name="下矢印 6">
            <a:extLst>
              <a:ext uri="{FF2B5EF4-FFF2-40B4-BE49-F238E27FC236}">
                <a16:creationId xmlns:a16="http://schemas.microsoft.com/office/drawing/2014/main" id="{937BF60F-1C51-DFC6-CE54-9C7320E17549}"/>
              </a:ext>
            </a:extLst>
          </p:cNvPr>
          <p:cNvSpPr/>
          <p:nvPr/>
        </p:nvSpPr>
        <p:spPr>
          <a:xfrm>
            <a:off x="4387606" y="902079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21231" y="260648"/>
            <a:ext cx="16273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make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832182" y="1340768"/>
            <a:ext cx="16273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made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050" name="Picture 2" descr="C:\Users\KASUGA_Hideki\AppData\Local\Microsoft\Windows\Temporary Internet Files\Content.IE5\QE7CU135\MC90005667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603095"/>
            <a:ext cx="1921362" cy="4254905"/>
          </a:xfrm>
          <a:prstGeom prst="rect">
            <a:avLst/>
          </a:prstGeom>
          <a:noFill/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6F2086B8-9784-DB69-9772-2F34C31C466A}"/>
              </a:ext>
            </a:extLst>
          </p:cNvPr>
          <p:cNvSpPr/>
          <p:nvPr/>
        </p:nvSpPr>
        <p:spPr>
          <a:xfrm>
            <a:off x="4301970" y="934348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84582" y="140122"/>
            <a:ext cx="11801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buy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789922" y="1322553"/>
            <a:ext cx="1969450" cy="707886"/>
          </a:xfrm>
          <a:prstGeom prst="rect">
            <a:avLst/>
          </a:prstGeom>
          <a:noFill/>
        </p:spPr>
        <p:txBody>
          <a:bodyPr wrap="none" lIns="0" tIns="45720" rIns="91440" bIns="45720">
            <a:spAutoFit/>
          </a:bodyPr>
          <a:lstStyle/>
          <a:p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bought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074" name="Picture 2" descr="C:\Users\KASUGA_Hideki\AppData\Local\Microsoft\Windows\Temporary Internet Files\Content.IE5\M4ZDTUTD\MC90041218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420888"/>
            <a:ext cx="3442022" cy="3677692"/>
          </a:xfrm>
          <a:prstGeom prst="rect">
            <a:avLst/>
          </a:prstGeom>
          <a:noFill/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503E8E41-403F-62B1-BD77-D6F0F0AA2B94}"/>
              </a:ext>
            </a:extLst>
          </p:cNvPr>
          <p:cNvSpPr/>
          <p:nvPr/>
        </p:nvSpPr>
        <p:spPr>
          <a:xfrm>
            <a:off x="4504617" y="851998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3857277" y="116632"/>
            <a:ext cx="15808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swim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857277" y="1390363"/>
            <a:ext cx="17043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swam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4099" name="Picture 3" descr="C:\Users\KASUGA_Hideki\AppData\Local\Microsoft\Windows\Temporary Internet Files\Content.IE5\QE7CU135\MC90034339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708920"/>
            <a:ext cx="3274205" cy="3280872"/>
          </a:xfrm>
          <a:prstGeom prst="rect">
            <a:avLst/>
          </a:prstGeom>
          <a:noFill/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DF5781A4-5E77-1E5A-153D-A15CA7920730}"/>
              </a:ext>
            </a:extLst>
          </p:cNvPr>
          <p:cNvSpPr/>
          <p:nvPr/>
        </p:nvSpPr>
        <p:spPr>
          <a:xfrm>
            <a:off x="4377687" y="890662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4055118" y="144883"/>
            <a:ext cx="10310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see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965348" y="1364795"/>
            <a:ext cx="12105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saw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5122" name="Picture 2" descr="C:\Users\KASUGA_Hideki\AppData\Local\Microsoft\Windows\Temporary Internet Files\Content.IE5\QE7CU135\MC90029594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429000"/>
            <a:ext cx="3384376" cy="2781414"/>
          </a:xfrm>
          <a:prstGeom prst="rect">
            <a:avLst/>
          </a:prstGeom>
          <a:noFill/>
        </p:spPr>
      </p:pic>
      <p:sp>
        <p:nvSpPr>
          <p:cNvPr id="4" name="下矢印 6">
            <a:extLst>
              <a:ext uri="{FF2B5EF4-FFF2-40B4-BE49-F238E27FC236}">
                <a16:creationId xmlns:a16="http://schemas.microsoft.com/office/drawing/2014/main" id="{DDEDAFB2-F1A7-D11C-3898-FB5172341042}"/>
              </a:ext>
            </a:extLst>
          </p:cNvPr>
          <p:cNvSpPr/>
          <p:nvPr/>
        </p:nvSpPr>
        <p:spPr>
          <a:xfrm>
            <a:off x="4300614" y="865094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928451" y="125435"/>
            <a:ext cx="11528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run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932459" y="1218994"/>
            <a:ext cx="11144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ran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36489" flipH="1">
            <a:off x="1937420" y="2452490"/>
            <a:ext cx="4176464" cy="3744416"/>
          </a:xfrm>
          <a:prstGeom prst="rect">
            <a:avLst/>
          </a:prstGeom>
          <a:noFill/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A528DA69-AD7F-DDA7-C9FF-CC94986A8287}"/>
              </a:ext>
            </a:extLst>
          </p:cNvPr>
          <p:cNvSpPr/>
          <p:nvPr/>
        </p:nvSpPr>
        <p:spPr>
          <a:xfrm>
            <a:off x="4234861" y="833321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51920" y="-63905"/>
            <a:ext cx="10663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say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742915" y="1149935"/>
            <a:ext cx="12843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said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284984"/>
            <a:ext cx="6192688" cy="341759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40846"/>
            <a:ext cx="3486200" cy="3480622"/>
          </a:xfrm>
          <a:prstGeom prst="rect">
            <a:avLst/>
          </a:prstGeom>
        </p:spPr>
      </p:pic>
      <p:sp>
        <p:nvSpPr>
          <p:cNvPr id="6" name="下矢印 6">
            <a:extLst>
              <a:ext uri="{FF2B5EF4-FFF2-40B4-BE49-F238E27FC236}">
                <a16:creationId xmlns:a16="http://schemas.microsoft.com/office/drawing/2014/main" id="{D8213530-A256-ABFC-8362-3E91D94F4962}"/>
              </a:ext>
            </a:extLst>
          </p:cNvPr>
          <p:cNvSpPr/>
          <p:nvPr/>
        </p:nvSpPr>
        <p:spPr>
          <a:xfrm>
            <a:off x="4115048" y="682968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32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749567" y="-10814"/>
            <a:ext cx="13997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read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749567" y="1110628"/>
            <a:ext cx="13997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read</a:t>
            </a:r>
            <a:endParaRPr lang="ja-JP" altLang="en-US" sz="40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132856"/>
            <a:ext cx="3931340" cy="4105838"/>
          </a:xfrm>
          <a:prstGeom prst="rect">
            <a:avLst/>
          </a:prstGeom>
        </p:spPr>
      </p:pic>
      <p:sp>
        <p:nvSpPr>
          <p:cNvPr id="2" name="下矢印 6">
            <a:extLst>
              <a:ext uri="{FF2B5EF4-FFF2-40B4-BE49-F238E27FC236}">
                <a16:creationId xmlns:a16="http://schemas.microsoft.com/office/drawing/2014/main" id="{4647FD55-A753-68A1-5699-C98D95685219}"/>
              </a:ext>
            </a:extLst>
          </p:cNvPr>
          <p:cNvSpPr/>
          <p:nvPr/>
        </p:nvSpPr>
        <p:spPr>
          <a:xfrm>
            <a:off x="4179408" y="721640"/>
            <a:ext cx="540060" cy="49970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77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346700"/>
              </p:ext>
            </p:extLst>
          </p:nvPr>
        </p:nvGraphicFramePr>
        <p:xfrm>
          <a:off x="0" y="521297"/>
          <a:ext cx="9144000" cy="633670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6349">
                <a:tc>
                  <a:txBody>
                    <a:bodyPr/>
                    <a:lstStyle/>
                    <a:p>
                      <a:pPr algn="ctr" fontAlgn="ctr"/>
                      <a:r>
                        <a:rPr lang="ja-JP" sz="2000" u="none" strike="noStrike" dirty="0">
                          <a:effectLst/>
                          <a:latin typeface="Century Schoolbook" panose="02040604050505020304" pitchFamily="18" charset="0"/>
                        </a:rPr>
                        <a:t>原形</a:t>
                      </a:r>
                      <a:endParaRPr 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Ｃ＆Ｇれいしっく" panose="020F0509000000000000" pitchFamily="49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sz="2000" u="none" strike="noStrike" dirty="0">
                          <a:effectLst/>
                          <a:latin typeface="Century Schoolbook" panose="02040604050505020304" pitchFamily="18" charset="0"/>
                        </a:rPr>
                        <a:t>過去形</a:t>
                      </a:r>
                      <a:endParaRPr 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Ｃ＆Ｇれいしっく" panose="020F0509000000000000" pitchFamily="49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sz="2000" u="none" strike="noStrike" dirty="0">
                          <a:effectLst/>
                          <a:latin typeface="Century Schoolbook" panose="02040604050505020304" pitchFamily="18" charset="0"/>
                        </a:rPr>
                        <a:t>意味</a:t>
                      </a:r>
                      <a:endParaRPr 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Ｃ＆Ｇれいしっく" panose="020F0509000000000000" pitchFamily="49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sz="2000" u="none" strike="noStrike" dirty="0">
                          <a:effectLst/>
                          <a:latin typeface="Century Schoolbook" panose="02040604050505020304" pitchFamily="18" charset="0"/>
                        </a:rPr>
                        <a:t>原形</a:t>
                      </a:r>
                      <a:endParaRPr 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Ｃ＆Ｇれいしっく" panose="020F0509000000000000" pitchFamily="49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sz="2000" u="none" strike="noStrike" dirty="0">
                          <a:effectLst/>
                          <a:latin typeface="Century Schoolbook" panose="02040604050505020304" pitchFamily="18" charset="0"/>
                        </a:rPr>
                        <a:t>過去形</a:t>
                      </a:r>
                      <a:endParaRPr 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Ｃ＆Ｇれいしっく" panose="020F0509000000000000" pitchFamily="49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sz="2000" u="none" strike="noStrike" dirty="0">
                          <a:effectLst/>
                          <a:latin typeface="Century Schoolbook" panose="02040604050505020304" pitchFamily="18" charset="0"/>
                        </a:rPr>
                        <a:t>意味</a:t>
                      </a:r>
                      <a:endParaRPr 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Ｃ＆Ｇれいしっく" panose="020F0509000000000000" pitchFamily="49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059"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行く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ＭＳ Ｐゴシック" panose="020B0600070205080204" pitchFamily="50" charset="-128"/>
                        </a:rPr>
                        <a:t>買う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0059"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来る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泳ぐ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0059"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書く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見る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0059"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食べる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走る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0059"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ＭＳ Ｐゴシック" panose="020B0600070205080204" pitchFamily="50" charset="-128"/>
                        </a:rPr>
                        <a:t>持つ、食べる、飼う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言う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0059"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u="none" strike="noStrike" dirty="0">
                          <a:effectLst/>
                          <a:latin typeface="Century Schoolbook" panose="02040604050505020304" pitchFamily="18" charset="0"/>
                        </a:rPr>
                        <a:t>作る</a:t>
                      </a:r>
                      <a:endParaRPr lang="ja-JP" alt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ＭＳ Ｐゴシック" panose="020B0600070205080204" pitchFamily="50" charset="-128"/>
                        </a:rPr>
                        <a:t>読む</a:t>
                      </a:r>
                      <a:endParaRPr lang="ja-JP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301849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0" y="-9273"/>
            <a:ext cx="359906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過去形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不規則動詞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71E9C36-4E35-6E4B-A122-1855AC6AB706}"/>
              </a:ext>
            </a:extLst>
          </p:cNvPr>
          <p:cNvSpPr/>
          <p:nvPr/>
        </p:nvSpPr>
        <p:spPr>
          <a:xfrm>
            <a:off x="116695" y="1213594"/>
            <a:ext cx="129614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go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259276-0BF3-1FA0-DBDE-E1FC1624FC03}"/>
              </a:ext>
            </a:extLst>
          </p:cNvPr>
          <p:cNvSpPr/>
          <p:nvPr/>
        </p:nvSpPr>
        <p:spPr>
          <a:xfrm>
            <a:off x="1508019" y="1239149"/>
            <a:ext cx="15055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went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A8850E6-FC3C-EBE8-8632-B2DA2447D24F}"/>
              </a:ext>
            </a:extLst>
          </p:cNvPr>
          <p:cNvSpPr/>
          <p:nvPr/>
        </p:nvSpPr>
        <p:spPr>
          <a:xfrm>
            <a:off x="25669" y="2211103"/>
            <a:ext cx="15712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come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9D37378-9923-4EB0-293D-A4A64D2C19A8}"/>
              </a:ext>
            </a:extLst>
          </p:cNvPr>
          <p:cNvSpPr/>
          <p:nvPr/>
        </p:nvSpPr>
        <p:spPr>
          <a:xfrm>
            <a:off x="1488761" y="2220161"/>
            <a:ext cx="15712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came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0DC5EB5-B486-FEA4-CA5E-0F19F02FB258}"/>
              </a:ext>
            </a:extLst>
          </p:cNvPr>
          <p:cNvSpPr/>
          <p:nvPr/>
        </p:nvSpPr>
        <p:spPr>
          <a:xfrm>
            <a:off x="0" y="3142907"/>
            <a:ext cx="1539204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write</a:t>
            </a:r>
            <a:endParaRPr lang="ja-JP" altLang="en-US" sz="3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8487015E-AD1F-B9F8-7C5E-3A66447FBD14}"/>
              </a:ext>
            </a:extLst>
          </p:cNvPr>
          <p:cNvSpPr/>
          <p:nvPr/>
        </p:nvSpPr>
        <p:spPr>
          <a:xfrm>
            <a:off x="1476789" y="3151965"/>
            <a:ext cx="1656223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8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wrote</a:t>
            </a:r>
            <a:endParaRPr lang="ja-JP" altLang="en-US" sz="3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1C99469-DAE5-809B-666A-BC204DB71B8C}"/>
              </a:ext>
            </a:extLst>
          </p:cNvPr>
          <p:cNvSpPr/>
          <p:nvPr/>
        </p:nvSpPr>
        <p:spPr>
          <a:xfrm>
            <a:off x="259660" y="4092080"/>
            <a:ext cx="10102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eat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089DD93-44F8-7AD4-0149-F99AC7CB1639}"/>
              </a:ext>
            </a:extLst>
          </p:cNvPr>
          <p:cNvSpPr/>
          <p:nvPr/>
        </p:nvSpPr>
        <p:spPr>
          <a:xfrm>
            <a:off x="1769286" y="4088567"/>
            <a:ext cx="10102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ate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A4B748F-10FD-02FE-C018-B67FCAB151CC}"/>
              </a:ext>
            </a:extLst>
          </p:cNvPr>
          <p:cNvSpPr/>
          <p:nvPr/>
        </p:nvSpPr>
        <p:spPr>
          <a:xfrm>
            <a:off x="53889" y="5072031"/>
            <a:ext cx="14558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have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56601E34-46B0-0495-2A91-92DB6BB80F3E}"/>
              </a:ext>
            </a:extLst>
          </p:cNvPr>
          <p:cNvSpPr/>
          <p:nvPr/>
        </p:nvSpPr>
        <p:spPr>
          <a:xfrm>
            <a:off x="1710025" y="5051882"/>
            <a:ext cx="11897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had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9AA01EB0-4D30-70BD-703F-63B1DFC5DF29}"/>
              </a:ext>
            </a:extLst>
          </p:cNvPr>
          <p:cNvSpPr/>
          <p:nvPr/>
        </p:nvSpPr>
        <p:spPr>
          <a:xfrm>
            <a:off x="-48919" y="5982760"/>
            <a:ext cx="16273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make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1BEF835-6054-D903-DB3E-15F4EA85112C}"/>
              </a:ext>
            </a:extLst>
          </p:cNvPr>
          <p:cNvSpPr/>
          <p:nvPr/>
        </p:nvSpPr>
        <p:spPr>
          <a:xfrm>
            <a:off x="1476789" y="5998532"/>
            <a:ext cx="16273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made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272DC3E-3803-385D-1330-C886C1E09E2A}"/>
              </a:ext>
            </a:extLst>
          </p:cNvPr>
          <p:cNvSpPr/>
          <p:nvPr/>
        </p:nvSpPr>
        <p:spPr>
          <a:xfrm>
            <a:off x="4788024" y="1275149"/>
            <a:ext cx="11801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buy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D0C8C2F3-AA43-BBE3-DAA9-25911389E9FF}"/>
              </a:ext>
            </a:extLst>
          </p:cNvPr>
          <p:cNvSpPr/>
          <p:nvPr/>
        </p:nvSpPr>
        <p:spPr>
          <a:xfrm>
            <a:off x="6084168" y="1336705"/>
            <a:ext cx="1594347" cy="584775"/>
          </a:xfrm>
          <a:prstGeom prst="rect">
            <a:avLst/>
          </a:prstGeom>
          <a:noFill/>
        </p:spPr>
        <p:txBody>
          <a:bodyPr wrap="none" lIns="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bought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5D20F9B-46E9-6DA1-0EE2-A5FD3C0CED36}"/>
              </a:ext>
            </a:extLst>
          </p:cNvPr>
          <p:cNvSpPr/>
          <p:nvPr/>
        </p:nvSpPr>
        <p:spPr>
          <a:xfrm>
            <a:off x="4543381" y="2211103"/>
            <a:ext cx="15808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swim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666DCC31-4629-72A8-D4CD-44E2BE93A7A8}"/>
              </a:ext>
            </a:extLst>
          </p:cNvPr>
          <p:cNvSpPr/>
          <p:nvPr/>
        </p:nvSpPr>
        <p:spPr>
          <a:xfrm>
            <a:off x="6017074" y="2189659"/>
            <a:ext cx="17043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swam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B116C5B9-C891-A108-3616-2DBFCD4E69AA}"/>
              </a:ext>
            </a:extLst>
          </p:cNvPr>
          <p:cNvSpPr/>
          <p:nvPr/>
        </p:nvSpPr>
        <p:spPr>
          <a:xfrm>
            <a:off x="4855611" y="3151965"/>
            <a:ext cx="10310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see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2DABDE45-A5C9-ECAD-09BD-6A0F2A570B9E}"/>
              </a:ext>
            </a:extLst>
          </p:cNvPr>
          <p:cNvSpPr/>
          <p:nvPr/>
        </p:nvSpPr>
        <p:spPr>
          <a:xfrm>
            <a:off x="6304741" y="3112129"/>
            <a:ext cx="12105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saw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289ADC7F-167C-E428-77CC-6431CECB0F81}"/>
              </a:ext>
            </a:extLst>
          </p:cNvPr>
          <p:cNvSpPr/>
          <p:nvPr/>
        </p:nvSpPr>
        <p:spPr>
          <a:xfrm>
            <a:off x="4730848" y="4088567"/>
            <a:ext cx="11528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run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A10DBE4-8B38-30C0-DA45-346B49AE0378}"/>
              </a:ext>
            </a:extLst>
          </p:cNvPr>
          <p:cNvSpPr/>
          <p:nvPr/>
        </p:nvSpPr>
        <p:spPr>
          <a:xfrm>
            <a:off x="6352831" y="4089865"/>
            <a:ext cx="11144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ran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E4A25819-610A-1A7E-018C-40380DE33EA9}"/>
              </a:ext>
            </a:extLst>
          </p:cNvPr>
          <p:cNvSpPr/>
          <p:nvPr/>
        </p:nvSpPr>
        <p:spPr>
          <a:xfrm>
            <a:off x="4745450" y="5025169"/>
            <a:ext cx="10663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say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2EE09691-C28A-1C0B-FE31-C48B87CD5825}"/>
              </a:ext>
            </a:extLst>
          </p:cNvPr>
          <p:cNvSpPr/>
          <p:nvPr/>
        </p:nvSpPr>
        <p:spPr>
          <a:xfrm>
            <a:off x="6267872" y="5051882"/>
            <a:ext cx="12843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said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C0900105-4229-D2D7-3B48-2A0A54FD126D}"/>
              </a:ext>
            </a:extLst>
          </p:cNvPr>
          <p:cNvSpPr/>
          <p:nvPr/>
        </p:nvSpPr>
        <p:spPr>
          <a:xfrm>
            <a:off x="4580947" y="5998532"/>
            <a:ext cx="13997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read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40C6C96-5732-27C2-24AA-33DC3211E3F1}"/>
              </a:ext>
            </a:extLst>
          </p:cNvPr>
          <p:cNvSpPr/>
          <p:nvPr/>
        </p:nvSpPr>
        <p:spPr>
          <a:xfrm>
            <a:off x="6214972" y="5998532"/>
            <a:ext cx="13997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read</a:t>
            </a:r>
            <a:endParaRPr lang="ja-JP" altLang="en-US" sz="40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587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3528" y="2130425"/>
            <a:ext cx="8424936" cy="1470025"/>
          </a:xfrm>
        </p:spPr>
        <p:txBody>
          <a:bodyPr/>
          <a:lstStyle/>
          <a:p>
            <a:r>
              <a:rPr kumimoji="1" lang="ja-JP" altLang="en-US" dirty="0"/>
              <a:t>不規則変化の過去形を練習しよう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不規則変化の動詞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KASUGA_Hideki\AppData\Local\Microsoft\Windows\Temporary Internet Files\Content.IE5\OABP4WL5\MC90017437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584934"/>
            <a:ext cx="5319690" cy="4273066"/>
          </a:xfrm>
          <a:prstGeom prst="rect">
            <a:avLst/>
          </a:prstGeom>
          <a:noFill/>
        </p:spPr>
      </p:pic>
      <p:pic>
        <p:nvPicPr>
          <p:cNvPr id="10" name="Picture 2" descr="C:\Users\KASUGA_Hideki\AppData\Local\Microsoft\Windows\Temporary Internet Files\Content.IE5\NB737UJR\MC90007905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59832" y="3429000"/>
            <a:ext cx="2736304" cy="2349121"/>
          </a:xfrm>
          <a:prstGeom prst="rect">
            <a:avLst/>
          </a:prstGeom>
          <a:noFill/>
        </p:spPr>
      </p:pic>
      <p:sp>
        <p:nvSpPr>
          <p:cNvPr id="11" name="正方形/長方形 10"/>
          <p:cNvSpPr/>
          <p:nvPr/>
        </p:nvSpPr>
        <p:spPr>
          <a:xfrm>
            <a:off x="1468190" y="1476073"/>
            <a:ext cx="67345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went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to the USA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051720" y="1476073"/>
            <a:ext cx="12410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went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339752" y="17694"/>
            <a:ext cx="6848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go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683568" y="1484784"/>
            <a:ext cx="69477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(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wrote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a letter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last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week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989253" y="1476073"/>
            <a:ext cx="142378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wrote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19155" y="17694"/>
            <a:ext cx="13260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write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下矢印 9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348880"/>
            <a:ext cx="4680520" cy="467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9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899592" y="1484784"/>
            <a:ext cx="60083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Miki 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ate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sushi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night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074" name="Picture 2" descr="C:\Users\KASUGA_Hideki\AppData\Local\Microsoft\Windows\Temporary Internet Files\Content.IE5\0HZNX5XM\MC9004418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564904"/>
            <a:ext cx="3866728" cy="4068120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2267744" y="1476073"/>
            <a:ext cx="8451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ate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259603" y="17694"/>
            <a:ext cx="8451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eat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776890" y="1476073"/>
            <a:ext cx="5944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Tom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 had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 dog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1800" y="2554399"/>
            <a:ext cx="3442680" cy="3554738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2177554" y="1476073"/>
            <a:ext cx="9893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had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81669" y="17694"/>
            <a:ext cx="12009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have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1043608" y="1476073"/>
            <a:ext cx="69044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came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to school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7" name="Picture 6" descr="C:\Users\KASUGA_Hideki\AppData\Local\Microsoft\Windows\Temporary Internet Files\Content.IE5\YAZGGGXK\MC90041679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492896"/>
            <a:ext cx="3184534" cy="3456384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2025270" y="1476073"/>
            <a:ext cx="129394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035184" y="17694"/>
            <a:ext cx="12939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come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844880" y="1484784"/>
            <a:ext cx="72555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made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cookies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Sunday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050" name="Picture 2" descr="C:\Users\KASUGA_Hideki\AppData\Local\Microsoft\Windows\Temporary Internet Files\Content.IE5\QE7CU135\MC90005667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603095"/>
            <a:ext cx="1921362" cy="4254905"/>
          </a:xfrm>
          <a:prstGeom prst="rect">
            <a:avLst/>
          </a:prstGeom>
          <a:noFill/>
        </p:spPr>
      </p:pic>
      <p:sp>
        <p:nvSpPr>
          <p:cNvPr id="5" name="正方形/長方形 4"/>
          <p:cNvSpPr/>
          <p:nvPr/>
        </p:nvSpPr>
        <p:spPr>
          <a:xfrm>
            <a:off x="2002026" y="1476073"/>
            <a:ext cx="134043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made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11939" y="17694"/>
            <a:ext cx="134043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make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67544" y="1412776"/>
            <a:ext cx="78935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My sister (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 bought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 comic book 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074" name="Picture 2" descr="C:\Users\KASUGA_Hideki\AppData\Local\Microsoft\Windows\Temporary Internet Files\Content.IE5\M4ZDTUTD\MC90041218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852936"/>
            <a:ext cx="3442022" cy="3677692"/>
          </a:xfrm>
          <a:prstGeom prst="rect">
            <a:avLst/>
          </a:prstGeom>
          <a:noFill/>
        </p:spPr>
      </p:pic>
      <p:sp>
        <p:nvSpPr>
          <p:cNvPr id="5" name="正方形/長方形 4"/>
          <p:cNvSpPr/>
          <p:nvPr/>
        </p:nvSpPr>
        <p:spPr>
          <a:xfrm>
            <a:off x="2765006" y="1435255"/>
            <a:ext cx="1686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bought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127579" y="-23124"/>
            <a:ext cx="9813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buy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3275856" y="723886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55576" y="1484784"/>
            <a:ext cx="802068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My father 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ran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to the station</a:t>
            </a:r>
          </a:p>
          <a:p>
            <a:pPr algn="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this morning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36489" flipH="1">
            <a:off x="1937420" y="2452490"/>
            <a:ext cx="4176464" cy="3744416"/>
          </a:xfrm>
          <a:prstGeom prst="rect">
            <a:avLst/>
          </a:prstGeom>
          <a:noFill/>
        </p:spPr>
      </p:pic>
      <p:sp>
        <p:nvSpPr>
          <p:cNvPr id="5" name="正方形/長方形 4"/>
          <p:cNvSpPr/>
          <p:nvPr/>
        </p:nvSpPr>
        <p:spPr>
          <a:xfrm>
            <a:off x="3216124" y="1476073"/>
            <a:ext cx="9284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ran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210808" y="17694"/>
            <a:ext cx="95891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run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3347864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467544" y="1484784"/>
            <a:ext cx="83904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swam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in the pool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summer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4099" name="Picture 3" descr="C:\Users\KASUGA_Hideki\AppData\Local\Microsoft\Windows\Temporary Internet Files\Content.IE5\QE7CU135\MC90034339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708920"/>
            <a:ext cx="3274205" cy="3280872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1971570" y="1476073"/>
            <a:ext cx="14013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swam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030374" y="17694"/>
            <a:ext cx="13035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swim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755576" y="1484784"/>
            <a:ext cx="72507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They (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saw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a movie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last Sunday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5122" name="Picture 2" descr="C:\Users\KASUGA_Hideki\AppData\Local\Microsoft\Windows\Temporary Internet Files\Content.IE5\QE7CU135\MC90029594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429000"/>
            <a:ext cx="3384376" cy="2781414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2198445" y="1476073"/>
            <a:ext cx="10054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saw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251589" y="17694"/>
            <a:ext cx="8611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see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2339752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29000"/>
            <a:ext cx="6192688" cy="341759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84784"/>
            <a:ext cx="3486200" cy="3480622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2051720" y="1484784"/>
            <a:ext cx="47580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(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said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hello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then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059832" y="1476073"/>
            <a:ext cx="10663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said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105949" y="17694"/>
            <a:ext cx="8899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say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下矢印 8"/>
          <p:cNvSpPr/>
          <p:nvPr/>
        </p:nvSpPr>
        <p:spPr>
          <a:xfrm>
            <a:off x="3208539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38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1907704" y="1548081"/>
            <a:ext cx="626325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(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read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a book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night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82263" y="1548081"/>
            <a:ext cx="11576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read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72098" y="179929"/>
            <a:ext cx="11576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read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下矢印 8"/>
          <p:cNvSpPr/>
          <p:nvPr/>
        </p:nvSpPr>
        <p:spPr>
          <a:xfrm>
            <a:off x="3208539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420888"/>
            <a:ext cx="3931340" cy="41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3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不規則動詞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なぜ？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5517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683568" y="1556792"/>
            <a:ext cx="7992888" cy="3168352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6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動詞</a:t>
            </a:r>
            <a:r>
              <a:rPr kumimoji="1" lang="ja-JP" altLang="en-US" sz="6600" dirty="0">
                <a:solidFill>
                  <a:schemeClr val="tx1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＋</a:t>
            </a:r>
            <a:r>
              <a:rPr kumimoji="1" lang="en-US" altLang="ja-JP" sz="6600" b="1" dirty="0" err="1"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ed</a:t>
            </a:r>
            <a:r>
              <a:rPr kumimoji="1" lang="ja-JP" altLang="en-US" sz="6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なら楽なのになんで、変な変化をするのがあるの？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07CFE2B-572B-2395-C7F1-421143119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2" r="80712" b="51583"/>
          <a:stretch>
            <a:fillRect/>
          </a:stretch>
        </p:blipFill>
        <p:spPr>
          <a:xfrm>
            <a:off x="230920" y="656431"/>
            <a:ext cx="8929687" cy="623296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260350"/>
            <a:ext cx="8929688" cy="792163"/>
          </a:xfrm>
        </p:spPr>
        <p:txBody>
          <a:bodyPr>
            <a:noAutofit/>
          </a:bodyPr>
          <a:lstStyle/>
          <a:p>
            <a:pPr algn="ctr"/>
            <a:r>
              <a:rPr lang="en-US" altLang="ja-JP" sz="5400" b="1" dirty="0">
                <a:latin typeface="Century Schoolbook" panose="02040604050505020304" pitchFamily="18" charset="0"/>
                <a:ea typeface="+mn-ea"/>
              </a:rPr>
              <a:t>English is from England.</a:t>
            </a:r>
            <a:endParaRPr kumimoji="1" lang="ja-JP" altLang="en-US" sz="5400" b="1" dirty="0">
              <a:solidFill>
                <a:srgbClr val="FF0000"/>
              </a:solidFill>
              <a:latin typeface="Century Schoolbook" panose="02040604050505020304" pitchFamily="18" charset="0"/>
              <a:ea typeface="+mn-ea"/>
            </a:endParaRP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B2DCC3DE-BB9A-BA0C-4587-14069B736E47}"/>
              </a:ext>
            </a:extLst>
          </p:cNvPr>
          <p:cNvSpPr/>
          <p:nvPr/>
        </p:nvSpPr>
        <p:spPr>
          <a:xfrm>
            <a:off x="2051720" y="2132856"/>
            <a:ext cx="1800200" cy="2376264"/>
          </a:xfrm>
          <a:prstGeom prst="ellipse">
            <a:avLst/>
          </a:prstGeom>
          <a:solidFill>
            <a:srgbClr val="EA468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82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9697861-AA87-561F-AB16-BB2D08411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2" r="80712" b="51583"/>
          <a:stretch>
            <a:fillRect/>
          </a:stretch>
        </p:blipFill>
        <p:spPr>
          <a:xfrm>
            <a:off x="230920" y="656431"/>
            <a:ext cx="8929687" cy="623296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16607" y="750"/>
            <a:ext cx="9144000" cy="143062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ja-JP" sz="4400" b="1" dirty="0">
                <a:latin typeface="Century Schoolbook" panose="02040604050505020304" pitchFamily="18" charset="0"/>
                <a:ea typeface="+mn-ea"/>
              </a:rPr>
              <a:t>English was born</a:t>
            </a:r>
            <a:br>
              <a:rPr lang="en-US" altLang="ja-JP" sz="4400" b="1" dirty="0">
                <a:latin typeface="Century Schoolbook" panose="02040604050505020304" pitchFamily="18" charset="0"/>
                <a:ea typeface="+mn-ea"/>
              </a:rPr>
            </a:br>
            <a:r>
              <a:rPr lang="en-US" altLang="ja-JP" sz="4400" b="1" dirty="0">
                <a:latin typeface="Century Schoolbook" panose="02040604050505020304" pitchFamily="18" charset="0"/>
                <a:ea typeface="+mn-ea"/>
              </a:rPr>
              <a:t>from a mix of three languages.</a:t>
            </a:r>
            <a:endParaRPr kumimoji="1" lang="ja-JP" altLang="en-US" sz="4400" b="1" dirty="0">
              <a:solidFill>
                <a:srgbClr val="FF0000"/>
              </a:solidFill>
              <a:latin typeface="Century Schoolbook" panose="02040604050505020304" pitchFamily="18" charset="0"/>
              <a:ea typeface="+mn-ea"/>
            </a:endParaRPr>
          </a:p>
        </p:txBody>
      </p:sp>
      <p:sp>
        <p:nvSpPr>
          <p:cNvPr id="7" name="矢印: 上 6">
            <a:extLst>
              <a:ext uri="{FF2B5EF4-FFF2-40B4-BE49-F238E27FC236}">
                <a16:creationId xmlns:a16="http://schemas.microsoft.com/office/drawing/2014/main" id="{7C1C1B83-3404-DE08-0E5C-5B3E53A37323}"/>
              </a:ext>
            </a:extLst>
          </p:cNvPr>
          <p:cNvSpPr/>
          <p:nvPr/>
        </p:nvSpPr>
        <p:spPr>
          <a:xfrm rot="17037045">
            <a:off x="3228098" y="3124838"/>
            <a:ext cx="1152128" cy="1296144"/>
          </a:xfrm>
          <a:prstGeom prst="upArrow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上 7">
            <a:extLst>
              <a:ext uri="{FF2B5EF4-FFF2-40B4-BE49-F238E27FC236}">
                <a16:creationId xmlns:a16="http://schemas.microsoft.com/office/drawing/2014/main" id="{ACF1DF6A-5A1B-6A13-85B1-2F55D631AD81}"/>
              </a:ext>
            </a:extLst>
          </p:cNvPr>
          <p:cNvSpPr/>
          <p:nvPr/>
        </p:nvSpPr>
        <p:spPr>
          <a:xfrm rot="20569129">
            <a:off x="2649497" y="3914156"/>
            <a:ext cx="1152128" cy="1296144"/>
          </a:xfrm>
          <a:prstGeom prst="upArrow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上 8">
            <a:extLst>
              <a:ext uri="{FF2B5EF4-FFF2-40B4-BE49-F238E27FC236}">
                <a16:creationId xmlns:a16="http://schemas.microsoft.com/office/drawing/2014/main" id="{27F170CA-1F7F-FD6C-BB65-209FD16BCA6D}"/>
              </a:ext>
            </a:extLst>
          </p:cNvPr>
          <p:cNvSpPr/>
          <p:nvPr/>
        </p:nvSpPr>
        <p:spPr>
          <a:xfrm rot="13749935">
            <a:off x="3125097" y="1441536"/>
            <a:ext cx="1152128" cy="2222363"/>
          </a:xfrm>
          <a:prstGeom prst="upArrow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94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190061" y="3698"/>
            <a:ext cx="5606075" cy="616990"/>
          </a:xfrm>
        </p:spPr>
        <p:txBody>
          <a:bodyPr>
            <a:noAutofit/>
          </a:bodyPr>
          <a:lstStyle/>
          <a:p>
            <a:pPr algn="ctr"/>
            <a:r>
              <a:rPr lang="ja-JP" altLang="en-US" sz="4400" dirty="0">
                <a:latin typeface="+mn-ea"/>
                <a:ea typeface="+mn-ea"/>
              </a:rPr>
              <a:t>ドイツ</a:t>
            </a:r>
            <a:r>
              <a:rPr kumimoji="1" lang="ja-JP" altLang="en-US" sz="4400" dirty="0">
                <a:latin typeface="+mn-ea"/>
                <a:ea typeface="+mn-ea"/>
              </a:rPr>
              <a:t>語の変化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B5F7CC65-C3C1-1845-F067-5A7A49B59653}"/>
              </a:ext>
            </a:extLst>
          </p:cNvPr>
          <p:cNvGraphicFramePr>
            <a:graphicFrameLocks noGrp="1"/>
          </p:cNvGraphicFramePr>
          <p:nvPr/>
        </p:nvGraphicFramePr>
        <p:xfrm>
          <a:off x="29001" y="819959"/>
          <a:ext cx="9143999" cy="6058437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073328">
                  <a:extLst>
                    <a:ext uri="{9D8B030D-6E8A-4147-A177-3AD203B41FA5}">
                      <a16:colId xmlns:a16="http://schemas.microsoft.com/office/drawing/2014/main" val="3160341400"/>
                    </a:ext>
                  </a:extLst>
                </a:gridCol>
                <a:gridCol w="1190075">
                  <a:extLst>
                    <a:ext uri="{9D8B030D-6E8A-4147-A177-3AD203B41FA5}">
                      <a16:colId xmlns:a16="http://schemas.microsoft.com/office/drawing/2014/main" val="3718635737"/>
                    </a:ext>
                  </a:extLst>
                </a:gridCol>
                <a:gridCol w="1344485">
                  <a:extLst>
                    <a:ext uri="{9D8B030D-6E8A-4147-A177-3AD203B41FA5}">
                      <a16:colId xmlns:a16="http://schemas.microsoft.com/office/drawing/2014/main" val="3519645227"/>
                    </a:ext>
                  </a:extLst>
                </a:gridCol>
                <a:gridCol w="1396160">
                  <a:extLst>
                    <a:ext uri="{9D8B030D-6E8A-4147-A177-3AD203B41FA5}">
                      <a16:colId xmlns:a16="http://schemas.microsoft.com/office/drawing/2014/main" val="508806388"/>
                    </a:ext>
                  </a:extLst>
                </a:gridCol>
                <a:gridCol w="1515006">
                  <a:extLst>
                    <a:ext uri="{9D8B030D-6E8A-4147-A177-3AD203B41FA5}">
                      <a16:colId xmlns:a16="http://schemas.microsoft.com/office/drawing/2014/main" val="1919410004"/>
                    </a:ext>
                  </a:extLst>
                </a:gridCol>
                <a:gridCol w="1254098">
                  <a:extLst>
                    <a:ext uri="{9D8B030D-6E8A-4147-A177-3AD203B41FA5}">
                      <a16:colId xmlns:a16="http://schemas.microsoft.com/office/drawing/2014/main" val="7788029"/>
                    </a:ext>
                  </a:extLst>
                </a:gridCol>
                <a:gridCol w="1370847">
                  <a:extLst>
                    <a:ext uri="{9D8B030D-6E8A-4147-A177-3AD203B41FA5}">
                      <a16:colId xmlns:a16="http://schemas.microsoft.com/office/drawing/2014/main" val="2870283290"/>
                    </a:ext>
                  </a:extLst>
                </a:gridCol>
              </a:tblGrid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時制・法 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1</a:t>
                      </a:r>
                      <a:r>
                        <a:rPr lang="ja-JP" altLang="en-US" sz="2400" u="none" strike="noStrike" dirty="0">
                          <a:effectLst/>
                        </a:rPr>
                        <a:t>単 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2</a:t>
                      </a:r>
                      <a:r>
                        <a:rPr lang="ja-JP" altLang="en-US" sz="2400" u="none" strike="noStrike" dirty="0">
                          <a:effectLst/>
                        </a:rPr>
                        <a:t>単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3単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1</a:t>
                      </a:r>
                      <a:r>
                        <a:rPr lang="ja-JP" altLang="en-US" sz="2400" u="none" strike="noStrike" dirty="0">
                          <a:effectLst/>
                        </a:rPr>
                        <a:t>複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2</a:t>
                      </a:r>
                      <a:r>
                        <a:rPr lang="ja-JP" altLang="en-US" sz="2400" u="none" strike="noStrike" dirty="0">
                          <a:effectLst/>
                        </a:rPr>
                        <a:t>複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3</a:t>
                      </a:r>
                      <a:r>
                        <a:rPr lang="ja-JP" altLang="en-US" sz="2400" u="none" strike="noStrike" dirty="0">
                          <a:effectLst/>
                        </a:rPr>
                        <a:t>複</a:t>
                      </a:r>
                      <a:endParaRPr lang="ja-JP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31533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現在形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-e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 -st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 -en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 -t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 -en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3821836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過去形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te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-test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te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-ten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tet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585170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現在完了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habe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hast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hat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haben + ge-t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habt + ge-t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haben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9140363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過去完了 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hatte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hattest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hatte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hatten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hattet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hatten</a:t>
                      </a:r>
                      <a:r>
                        <a:rPr lang="en-US" sz="1800" u="none" strike="noStrike" dirty="0">
                          <a:effectLst/>
                        </a:rPr>
                        <a:t> + </a:t>
                      </a:r>
                      <a:r>
                        <a:rPr lang="en-US" sz="1800" u="none" strike="noStrike" dirty="0" err="1">
                          <a:effectLst/>
                        </a:rPr>
                        <a:t>ge</a:t>
                      </a:r>
                      <a:r>
                        <a:rPr lang="en-US" sz="1800" u="none" strike="noStrike" dirty="0">
                          <a:effectLst/>
                        </a:rPr>
                        <a:t>-t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219722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未来形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werde + Inf.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wirst</a:t>
                      </a:r>
                      <a:r>
                        <a:rPr lang="en-US" sz="1800" u="none" strike="noStrike" dirty="0">
                          <a:effectLst/>
                        </a:rPr>
                        <a:t> + Inf.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wird</a:t>
                      </a:r>
                      <a:r>
                        <a:rPr lang="en-US" sz="1800" u="none" strike="noStrike" dirty="0">
                          <a:effectLst/>
                        </a:rPr>
                        <a:t> + Inf.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werden</a:t>
                      </a:r>
                      <a:r>
                        <a:rPr lang="en-US" sz="1800" u="none" strike="noStrike" dirty="0">
                          <a:effectLst/>
                        </a:rPr>
                        <a:t> + Inf.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werdet</a:t>
                      </a:r>
                      <a:r>
                        <a:rPr lang="en-US" sz="1800" u="none" strike="noStrike" dirty="0">
                          <a:effectLst/>
                        </a:rPr>
                        <a:t> + Inf.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werden</a:t>
                      </a:r>
                      <a:r>
                        <a:rPr lang="en-US" sz="1800" u="none" strike="noStrike" dirty="0">
                          <a:effectLst/>
                        </a:rPr>
                        <a:t> + Inf.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2507841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接続法 </a:t>
                      </a:r>
                      <a:r>
                        <a:rPr lang="en-US" sz="1800" b="1" u="none" strike="noStrike" dirty="0">
                          <a:effectLst/>
                        </a:rPr>
                        <a:t>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-e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est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-e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en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-et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681311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接続法 </a:t>
                      </a:r>
                      <a:r>
                        <a:rPr lang="en-US" sz="1800" b="1" u="none" strike="noStrike" dirty="0">
                          <a:effectLst/>
                        </a:rPr>
                        <a:t>II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te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-test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te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-ten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tet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752252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命令形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>
                          <a:effectLst/>
                        </a:rPr>
                        <a:t> </a:t>
                      </a:r>
                      <a:r>
                        <a:rPr lang="en-US" altLang="ja-JP" sz="2400" u="none" strike="noStrike">
                          <a:effectLst/>
                        </a:rPr>
                        <a:t>— 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 -e / —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>
                          <a:effectLst/>
                        </a:rPr>
                        <a:t> </a:t>
                      </a:r>
                      <a:r>
                        <a:rPr lang="en-US" altLang="ja-JP" sz="2400" u="none" strike="noStrike">
                          <a:effectLst/>
                        </a:rPr>
                        <a:t>— </a:t>
                      </a:r>
                      <a:endParaRPr lang="en-US" altLang="ja-JP" sz="24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en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-t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</a:t>
                      </a:r>
                      <a:r>
                        <a:rPr lang="en-US" sz="2400" u="none" strike="noStrike" dirty="0" err="1">
                          <a:effectLst/>
                        </a:rPr>
                        <a:t>en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562249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現在分詞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-end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164617"/>
                  </a:ext>
                </a:extLst>
              </a:tr>
              <a:tr h="550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800" b="1" u="none" strike="noStrike" dirty="0">
                          <a:effectLst/>
                        </a:rPr>
                        <a:t>過去分詞</a:t>
                      </a:r>
                      <a:endParaRPr lang="ja-JP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u="none" strike="noStrike" dirty="0">
                          <a:effectLst/>
                        </a:rPr>
                        <a:t> </a:t>
                      </a:r>
                      <a:r>
                        <a:rPr lang="en-US" altLang="ja-JP" sz="2400" u="none" strike="noStrike" dirty="0">
                          <a:effectLst/>
                        </a:rPr>
                        <a:t>— 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ge</a:t>
                      </a:r>
                      <a:r>
                        <a:rPr lang="en-US" sz="2400" u="none" strike="noStrike" dirty="0">
                          <a:effectLst/>
                        </a:rPr>
                        <a:t>-t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871890"/>
                  </a:ext>
                </a:extLst>
              </a:tr>
            </a:tbl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ACA0A6C3-6680-CB9E-8E4B-3C9D3CEB5D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7" y="-3198"/>
            <a:ext cx="1262647" cy="84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5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215900" y="13276"/>
            <a:ext cx="6012284" cy="792162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6000" dirty="0">
                <a:latin typeface="+mn-ea"/>
                <a:ea typeface="+mn-ea"/>
              </a:rPr>
              <a:t>フランス語の変化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5BC3420C-1C15-521E-8C3E-B8F788D71493}"/>
              </a:ext>
            </a:extLst>
          </p:cNvPr>
          <p:cNvGraphicFramePr>
            <a:graphicFrameLocks noGrp="1"/>
          </p:cNvGraphicFramePr>
          <p:nvPr/>
        </p:nvGraphicFramePr>
        <p:xfrm>
          <a:off x="35496" y="796686"/>
          <a:ext cx="9112822" cy="591076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73614">
                  <a:extLst>
                    <a:ext uri="{9D8B030D-6E8A-4147-A177-3AD203B41FA5}">
                      <a16:colId xmlns:a16="http://schemas.microsoft.com/office/drawing/2014/main" val="4051024310"/>
                    </a:ext>
                  </a:extLst>
                </a:gridCol>
                <a:gridCol w="1239868">
                  <a:extLst>
                    <a:ext uri="{9D8B030D-6E8A-4147-A177-3AD203B41FA5}">
                      <a16:colId xmlns:a16="http://schemas.microsoft.com/office/drawing/2014/main" val="3069444736"/>
                    </a:ext>
                  </a:extLst>
                </a:gridCol>
                <a:gridCol w="1239868">
                  <a:extLst>
                    <a:ext uri="{9D8B030D-6E8A-4147-A177-3AD203B41FA5}">
                      <a16:colId xmlns:a16="http://schemas.microsoft.com/office/drawing/2014/main" val="3096186"/>
                    </a:ext>
                  </a:extLst>
                </a:gridCol>
                <a:gridCol w="1239868">
                  <a:extLst>
                    <a:ext uri="{9D8B030D-6E8A-4147-A177-3AD203B41FA5}">
                      <a16:colId xmlns:a16="http://schemas.microsoft.com/office/drawing/2014/main" val="2708682818"/>
                    </a:ext>
                  </a:extLst>
                </a:gridCol>
                <a:gridCol w="1239868">
                  <a:extLst>
                    <a:ext uri="{9D8B030D-6E8A-4147-A177-3AD203B41FA5}">
                      <a16:colId xmlns:a16="http://schemas.microsoft.com/office/drawing/2014/main" val="1648071938"/>
                    </a:ext>
                  </a:extLst>
                </a:gridCol>
                <a:gridCol w="1239868">
                  <a:extLst>
                    <a:ext uri="{9D8B030D-6E8A-4147-A177-3AD203B41FA5}">
                      <a16:colId xmlns:a16="http://schemas.microsoft.com/office/drawing/2014/main" val="1700643714"/>
                    </a:ext>
                  </a:extLst>
                </a:gridCol>
                <a:gridCol w="1239868">
                  <a:extLst>
                    <a:ext uri="{9D8B030D-6E8A-4147-A177-3AD203B41FA5}">
                      <a16:colId xmlns:a16="http://schemas.microsoft.com/office/drawing/2014/main" val="2585374779"/>
                    </a:ext>
                  </a:extLst>
                </a:gridCol>
              </a:tblGrid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時制・法 </a:t>
                      </a:r>
                      <a:endParaRPr lang="ja-JP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Je </a:t>
                      </a:r>
                      <a:endParaRPr lang="en-US" sz="26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Tu </a:t>
                      </a:r>
                      <a:endParaRPr lang="en-US" sz="26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Il/Elle </a:t>
                      </a:r>
                      <a:endParaRPr lang="en-US" sz="26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Nous </a:t>
                      </a:r>
                      <a:endParaRPr lang="en-US" sz="26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Vous </a:t>
                      </a:r>
                      <a:endParaRPr lang="en-US" sz="26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Ils</a:t>
                      </a:r>
                      <a:r>
                        <a:rPr lang="en-US" sz="2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/Elles</a:t>
                      </a:r>
                      <a:endParaRPr lang="en-US" sz="2600" b="0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6661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直説法</a:t>
                      </a:r>
                      <a:endParaRPr lang="en-US" altLang="ja-JP" sz="2000" b="1" u="none" strike="noStrike" dirty="0"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現在 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ons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ez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ent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2846894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直説法</a:t>
                      </a:r>
                      <a:br>
                        <a:rPr lang="en-US" altLang="ja-JP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lang="zh-TW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半過去 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-ais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-ais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ait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-ions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iez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aient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683685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直説法 </a:t>
                      </a:r>
                      <a:endParaRPr lang="en-US" altLang="ja-JP" sz="2000" b="1" u="none" strike="noStrike" dirty="0"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単純未来 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>
                          <a:effectLst/>
                        </a:rPr>
                        <a:t> -erai 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-eras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-era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erons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erez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eront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3969797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条件法 </a:t>
                      </a:r>
                      <a:endParaRPr lang="en-US" altLang="ja-JP" sz="2000" b="1" u="none" strike="noStrike" dirty="0"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現在 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erais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erais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erait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erions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eriez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eraient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568220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接続法 </a:t>
                      </a:r>
                      <a:endParaRPr lang="en-US" altLang="ja-JP" sz="2000" b="1" u="none" strike="noStrike" dirty="0"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現在 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-e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-ions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iez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ent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012981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接続法</a:t>
                      </a:r>
                      <a:endParaRPr lang="en-US" altLang="ja-JP" sz="2000" b="1" u="none" strike="noStrike" dirty="0"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半過去</a:t>
                      </a:r>
                      <a:r>
                        <a:rPr lang="zh-TW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-asse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-asses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ât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assions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assiez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-assent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68715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直説法</a:t>
                      </a:r>
                      <a:endParaRPr lang="en-US" altLang="ja-JP" sz="2000" b="1" u="none" strike="noStrike" dirty="0"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単純過去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-ai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-a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-âmes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âtes</a:t>
                      </a:r>
                      <a:r>
                        <a:rPr lang="en-US" sz="2600" u="none" strike="noStrike" dirty="0">
                          <a:effectLst/>
                        </a:rPr>
                        <a:t> 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</a:t>
                      </a:r>
                      <a:r>
                        <a:rPr lang="en-US" sz="2600" u="none" strike="noStrike" dirty="0" err="1">
                          <a:effectLst/>
                        </a:rPr>
                        <a:t>èrent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77870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現在分詞 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>
                          <a:effectLst/>
                        </a:rPr>
                        <a:t> -ant 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>
                          <a:effectLst/>
                        </a:rPr>
                        <a:t> </a:t>
                      </a:r>
                      <a:r>
                        <a:rPr lang="en-US" altLang="ja-JP" sz="2600" u="none" strike="noStrike">
                          <a:effectLst/>
                        </a:rPr>
                        <a:t>— </a:t>
                      </a:r>
                      <a:endParaRPr lang="en-US" altLang="ja-JP" sz="2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>
                          <a:effectLst/>
                        </a:rPr>
                        <a:t> </a:t>
                      </a:r>
                      <a:r>
                        <a:rPr lang="en-US" altLang="ja-JP" sz="2600" u="none" strike="noStrike">
                          <a:effectLst/>
                        </a:rPr>
                        <a:t>— </a:t>
                      </a:r>
                      <a:endParaRPr lang="en-US" altLang="ja-JP" sz="2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>
                          <a:effectLst/>
                        </a:rPr>
                        <a:t> </a:t>
                      </a:r>
                      <a:r>
                        <a:rPr lang="en-US" altLang="ja-JP" sz="2600" u="none" strike="noStrike">
                          <a:effectLst/>
                        </a:rPr>
                        <a:t>— </a:t>
                      </a:r>
                      <a:endParaRPr lang="en-US" altLang="ja-JP" sz="2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 dirty="0">
                          <a:effectLst/>
                        </a:rPr>
                        <a:t> </a:t>
                      </a:r>
                      <a:r>
                        <a:rPr lang="en-US" altLang="ja-JP" sz="2600" u="none" strike="noStrike" dirty="0">
                          <a:effectLst/>
                        </a:rPr>
                        <a:t>— </a:t>
                      </a:r>
                      <a:endParaRPr lang="en-US" altLang="ja-JP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 dirty="0">
                          <a:effectLst/>
                        </a:rPr>
                        <a:t> </a:t>
                      </a:r>
                      <a:r>
                        <a:rPr lang="en-US" altLang="ja-JP" sz="2600" u="none" strike="noStrike" dirty="0">
                          <a:effectLst/>
                        </a:rPr>
                        <a:t>—</a:t>
                      </a:r>
                      <a:endParaRPr lang="en-US" altLang="ja-JP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766549"/>
                  </a:ext>
                </a:extLst>
              </a:tr>
              <a:tr h="525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000" b="1" u="none" strike="noStrike" dirty="0"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過去分詞 </a:t>
                      </a:r>
                      <a:endParaRPr lang="ja-JP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 dirty="0">
                          <a:effectLst/>
                        </a:rPr>
                        <a:t> </a:t>
                      </a:r>
                      <a:r>
                        <a:rPr lang="en-US" altLang="ja-JP" sz="2600" u="none" strike="noStrike" dirty="0">
                          <a:effectLst/>
                        </a:rPr>
                        <a:t>— </a:t>
                      </a:r>
                      <a:endParaRPr lang="en-US" altLang="ja-JP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 dirty="0">
                          <a:effectLst/>
                        </a:rPr>
                        <a:t> </a:t>
                      </a:r>
                      <a:r>
                        <a:rPr lang="en-US" altLang="ja-JP" sz="2600" u="none" strike="noStrike" dirty="0">
                          <a:effectLst/>
                        </a:rPr>
                        <a:t>— </a:t>
                      </a:r>
                      <a:endParaRPr lang="en-US" altLang="ja-JP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 dirty="0">
                          <a:effectLst/>
                        </a:rPr>
                        <a:t> </a:t>
                      </a:r>
                      <a:r>
                        <a:rPr lang="en-US" altLang="ja-JP" sz="2600" u="none" strike="noStrike" dirty="0">
                          <a:effectLst/>
                        </a:rPr>
                        <a:t>— </a:t>
                      </a:r>
                      <a:endParaRPr lang="en-US" altLang="ja-JP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 dirty="0">
                          <a:effectLst/>
                        </a:rPr>
                        <a:t> </a:t>
                      </a:r>
                      <a:r>
                        <a:rPr lang="en-US" altLang="ja-JP" sz="2600" u="none" strike="noStrike" dirty="0">
                          <a:effectLst/>
                        </a:rPr>
                        <a:t>— </a:t>
                      </a:r>
                      <a:endParaRPr lang="en-US" altLang="ja-JP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600" u="none" strike="noStrike" dirty="0">
                          <a:effectLst/>
                        </a:rPr>
                        <a:t> </a:t>
                      </a:r>
                      <a:r>
                        <a:rPr lang="en-US" altLang="ja-JP" sz="2600" u="none" strike="noStrike" dirty="0">
                          <a:effectLst/>
                        </a:rPr>
                        <a:t>— </a:t>
                      </a:r>
                      <a:endParaRPr lang="en-US" altLang="ja-JP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u="none" strike="noStrike" dirty="0">
                          <a:effectLst/>
                        </a:rPr>
                        <a:t> -é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92083056"/>
                  </a:ext>
                </a:extLst>
              </a:tr>
            </a:tbl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5EE18747-971F-4D1B-CCE4-E0810677BB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276" y="-6013"/>
            <a:ext cx="1187824" cy="79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9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576262" y="1556792"/>
            <a:ext cx="7991475" cy="3167062"/>
          </a:xfrm>
        </p:spPr>
        <p:txBody>
          <a:bodyPr>
            <a:noAutofit/>
          </a:bodyPr>
          <a:lstStyle/>
          <a:p>
            <a:pPr algn="ctr"/>
            <a:r>
              <a:rPr lang="ja-JP" altLang="en-US" sz="6600" dirty="0">
                <a:solidFill>
                  <a:srgbClr val="FF0000"/>
                </a:solidFill>
                <a:latin typeface="+mn-ea"/>
                <a:ea typeface="+mn-ea"/>
              </a:rPr>
              <a:t>こんなに</a:t>
            </a:r>
            <a:br>
              <a:rPr lang="en-US" altLang="ja-JP" sz="66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ja-JP" altLang="en-US" sz="6600" dirty="0">
                <a:solidFill>
                  <a:srgbClr val="FF0000"/>
                </a:solidFill>
                <a:latin typeface="+mn-ea"/>
                <a:ea typeface="+mn-ea"/>
              </a:rPr>
              <a:t>覚えられない！</a:t>
            </a:r>
            <a:endParaRPr kumimoji="1" lang="ja-JP" altLang="en-US" sz="66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12397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323528" y="1196752"/>
            <a:ext cx="8460432" cy="4752528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6600" dirty="0">
                <a:solidFill>
                  <a:schemeClr val="tx1"/>
                </a:solidFill>
                <a:latin typeface="+mn-ea"/>
                <a:ea typeface="+mn-ea"/>
              </a:rPr>
              <a:t>でも、よく使っている言葉は何回も聞いたり、言ったりしてるから</a:t>
            </a:r>
            <a:br>
              <a:rPr kumimoji="1" lang="en-US" altLang="ja-JP" sz="6600" dirty="0">
                <a:solidFill>
                  <a:schemeClr val="tx1"/>
                </a:solidFill>
                <a:latin typeface="+mn-ea"/>
                <a:ea typeface="+mn-ea"/>
              </a:rPr>
            </a:br>
            <a:r>
              <a:rPr kumimoji="1" lang="ja-JP" altLang="en-US" sz="6600" dirty="0">
                <a:solidFill>
                  <a:srgbClr val="FF0000"/>
                </a:solidFill>
                <a:latin typeface="+mn-ea"/>
                <a:ea typeface="+mn-ea"/>
              </a:rPr>
              <a:t>変な変化でもいいかな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1115616" y="116632"/>
            <a:ext cx="6768752" cy="1008112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6600" dirty="0">
                <a:solidFill>
                  <a:schemeClr val="tx1"/>
                </a:solidFill>
                <a:latin typeface="+mn-ea"/>
                <a:ea typeface="+mn-ea"/>
              </a:rPr>
              <a:t>中学校の英語は</a:t>
            </a:r>
          </a:p>
        </p:txBody>
      </p:sp>
      <p:sp>
        <p:nvSpPr>
          <p:cNvPr id="3" name="タイトル 1"/>
          <p:cNvSpPr txBox="1">
            <a:spLocks/>
          </p:cNvSpPr>
          <p:nvPr/>
        </p:nvSpPr>
        <p:spPr>
          <a:xfrm>
            <a:off x="1187624" y="1268760"/>
            <a:ext cx="6768752" cy="1008112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j-cs"/>
              </a:rPr>
              <a:t>基本的な英語です。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827584" y="3140968"/>
            <a:ext cx="7488832" cy="1008112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j-cs"/>
              </a:rPr>
              <a:t>日常でよく使う英語</a:t>
            </a: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683568" y="5733256"/>
            <a:ext cx="7992888" cy="1008112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6600" dirty="0">
                <a:latin typeface="+mn-ea"/>
                <a:cs typeface="+mj-cs"/>
              </a:rPr>
              <a:t>不規則の変化をするものがよく出てきます。</a:t>
            </a:r>
            <a:endParaRPr kumimoji="1" lang="ja-JP" altLang="en-US" sz="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4139952" y="2420888"/>
            <a:ext cx="936104" cy="720080"/>
          </a:xfrm>
          <a:prstGeom prst="downArrow">
            <a:avLst/>
          </a:prstGeom>
          <a:solidFill>
            <a:schemeClr val="accent5">
              <a:lumMod val="75000"/>
              <a:alpha val="58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下矢印 6"/>
          <p:cNvSpPr/>
          <p:nvPr/>
        </p:nvSpPr>
        <p:spPr>
          <a:xfrm>
            <a:off x="4139952" y="4077072"/>
            <a:ext cx="936104" cy="648072"/>
          </a:xfrm>
          <a:prstGeom prst="downArrow">
            <a:avLst/>
          </a:prstGeom>
          <a:solidFill>
            <a:schemeClr val="accent5">
              <a:lumMod val="75000"/>
              <a:alpha val="54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8C42EF-287E-5FDD-406D-55711E352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" y="0"/>
            <a:ext cx="9133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148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17F9893-3362-407E-2E17-5C872E708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" y="0"/>
            <a:ext cx="9133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562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1907704" y="3795039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</a:t>
            </a:r>
            <a:r>
              <a:rPr lang="en-US" altLang="ja-JP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-</a:t>
            </a:r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不規則動詞</a:t>
            </a:r>
            <a:endParaRPr kumimoji="1" lang="ja-JP" altLang="en-US" sz="54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828698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テーマ">
  <a:themeElements>
    <a:clrScheme name="ひらめき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</TotalTime>
  <Words>949</Words>
  <Application>Microsoft Office PowerPoint</Application>
  <PresentationFormat>画面に合わせる (4:3)</PresentationFormat>
  <Paragraphs>312</Paragraphs>
  <Slides>43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9" baseType="lpstr">
      <vt:lpstr>ＭＳ ゴシック</vt:lpstr>
      <vt:lpstr>游ゴシック</vt:lpstr>
      <vt:lpstr>Arial</vt:lpstr>
      <vt:lpstr>Calibri</vt:lpstr>
      <vt:lpstr>Century Schoolbook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不規則動詞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不規則変化の過去形を練習しよう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不規則動詞</vt:lpstr>
      <vt:lpstr>動詞＋edなら楽なのになんで、変な変化をするのがあるの？</vt:lpstr>
      <vt:lpstr>English is from England.</vt:lpstr>
      <vt:lpstr>English was born from a mix of three languages.</vt:lpstr>
      <vt:lpstr>ドイツ語の変化</vt:lpstr>
      <vt:lpstr>フランス語の変化</vt:lpstr>
      <vt:lpstr>こんなに 覚えられない！</vt:lpstr>
      <vt:lpstr>でも、よく使っている言葉は何回も聞いたり、言ったりしてるから 変な変化でもいいかな</vt:lpstr>
      <vt:lpstr>中学校の英語は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秀紀 春日</cp:lastModifiedBy>
  <cp:revision>107</cp:revision>
  <cp:lastPrinted>2016-03-08T00:53:39Z</cp:lastPrinted>
  <dcterms:created xsi:type="dcterms:W3CDTF">2012-12-30T13:31:10Z</dcterms:created>
  <dcterms:modified xsi:type="dcterms:W3CDTF">2026-09-20T14:59:36Z</dcterms:modified>
</cp:coreProperties>
</file>