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78" r:id="rId2"/>
    <p:sldId id="256" r:id="rId3"/>
    <p:sldId id="315" r:id="rId4"/>
    <p:sldId id="324" r:id="rId5"/>
    <p:sldId id="325" r:id="rId6"/>
    <p:sldId id="275" r:id="rId7"/>
    <p:sldId id="276" r:id="rId8"/>
    <p:sldId id="329" r:id="rId9"/>
    <p:sldId id="333" r:id="rId10"/>
    <p:sldId id="332" r:id="rId11"/>
    <p:sldId id="334" r:id="rId12"/>
    <p:sldId id="331" r:id="rId13"/>
    <p:sldId id="335" r:id="rId14"/>
    <p:sldId id="330" r:id="rId15"/>
    <p:sldId id="336" r:id="rId16"/>
    <p:sldId id="340" r:id="rId17"/>
    <p:sldId id="273" r:id="rId18"/>
    <p:sldId id="339" r:id="rId19"/>
  </p:sldIdLst>
  <p:sldSz cx="9144000" cy="6858000" type="screen4x3"/>
  <p:notesSz cx="10017125" cy="688816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6429" autoAdjust="0"/>
  </p:normalViewPr>
  <p:slideViewPr>
    <p:cSldViewPr>
      <p:cViewPr varScale="1">
        <p:scale>
          <a:sx n="103" d="100"/>
          <a:sy n="103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40754" cy="345604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74053" y="1"/>
            <a:ext cx="4340754" cy="345604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BED6422-E3DE-4DB9-B654-F86FDBC637E0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6542561"/>
            <a:ext cx="4340754" cy="345603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74053" y="6542561"/>
            <a:ext cx="4340754" cy="345603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43714613-B1EC-444B-B278-CF68AEB49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82731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0754" cy="34440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5674053" y="0"/>
            <a:ext cx="4340754" cy="344408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BAA8D7F7-E7AA-4562-AE46-6194B8D67BF5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3286125" y="515938"/>
            <a:ext cx="3446463" cy="2584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1001713" y="3271879"/>
            <a:ext cx="8013700" cy="3099673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6542560"/>
            <a:ext cx="4340754" cy="344408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5674053" y="6542560"/>
            <a:ext cx="4340754" cy="344408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5CBB04EF-41ED-4ABA-BAC7-0260BEBCD1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0967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B04EF-41ED-4ABA-BAC7-0260BEBCD167}" type="slidenum">
              <a:rPr kumimoji="1" lang="ja-JP" altLang="en-US" smtClean="0"/>
              <a:pPr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267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B04EF-41ED-4ABA-BAC7-0260BEBCD167}" type="slidenum">
              <a:rPr kumimoji="1" lang="ja-JP" altLang="en-US" smtClean="0"/>
              <a:pPr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3196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B04EF-41ED-4ABA-BAC7-0260BEBCD167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68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B04EF-41ED-4ABA-BAC7-0260BEBCD167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08399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BB04EF-41ED-4ABA-BAC7-0260BEBCD167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34039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BB04EF-41ED-4ABA-BAC7-0260BEBCD167}" type="slidenum">
              <a:rPr kumimoji="1" lang="ja-JP" altLang="en-US" smtClean="0"/>
              <a:pPr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0419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435E-BA14-4955-BBB0-A9D6DB9B3717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8331-42F0-4A8F-883E-60AF27DF057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435E-BA14-4955-BBB0-A9D6DB9B3717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8331-42F0-4A8F-883E-60AF27DF057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435E-BA14-4955-BBB0-A9D6DB9B3717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8331-42F0-4A8F-883E-60AF27DF057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435E-BA14-4955-BBB0-A9D6DB9B3717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8331-42F0-4A8F-883E-60AF27DF057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435E-BA14-4955-BBB0-A9D6DB9B3717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8331-42F0-4A8F-883E-60AF27DF057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435E-BA14-4955-BBB0-A9D6DB9B3717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8331-42F0-4A8F-883E-60AF27DF057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435E-BA14-4955-BBB0-A9D6DB9B3717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8331-42F0-4A8F-883E-60AF27DF057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435E-BA14-4955-BBB0-A9D6DB9B3717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8331-42F0-4A8F-883E-60AF27DF057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435E-BA14-4955-BBB0-A9D6DB9B3717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8331-42F0-4A8F-883E-60AF27DF057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435E-BA14-4955-BBB0-A9D6DB9B3717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8331-42F0-4A8F-883E-60AF27DF057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A435E-BA14-4955-BBB0-A9D6DB9B3717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98331-42F0-4A8F-883E-60AF27DF057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A435E-BA14-4955-BBB0-A9D6DB9B3717}" type="datetimeFigureOut">
              <a:rPr kumimoji="1" lang="ja-JP" altLang="en-US" smtClean="0"/>
              <a:pPr/>
              <a:t>2026/9/28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98331-42F0-4A8F-883E-60AF27DF057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87524" y="2228671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2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Past Progressive</a:t>
            </a:r>
            <a:endParaRPr kumimoji="1" lang="ja-JP" altLang="en-US" sz="72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B5FFD7-1C42-F573-8D17-D78634BFF977}"/>
              </a:ext>
            </a:extLst>
          </p:cNvPr>
          <p:cNvSpPr txBox="1"/>
          <p:nvPr/>
        </p:nvSpPr>
        <p:spPr>
          <a:xfrm>
            <a:off x="665820" y="3789040"/>
            <a:ext cx="7812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54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過去進行形</a:t>
            </a:r>
            <a:endParaRPr kumimoji="1" lang="ja-JP" altLang="en-US" sz="5400" b="1" dirty="0">
              <a:solidFill>
                <a:schemeClr val="bg1">
                  <a:lumMod val="65000"/>
                </a:schemeClr>
              </a:solidFill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39552" y="2130425"/>
            <a:ext cx="8208912" cy="1470025"/>
          </a:xfrm>
        </p:spPr>
        <p:txBody>
          <a:bodyPr/>
          <a:lstStyle/>
          <a:p>
            <a:r>
              <a:rPr lang="ja-JP" altLang="en-US" dirty="0"/>
              <a:t>過去のある一時点のことを</a:t>
            </a:r>
            <a:br>
              <a:rPr lang="en-US" altLang="ja-JP" dirty="0"/>
            </a:br>
            <a:r>
              <a:rPr lang="ja-JP" altLang="en-US" dirty="0"/>
              <a:t>表す表現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/>
              <a:t>～していました。</a:t>
            </a:r>
            <a:endParaRPr kumimoji="1" lang="en-US" altLang="ja-JP" dirty="0"/>
          </a:p>
          <a:p>
            <a:r>
              <a:rPr lang="ja-JP" altLang="en-US" dirty="0"/>
              <a:t>「過去進行形」</a:t>
            </a:r>
            <a:endParaRPr kumimoji="1" lang="ja-JP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角丸四角形 39"/>
          <p:cNvSpPr/>
          <p:nvPr/>
        </p:nvSpPr>
        <p:spPr>
          <a:xfrm>
            <a:off x="1979712" y="3298339"/>
            <a:ext cx="3672408" cy="2088232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467544" y="3300080"/>
            <a:ext cx="1512168" cy="2088233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445382" y="4812248"/>
            <a:ext cx="8568952" cy="3648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933768" y="3156064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0" y="5612466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660232" y="5458579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165462" y="5460320"/>
            <a:ext cx="153279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1931486" y="3154323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7" name="角丸四角形吹き出し 26"/>
          <p:cNvSpPr/>
          <p:nvPr/>
        </p:nvSpPr>
        <p:spPr>
          <a:xfrm>
            <a:off x="1259632" y="188640"/>
            <a:ext cx="7704856" cy="1008112"/>
          </a:xfrm>
          <a:prstGeom prst="wedgeRoundRectCallout">
            <a:avLst>
              <a:gd name="adj1" fmla="val -38094"/>
              <a:gd name="adj2" fmla="val 26753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1763688" y="260648"/>
            <a:ext cx="727280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I 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am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play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baseball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now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1115616" y="5445224"/>
            <a:ext cx="167546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then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586371"/>
            <a:ext cx="1519370" cy="1728192"/>
          </a:xfrm>
          <a:prstGeom prst="rect">
            <a:avLst/>
          </a:prstGeom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439" y="3660120"/>
            <a:ext cx="1102345" cy="1687802"/>
          </a:xfrm>
          <a:prstGeom prst="rect">
            <a:avLst/>
          </a:prstGeom>
        </p:spPr>
      </p:pic>
      <p:pic>
        <p:nvPicPr>
          <p:cNvPr id="46" name="図 45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439" y="3645024"/>
            <a:ext cx="1102345" cy="1687802"/>
          </a:xfrm>
          <a:prstGeom prst="rect">
            <a:avLst/>
          </a:prstGeom>
        </p:spPr>
      </p:pic>
      <p:sp>
        <p:nvSpPr>
          <p:cNvPr id="18" name="上矢印 17"/>
          <p:cNvSpPr/>
          <p:nvPr/>
        </p:nvSpPr>
        <p:spPr>
          <a:xfrm rot="16200000">
            <a:off x="3732005" y="3188875"/>
            <a:ext cx="504056" cy="2424466"/>
          </a:xfrm>
          <a:prstGeom prst="upArrow">
            <a:avLst/>
          </a:prstGeom>
          <a:solidFill>
            <a:srgbClr val="FF0000">
              <a:alpha val="41000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吹き出し 18"/>
          <p:cNvSpPr/>
          <p:nvPr/>
        </p:nvSpPr>
        <p:spPr>
          <a:xfrm>
            <a:off x="1259632" y="188640"/>
            <a:ext cx="7704856" cy="1008112"/>
          </a:xfrm>
          <a:prstGeom prst="wedgeRoundRectCallout">
            <a:avLst>
              <a:gd name="adj1" fmla="val -38094"/>
              <a:gd name="adj2" fmla="val 267530"/>
              <a:gd name="adj3" fmla="val 16667"/>
            </a:avLst>
          </a:prstGeom>
          <a:solidFill>
            <a:schemeClr val="bg1">
              <a:lumMod val="50000"/>
              <a:alpha val="45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8" name="角丸四角形吹き出し 47"/>
          <p:cNvSpPr/>
          <p:nvPr/>
        </p:nvSpPr>
        <p:spPr>
          <a:xfrm>
            <a:off x="1259632" y="1340768"/>
            <a:ext cx="7704856" cy="1008112"/>
          </a:xfrm>
          <a:prstGeom prst="wedgeRoundRectCallout">
            <a:avLst>
              <a:gd name="adj1" fmla="val 8248"/>
              <a:gd name="adj2" fmla="val 16487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1763688" y="1412776"/>
            <a:ext cx="727280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I 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play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baseball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then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062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85185E-6 L 0.40417 0.00533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8" y="255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81481E-6 L 0.40678 -0.00393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30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4" grpId="0" animBg="1"/>
      <p:bldP spid="8" grpId="0"/>
      <p:bldP spid="25" grpId="0" animBg="1"/>
      <p:bldP spid="27" grpId="0" animBg="1"/>
      <p:bldP spid="30" grpId="0"/>
      <p:bldP spid="47" grpId="0"/>
      <p:bldP spid="18" grpId="0" animBg="1"/>
      <p:bldP spid="19" grpId="0" animBg="1"/>
      <p:bldP spid="48" grpId="0" animBg="1"/>
      <p:bldP spid="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角丸四角形 39"/>
          <p:cNvSpPr/>
          <p:nvPr/>
        </p:nvSpPr>
        <p:spPr>
          <a:xfrm>
            <a:off x="1979712" y="260648"/>
            <a:ext cx="3672408" cy="2088232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467544" y="262389"/>
            <a:ext cx="1512168" cy="2088233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445382" y="1774557"/>
            <a:ext cx="8568952" cy="3648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933768" y="118373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-10448" y="2566645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past</a:t>
            </a:r>
          </a:p>
          <a:p>
            <a:pPr algn="ctr"/>
            <a:r>
              <a:rPr lang="ja-JP" altLang="en-US" sz="20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660232" y="2420888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165462" y="2422629"/>
            <a:ext cx="153279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1931486" y="116632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7" name="角丸四角形吹き出し 26"/>
          <p:cNvSpPr/>
          <p:nvPr/>
        </p:nvSpPr>
        <p:spPr>
          <a:xfrm>
            <a:off x="0" y="4149080"/>
            <a:ext cx="7704856" cy="1008112"/>
          </a:xfrm>
          <a:prstGeom prst="wedgeRoundRectCallout">
            <a:avLst>
              <a:gd name="adj1" fmla="val 54774"/>
              <a:gd name="adj2" fmla="val -986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72008" y="4293096"/>
            <a:ext cx="727280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He </a:t>
            </a:r>
            <a:r>
              <a:rPr lang="ja-JP" altLang="en-US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 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is 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play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baseball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now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1117869" y="2432236"/>
            <a:ext cx="167546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then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439" y="622429"/>
            <a:ext cx="1102345" cy="1687802"/>
          </a:xfrm>
          <a:prstGeom prst="rect">
            <a:avLst/>
          </a:prstGeom>
        </p:spPr>
      </p:pic>
      <p:pic>
        <p:nvPicPr>
          <p:cNvPr id="46" name="図 45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439" y="607333"/>
            <a:ext cx="1102345" cy="1687802"/>
          </a:xfrm>
          <a:prstGeom prst="rect">
            <a:avLst/>
          </a:prstGeom>
        </p:spPr>
      </p:pic>
      <p:sp>
        <p:nvSpPr>
          <p:cNvPr id="18" name="上矢印 17"/>
          <p:cNvSpPr/>
          <p:nvPr/>
        </p:nvSpPr>
        <p:spPr>
          <a:xfrm rot="17035721">
            <a:off x="5189434" y="772978"/>
            <a:ext cx="396448" cy="5273507"/>
          </a:xfrm>
          <a:prstGeom prst="upArrow">
            <a:avLst/>
          </a:prstGeom>
          <a:solidFill>
            <a:srgbClr val="FF0000">
              <a:alpha val="41000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吹き出し 18"/>
          <p:cNvSpPr/>
          <p:nvPr/>
        </p:nvSpPr>
        <p:spPr>
          <a:xfrm>
            <a:off x="0" y="4149080"/>
            <a:ext cx="7704856" cy="1008112"/>
          </a:xfrm>
          <a:prstGeom prst="wedgeRoundRectCallout">
            <a:avLst>
              <a:gd name="adj1" fmla="val 54659"/>
              <a:gd name="adj2" fmla="val -9867"/>
              <a:gd name="adj3" fmla="val 16667"/>
            </a:avLst>
          </a:prstGeom>
          <a:solidFill>
            <a:schemeClr val="bg1">
              <a:lumMod val="50000"/>
              <a:alpha val="45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8" name="角丸四角形吹き出し 47"/>
          <p:cNvSpPr/>
          <p:nvPr/>
        </p:nvSpPr>
        <p:spPr>
          <a:xfrm>
            <a:off x="0" y="5445224"/>
            <a:ext cx="7704856" cy="1008112"/>
          </a:xfrm>
          <a:prstGeom prst="wedgeRoundRectCallout">
            <a:avLst>
              <a:gd name="adj1" fmla="val 55143"/>
              <a:gd name="adj2" fmla="val -5263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107504" y="5589240"/>
            <a:ext cx="763284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He 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play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baseball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then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pic>
        <p:nvPicPr>
          <p:cNvPr id="20" name="Picture 21" descr="C:\Users\KASUGA_Hideki\AppData\Local\Microsoft\Windows\Temporary Internet Files\Content.IE5\EMY6FASI\MC900359665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8035706" y="3717032"/>
            <a:ext cx="1129022" cy="19805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339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0.40417 0.0053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8" y="25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7.40741E-7 L 0.40678 -0.0039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30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4" grpId="0" animBg="1"/>
      <p:bldP spid="8" grpId="0"/>
      <p:bldP spid="25" grpId="0" animBg="1"/>
      <p:bldP spid="27" grpId="0" animBg="1"/>
      <p:bldP spid="30" grpId="0"/>
      <p:bldP spid="47" grpId="0"/>
      <p:bldP spid="18" grpId="0" animBg="1"/>
      <p:bldP spid="19" grpId="0" animBg="1"/>
      <p:bldP spid="48" grpId="0" animBg="1"/>
      <p:bldP spid="4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角丸四角形 35"/>
          <p:cNvSpPr/>
          <p:nvPr/>
        </p:nvSpPr>
        <p:spPr>
          <a:xfrm>
            <a:off x="0" y="4244557"/>
            <a:ext cx="9144000" cy="2613443"/>
          </a:xfrm>
          <a:prstGeom prst="roundRect">
            <a:avLst>
              <a:gd name="adj" fmla="val 4643"/>
            </a:avLst>
          </a:prstGeom>
          <a:solidFill>
            <a:srgbClr val="3333CC">
              <a:alpha val="2745"/>
            </a:srgbClr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　</a:t>
            </a:r>
          </a:p>
        </p:txBody>
      </p:sp>
      <p:sp>
        <p:nvSpPr>
          <p:cNvPr id="40" name="角丸四角形 39"/>
          <p:cNvSpPr/>
          <p:nvPr/>
        </p:nvSpPr>
        <p:spPr>
          <a:xfrm>
            <a:off x="1907704" y="2263519"/>
            <a:ext cx="3672408" cy="1453514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395536" y="2263518"/>
            <a:ext cx="1512168" cy="1455257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373374" y="3142710"/>
            <a:ext cx="8568952" cy="3648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861760" y="2191510"/>
            <a:ext cx="45944" cy="1671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23528" y="2191509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660232" y="2119501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205664" y="3718773"/>
            <a:ext cx="130837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36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1859478" y="2191509"/>
            <a:ext cx="48226" cy="1669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7" name="角丸四角形吹き出し 26"/>
          <p:cNvSpPr/>
          <p:nvPr/>
        </p:nvSpPr>
        <p:spPr>
          <a:xfrm>
            <a:off x="1187624" y="607333"/>
            <a:ext cx="7704856" cy="792088"/>
          </a:xfrm>
          <a:prstGeom prst="wedgeRoundRectCallout">
            <a:avLst>
              <a:gd name="adj1" fmla="val -42472"/>
              <a:gd name="adj2" fmla="val 17506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1691680" y="607333"/>
            <a:ext cx="727280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I</a:t>
            </a:r>
            <a:r>
              <a:rPr lang="en-US" altLang="ja-JP" sz="3200" b="1" spc="50" dirty="0">
                <a:ln w="11430">
                  <a:noFill/>
                </a:ln>
                <a:latin typeface="Century Schoolbook" panose="02040604050505020304" pitchFamily="18" charset="0"/>
              </a:rPr>
              <a:t>  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am</a:t>
            </a:r>
            <a:r>
              <a:rPr lang="en-US" altLang="ja-JP" sz="3200" b="1" spc="50" dirty="0">
                <a:ln w="11430">
                  <a:noFill/>
                </a:ln>
                <a:latin typeface="Century Schoolbook" panose="02040604050505020304" pitchFamily="18" charset="0"/>
              </a:rPr>
              <a:t> 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play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baseball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now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1165437" y="3703677"/>
            <a:ext cx="143180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6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then</a:t>
            </a:r>
            <a:endParaRPr lang="ja-JP" altLang="en-US" sz="36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334549"/>
            <a:ext cx="1152128" cy="1310476"/>
          </a:xfrm>
          <a:prstGeom prst="rect">
            <a:avLst/>
          </a:prstGeom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431" y="2431588"/>
            <a:ext cx="814313" cy="1246796"/>
          </a:xfrm>
          <a:prstGeom prst="rect">
            <a:avLst/>
          </a:prstGeom>
        </p:spPr>
      </p:pic>
      <p:pic>
        <p:nvPicPr>
          <p:cNvPr id="46" name="図 45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432" y="2416494"/>
            <a:ext cx="814312" cy="1246794"/>
          </a:xfrm>
          <a:prstGeom prst="rect">
            <a:avLst/>
          </a:prstGeom>
        </p:spPr>
      </p:pic>
      <p:sp>
        <p:nvSpPr>
          <p:cNvPr id="18" name="上矢印 17"/>
          <p:cNvSpPr/>
          <p:nvPr/>
        </p:nvSpPr>
        <p:spPr>
          <a:xfrm rot="16200000">
            <a:off x="3659997" y="1519337"/>
            <a:ext cx="504056" cy="2424466"/>
          </a:xfrm>
          <a:prstGeom prst="upArrow">
            <a:avLst/>
          </a:prstGeom>
          <a:solidFill>
            <a:srgbClr val="FF0000">
              <a:alpha val="41000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吹き出し 18"/>
          <p:cNvSpPr/>
          <p:nvPr/>
        </p:nvSpPr>
        <p:spPr>
          <a:xfrm>
            <a:off x="1187624" y="615256"/>
            <a:ext cx="7704856" cy="792088"/>
          </a:xfrm>
          <a:prstGeom prst="wedgeRoundRectCallout">
            <a:avLst>
              <a:gd name="adj1" fmla="val -42588"/>
              <a:gd name="adj2" fmla="val 175065"/>
              <a:gd name="adj3" fmla="val 16667"/>
            </a:avLst>
          </a:prstGeom>
          <a:solidFill>
            <a:schemeClr val="bg1">
              <a:lumMod val="50000"/>
              <a:alpha val="45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8" name="角丸四角形吹き出し 47"/>
          <p:cNvSpPr/>
          <p:nvPr/>
        </p:nvSpPr>
        <p:spPr>
          <a:xfrm>
            <a:off x="1187624" y="1471429"/>
            <a:ext cx="7704856" cy="720080"/>
          </a:xfrm>
          <a:prstGeom prst="wedgeRoundRectCallout">
            <a:avLst>
              <a:gd name="adj1" fmla="val 8133"/>
              <a:gd name="adj2" fmla="val 8350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1691680" y="1543437"/>
            <a:ext cx="727280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I 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play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baseball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then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-108520" y="-34101"/>
            <a:ext cx="8409108" cy="6547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過去進行形（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過去のある一時点のことを表す表現</a:t>
            </a:r>
            <a:r>
              <a:rPr lang="ja-JP" altLang="en-US" sz="36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）</a:t>
            </a:r>
            <a:endParaRPr lang="ja-JP" altLang="en-US" sz="3600" b="1" cap="none" spc="0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-34962" y="4149080"/>
            <a:ext cx="135325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Point</a:t>
            </a:r>
            <a:endParaRPr lang="ja-JP" altLang="en-US" sz="32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-65080" y="4581416"/>
            <a:ext cx="910850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①進行形は 「</a:t>
            </a:r>
            <a:r>
              <a:rPr lang="en-US" altLang="ja-JP" sz="24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be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動詞 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+ 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動詞</a:t>
            </a:r>
            <a:r>
              <a:rPr lang="en-US" altLang="ja-JP" sz="2400" b="1" dirty="0" err="1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ing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」を使って表します。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-56837" y="4974184"/>
            <a:ext cx="9178962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②過去のある一時点のことを表す場合、</a:t>
            </a:r>
            <a:r>
              <a:rPr lang="en-US" altLang="ja-JP" sz="24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be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動詞を過去形にして、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734DFB4-0D56-1281-6A68-CCC203D402B2}"/>
              </a:ext>
            </a:extLst>
          </p:cNvPr>
          <p:cNvSpPr/>
          <p:nvPr/>
        </p:nvSpPr>
        <p:spPr>
          <a:xfrm>
            <a:off x="323528" y="5284192"/>
            <a:ext cx="9716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2400" b="1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</a:p>
          <a:p>
            <a:r>
              <a:rPr lang="en-US" altLang="ja-JP" sz="2400" b="1" dirty="0">
                <a:ln w="3175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endParaRPr lang="en-US" altLang="ja-JP" sz="2400" b="1" dirty="0">
              <a:ln w="3175" cmpd="sng">
                <a:solidFill>
                  <a:srgbClr val="FF0000"/>
                </a:solidFill>
                <a:prstDash val="solid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96BB922A-0D8E-2901-3367-84143FC14AE1}"/>
              </a:ext>
            </a:extLst>
          </p:cNvPr>
          <p:cNvSpPr/>
          <p:nvPr/>
        </p:nvSpPr>
        <p:spPr>
          <a:xfrm>
            <a:off x="1187624" y="5483588"/>
            <a:ext cx="590465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＋ 動詞</a:t>
            </a:r>
            <a:r>
              <a:rPr lang="en-US" altLang="ja-JP" sz="2400" b="1" dirty="0" err="1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ing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の形を使って表します。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2DE395CF-9012-D5B3-F2C5-E85B59040249}"/>
              </a:ext>
            </a:extLst>
          </p:cNvPr>
          <p:cNvSpPr/>
          <p:nvPr/>
        </p:nvSpPr>
        <p:spPr>
          <a:xfrm>
            <a:off x="-78286" y="6027003"/>
            <a:ext cx="973454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③主語が「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I, He, She, It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」のときに、</a:t>
            </a:r>
            <a:r>
              <a:rPr lang="en-US" altLang="ja-JP" sz="2400" b="1" dirty="0">
                <a:ln w="3175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、「</a:t>
            </a:r>
            <a:r>
              <a:rPr lang="en-US" altLang="ja-JP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You, We, They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」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  <a:p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　のときに、</a:t>
            </a:r>
            <a:r>
              <a:rPr lang="en-US" altLang="ja-JP" sz="2400" b="1" dirty="0">
                <a:ln w="3175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r>
              <a:rPr lang="ja-JP" altLang="en-US" sz="2400" b="1" dirty="0">
                <a:ln w="17780" cmpd="sng">
                  <a:noFill/>
                  <a:prstDash val="solid"/>
                  <a:miter lim="800000"/>
                </a:ln>
                <a:latin typeface="Century Schoolbook" panose="02040604050505020304" pitchFamily="18" charset="0"/>
                <a:ea typeface="ＭＳ ゴシック" pitchFamily="49" charset="-128"/>
              </a:rPr>
              <a:t>を使います。</a:t>
            </a:r>
            <a:endParaRPr lang="en-US" altLang="ja-JP" sz="2400" b="1" dirty="0">
              <a:ln w="17780" cmpd="sng">
                <a:noFill/>
                <a:prstDash val="solid"/>
                <a:miter lim="800000"/>
              </a:ln>
              <a:latin typeface="Century Schoolbook" panose="02040604050505020304" pitchFamily="18" charset="0"/>
              <a:ea typeface="ＭＳ ゴシック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05222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48148E-6 L 0.40417 0.00532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8" y="255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81481E-6 L 0.40677 -0.00394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30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0" grpId="0" animBg="1"/>
      <p:bldP spid="24" grpId="0" animBg="1"/>
      <p:bldP spid="8" grpId="0"/>
      <p:bldP spid="25" grpId="0" animBg="1"/>
      <p:bldP spid="27" grpId="0" animBg="1"/>
      <p:bldP spid="30" grpId="0"/>
      <p:bldP spid="47" grpId="0"/>
      <p:bldP spid="18" grpId="0" animBg="1"/>
      <p:bldP spid="19" grpId="0" animBg="1"/>
      <p:bldP spid="48" grpId="0" animBg="1"/>
      <p:bldP spid="49" grpId="0"/>
      <p:bldP spid="21" grpId="0"/>
      <p:bldP spid="22" grpId="0"/>
      <p:bldP spid="34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0" y="908720"/>
          <a:ext cx="9144000" cy="5949280"/>
        </p:xfrm>
        <a:graphic>
          <a:graphicData uri="http://schemas.openxmlformats.org/drawingml/2006/table">
            <a:tbl>
              <a:tblPr/>
              <a:tblGrid>
                <a:gridCol w="625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97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0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0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306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79673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6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話をするときに</a:t>
                      </a:r>
                      <a:endParaRPr lang="en-US" altLang="ja-JP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6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出てくる人</a:t>
                      </a: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単数</a:t>
                      </a:r>
                      <a:endParaRPr lang="en-US" altLang="ja-JP" sz="20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（１人、１つ）</a:t>
                      </a:r>
                      <a:endParaRPr lang="en-US" altLang="ja-JP" sz="20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20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複数</a:t>
                      </a:r>
                      <a:endParaRPr lang="en-US" altLang="ja-JP" sz="20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20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（２人以上、２つ以上）</a:t>
                      </a:r>
                      <a:endParaRPr lang="ja-JP" sz="20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61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24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１人称</a:t>
                      </a:r>
                      <a:endParaRPr lang="en-US" sz="24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24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話す人</a:t>
                      </a:r>
                      <a:endParaRPr lang="ja-JP" sz="24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23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24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２人称</a:t>
                      </a:r>
                      <a:endParaRPr lang="en-US" sz="24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24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聞く人</a:t>
                      </a:r>
                      <a:endParaRPr lang="ja-JP" sz="24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1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24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３人称</a:t>
                      </a:r>
                      <a:endParaRPr lang="en-US" sz="24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24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その他の</a:t>
                      </a:r>
                      <a:endParaRPr lang="en-US" altLang="ja-JP" sz="24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24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人や物</a:t>
                      </a:r>
                      <a:endParaRPr lang="ja-JP" sz="24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正方形/長方形 4"/>
          <p:cNvSpPr/>
          <p:nvPr/>
        </p:nvSpPr>
        <p:spPr>
          <a:xfrm>
            <a:off x="2941142" y="2060848"/>
            <a:ext cx="45717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I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482079" y="3789040"/>
            <a:ext cx="142699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You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583672" y="5037491"/>
            <a:ext cx="1172116" cy="18235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He</a:t>
            </a:r>
          </a:p>
          <a:p>
            <a:pPr algn="ctr">
              <a:lnSpc>
                <a:spcPts val="4500"/>
              </a:lnSpc>
            </a:pP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She</a:t>
            </a:r>
          </a:p>
          <a:p>
            <a:pPr algn="ctr">
              <a:lnSpc>
                <a:spcPts val="4500"/>
              </a:lnSpc>
            </a:pPr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It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5921556" y="2060848"/>
            <a:ext cx="114326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We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5813039" y="3789040"/>
            <a:ext cx="142699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You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5635906" y="5512541"/>
            <a:ext cx="178125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They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4283968" y="2132856"/>
            <a:ext cx="115448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am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4283968" y="3789040"/>
            <a:ext cx="123463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are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4503003" y="5457998"/>
            <a:ext cx="72006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is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7714546" y="2060848"/>
            <a:ext cx="123463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are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7703324" y="3789040"/>
            <a:ext cx="123463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are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7714547" y="5533780"/>
            <a:ext cx="123463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are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41249" y="192126"/>
            <a:ext cx="799288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Be</a:t>
            </a:r>
            <a:r>
              <a:rPr lang="ja-JP" altLang="en-US" sz="28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動詞（</a:t>
            </a:r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am / is / are </a:t>
            </a:r>
            <a:r>
              <a:rPr lang="ja-JP" altLang="en-US" sz="28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）の使い分けー現在</a:t>
            </a:r>
            <a:endParaRPr lang="en-US" altLang="ja-JP" sz="2800" b="1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849889" y="1900282"/>
            <a:ext cx="1296144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Century Schoolbook" pitchFamily="18" charset="0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799816" y="3484458"/>
            <a:ext cx="1296144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Century Schoolbook" pitchFamily="18" charset="0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845495" y="5301207"/>
            <a:ext cx="1296144" cy="12961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37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1" grpId="0"/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/>
          <p:cNvSpPr/>
          <p:nvPr/>
        </p:nvSpPr>
        <p:spPr>
          <a:xfrm>
            <a:off x="4128788" y="2060848"/>
            <a:ext cx="141577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was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997678" y="3789039"/>
            <a:ext cx="175881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were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4155152" y="5457998"/>
            <a:ext cx="141577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was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7351242" y="2060848"/>
            <a:ext cx="175881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we</a:t>
            </a:r>
            <a:r>
              <a:rPr lang="en-US" altLang="ja-JP" sz="4800" b="1" cap="none" spc="0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re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7351242" y="3789039"/>
            <a:ext cx="175881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were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7385185" y="5457998"/>
            <a:ext cx="175881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dirty="0">
                <a:ln w="17780" cmpd="sng">
                  <a:noFill/>
                  <a:prstDash val="solid"/>
                  <a:miter lim="800000"/>
                </a:ln>
                <a:solidFill>
                  <a:srgbClr val="FF0000"/>
                </a:solidFill>
                <a:latin typeface="Century Schoolbook" pitchFamily="18" charset="0"/>
              </a:rPr>
              <a:t>were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solidFill>
                <a:srgbClr val="FF0000"/>
              </a:solidFill>
              <a:latin typeface="Century Schoolbook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467544" y="188640"/>
            <a:ext cx="7992888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Be</a:t>
            </a:r>
            <a:r>
              <a:rPr lang="ja-JP" altLang="en-US" sz="28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動詞（</a:t>
            </a:r>
            <a:r>
              <a:rPr lang="en-US" altLang="ja-JP" sz="28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was / were</a:t>
            </a:r>
            <a:r>
              <a:rPr lang="ja-JP" altLang="en-US" sz="28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  <a:ea typeface="ＭＳ ゴシック" pitchFamily="49" charset="-128"/>
              </a:rPr>
              <a:t>）の使い分けー過去</a:t>
            </a:r>
            <a:endParaRPr lang="en-US" altLang="ja-JP" sz="2800" b="1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  <a:ea typeface="ＭＳ ゴシック" pitchFamily="49" charset="-128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B29256A2-D5F1-0B1D-2BAA-3E24F6F4DCBE}"/>
              </a:ext>
            </a:extLst>
          </p:cNvPr>
          <p:cNvGraphicFramePr>
            <a:graphicFrameLocks noGrp="1"/>
          </p:cNvGraphicFramePr>
          <p:nvPr/>
        </p:nvGraphicFramePr>
        <p:xfrm>
          <a:off x="0" y="908720"/>
          <a:ext cx="9144000" cy="5949280"/>
        </p:xfrm>
        <a:graphic>
          <a:graphicData uri="http://schemas.openxmlformats.org/drawingml/2006/table">
            <a:tbl>
              <a:tblPr/>
              <a:tblGrid>
                <a:gridCol w="625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97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06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06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306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79673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6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話をするときに</a:t>
                      </a:r>
                      <a:endParaRPr lang="en-US" altLang="ja-JP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16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出てくる人</a:t>
                      </a: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単数</a:t>
                      </a:r>
                      <a:endParaRPr lang="en-US" altLang="ja-JP" sz="20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0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（１人、１つ）</a:t>
                      </a:r>
                      <a:endParaRPr lang="en-US" altLang="ja-JP" sz="20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20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複数</a:t>
                      </a:r>
                      <a:endParaRPr lang="en-US" altLang="ja-JP" sz="20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20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（２人以上、２つ以上）</a:t>
                      </a:r>
                      <a:endParaRPr lang="ja-JP" sz="20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61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24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１人称</a:t>
                      </a:r>
                      <a:endParaRPr lang="en-US" sz="24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24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話す人</a:t>
                      </a:r>
                      <a:endParaRPr lang="ja-JP" sz="24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23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24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２人称</a:t>
                      </a:r>
                      <a:endParaRPr lang="en-US" sz="24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24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聞く人</a:t>
                      </a:r>
                      <a:endParaRPr lang="ja-JP" sz="24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109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24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３人称</a:t>
                      </a:r>
                      <a:endParaRPr lang="en-US" sz="24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24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その他の</a:t>
                      </a:r>
                      <a:endParaRPr lang="en-US" altLang="ja-JP" sz="24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2400" b="1" kern="100" dirty="0">
                          <a:latin typeface="ＭＳ ゴシック" pitchFamily="49" charset="-128"/>
                          <a:ea typeface="ＭＳ ゴシック" pitchFamily="49" charset="-128"/>
                          <a:cs typeface="Times New Roman"/>
                        </a:rPr>
                        <a:t>人や物</a:t>
                      </a:r>
                      <a:endParaRPr lang="ja-JP" sz="24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1600" b="1" kern="100" dirty="0">
                        <a:latin typeface="ＭＳ ゴシック" pitchFamily="49" charset="-128"/>
                        <a:ea typeface="ＭＳ ゴシック" pitchFamily="49" charset="-128"/>
                        <a:cs typeface="Times New Roman"/>
                      </a:endParaRPr>
                    </a:p>
                  </a:txBody>
                  <a:tcPr marL="61083" marR="610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8F3E60E-BAA9-3E28-34CA-37E58096B743}"/>
              </a:ext>
            </a:extLst>
          </p:cNvPr>
          <p:cNvSpPr/>
          <p:nvPr/>
        </p:nvSpPr>
        <p:spPr>
          <a:xfrm>
            <a:off x="2941142" y="2060848"/>
            <a:ext cx="45717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I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3631674-34EF-F86F-D22E-0911CE977C1A}"/>
              </a:ext>
            </a:extLst>
          </p:cNvPr>
          <p:cNvSpPr/>
          <p:nvPr/>
        </p:nvSpPr>
        <p:spPr>
          <a:xfrm>
            <a:off x="2482079" y="3789040"/>
            <a:ext cx="142699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You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B7C0F275-5BFB-F9D0-923F-BB75E092667D}"/>
              </a:ext>
            </a:extLst>
          </p:cNvPr>
          <p:cNvSpPr/>
          <p:nvPr/>
        </p:nvSpPr>
        <p:spPr>
          <a:xfrm>
            <a:off x="2583672" y="5037491"/>
            <a:ext cx="1172116" cy="18235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lnSpc>
                <a:spcPts val="4500"/>
              </a:lnSpc>
            </a:pPr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He</a:t>
            </a:r>
          </a:p>
          <a:p>
            <a:pPr algn="ctr">
              <a:lnSpc>
                <a:spcPts val="4500"/>
              </a:lnSpc>
            </a:pPr>
            <a:r>
              <a:rPr lang="en-US" altLang="ja-JP" sz="40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She</a:t>
            </a:r>
          </a:p>
          <a:p>
            <a:pPr algn="ctr">
              <a:lnSpc>
                <a:spcPts val="4500"/>
              </a:lnSpc>
            </a:pPr>
            <a:r>
              <a:rPr lang="en-US" altLang="ja-JP" sz="4000" b="1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It</a:t>
            </a:r>
            <a:endParaRPr lang="ja-JP" altLang="en-US" sz="40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799A6D3B-01BD-BB90-F8F4-338C070DF451}"/>
              </a:ext>
            </a:extLst>
          </p:cNvPr>
          <p:cNvSpPr/>
          <p:nvPr/>
        </p:nvSpPr>
        <p:spPr>
          <a:xfrm>
            <a:off x="5921556" y="2060848"/>
            <a:ext cx="114326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We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B724937F-5497-3FD1-941F-5E7DA5BE244E}"/>
              </a:ext>
            </a:extLst>
          </p:cNvPr>
          <p:cNvSpPr/>
          <p:nvPr/>
        </p:nvSpPr>
        <p:spPr>
          <a:xfrm>
            <a:off x="5813039" y="3789040"/>
            <a:ext cx="142699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You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0ED4182E-BB99-962D-3C84-96FFE53F88A3}"/>
              </a:ext>
            </a:extLst>
          </p:cNvPr>
          <p:cNvSpPr/>
          <p:nvPr/>
        </p:nvSpPr>
        <p:spPr>
          <a:xfrm>
            <a:off x="5635906" y="5512541"/>
            <a:ext cx="178125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800" b="1" cap="none" spc="0" dirty="0">
                <a:ln w="17780" cmpd="sng">
                  <a:noFill/>
                  <a:prstDash val="solid"/>
                  <a:miter lim="800000"/>
                </a:ln>
                <a:latin typeface="Century Schoolbook" pitchFamily="18" charset="0"/>
              </a:rPr>
              <a:t>They</a:t>
            </a:r>
            <a:endParaRPr lang="ja-JP" altLang="en-US" sz="4800" b="1" cap="none" spc="0" dirty="0">
              <a:ln w="17780" cmpd="sng">
                <a:noFill/>
                <a:prstDash val="solid"/>
                <a:miter lim="800000"/>
              </a:ln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06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21" grpId="0"/>
      <p:bldP spid="3" grpId="0"/>
      <p:bldP spid="17" grpId="0"/>
      <p:bldP spid="18" grpId="0"/>
      <p:bldP spid="19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角丸四角形 39"/>
          <p:cNvSpPr/>
          <p:nvPr/>
        </p:nvSpPr>
        <p:spPr>
          <a:xfrm>
            <a:off x="1979712" y="3284984"/>
            <a:ext cx="3672408" cy="2088232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467544" y="3300080"/>
            <a:ext cx="1512168" cy="2088233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445382" y="4812248"/>
            <a:ext cx="8568952" cy="3648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effectLst/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933768" y="3156064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-10448" y="5604336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660232" y="5458579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165462" y="5460320"/>
            <a:ext cx="153279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1931486" y="3154323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7" name="角丸四角形吹き出し 26"/>
          <p:cNvSpPr/>
          <p:nvPr/>
        </p:nvSpPr>
        <p:spPr>
          <a:xfrm>
            <a:off x="395536" y="188640"/>
            <a:ext cx="8568952" cy="1008112"/>
          </a:xfrm>
          <a:prstGeom prst="wedgeRoundRectCallout">
            <a:avLst>
              <a:gd name="adj1" fmla="val -29702"/>
              <a:gd name="adj2" fmla="val 26224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467544" y="260648"/>
            <a:ext cx="7704856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I 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am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play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the piano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now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1115616" y="5445224"/>
            <a:ext cx="167546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then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18" name="上矢印 17"/>
          <p:cNvSpPr/>
          <p:nvPr/>
        </p:nvSpPr>
        <p:spPr>
          <a:xfrm rot="16200000">
            <a:off x="3815916" y="3392996"/>
            <a:ext cx="504056" cy="1872208"/>
          </a:xfrm>
          <a:prstGeom prst="upArrow">
            <a:avLst/>
          </a:prstGeom>
          <a:solidFill>
            <a:srgbClr val="FF0000">
              <a:alpha val="41000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吹き出し 18"/>
          <p:cNvSpPr/>
          <p:nvPr/>
        </p:nvSpPr>
        <p:spPr>
          <a:xfrm>
            <a:off x="395536" y="188640"/>
            <a:ext cx="8568952" cy="1008112"/>
          </a:xfrm>
          <a:prstGeom prst="wedgeRoundRectCallout">
            <a:avLst>
              <a:gd name="adj1" fmla="val -29743"/>
              <a:gd name="adj2" fmla="val 261614"/>
              <a:gd name="adj3" fmla="val 16667"/>
            </a:avLst>
          </a:prstGeom>
          <a:solidFill>
            <a:schemeClr val="bg1">
              <a:lumMod val="50000"/>
              <a:alpha val="45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8" name="角丸四角形吹き出し 47"/>
          <p:cNvSpPr/>
          <p:nvPr/>
        </p:nvSpPr>
        <p:spPr>
          <a:xfrm>
            <a:off x="323528" y="1340768"/>
            <a:ext cx="8640960" cy="1008112"/>
          </a:xfrm>
          <a:prstGeom prst="wedgeRoundRectCallout">
            <a:avLst>
              <a:gd name="adj1" fmla="val 15149"/>
              <a:gd name="adj2" fmla="val 17572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467544" y="1486525"/>
            <a:ext cx="89289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I (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was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)( 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playing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) the piano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then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1115616" y="1484784"/>
            <a:ext cx="144016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 </a:t>
            </a:r>
            <a:endParaRPr lang="ja-JP" altLang="en-US" sz="3600" b="1" cap="none" spc="50" dirty="0">
              <a:ln w="11430">
                <a:noFill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21" name="Picture 2" descr="C:\Users\KASUGA_Hideki\AppData\Local\Microsoft\Windows\Temporary Internet Files\Content.IE5\DHLN04EU\MC90041665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284984"/>
            <a:ext cx="1872208" cy="1932846"/>
          </a:xfrm>
          <a:prstGeom prst="rect">
            <a:avLst/>
          </a:prstGeom>
          <a:noFill/>
        </p:spPr>
      </p:pic>
      <p:pic>
        <p:nvPicPr>
          <p:cNvPr id="22" name="Picture 2" descr="C:\Users\KASUGA_Hideki\AppData\Local\Microsoft\Windows\Temporary Internet Files\Content.IE5\DHLN04EU\MC900416656[1].wmf"/>
          <p:cNvPicPr>
            <a:picLocks noChangeAspect="1" noChangeArrowheads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1115616" y="3284984"/>
            <a:ext cx="1872208" cy="1932846"/>
          </a:xfrm>
          <a:prstGeom prst="rect">
            <a:avLst/>
          </a:prstGeom>
          <a:noFill/>
        </p:spPr>
      </p:pic>
      <p:pic>
        <p:nvPicPr>
          <p:cNvPr id="23" name="Picture 14" descr="C:\Users\秀紀\AppData\Local\Microsoft\Windows\INetCache\IE\5FT45V8T\MC900416822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645024"/>
            <a:ext cx="1509674" cy="1589227"/>
          </a:xfrm>
          <a:prstGeom prst="rect">
            <a:avLst/>
          </a:prstGeom>
          <a:noFill/>
        </p:spPr>
      </p:pic>
      <p:sp>
        <p:nvSpPr>
          <p:cNvPr id="26" name="正方形/長方形 25"/>
          <p:cNvSpPr/>
          <p:nvPr/>
        </p:nvSpPr>
        <p:spPr>
          <a:xfrm>
            <a:off x="2699792" y="1484784"/>
            <a:ext cx="208823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play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ing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21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85185E-6 L 0.40417 0.00533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8" y="255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81481E-6 L 0.40678 -0.00393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30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4" grpId="0" animBg="1"/>
      <p:bldP spid="8" grpId="0"/>
      <p:bldP spid="25" grpId="0" animBg="1"/>
      <p:bldP spid="27" grpId="0" animBg="1"/>
      <p:bldP spid="30" grpId="0"/>
      <p:bldP spid="47" grpId="0"/>
      <p:bldP spid="18" grpId="0" animBg="1"/>
      <p:bldP spid="19" grpId="0" animBg="1"/>
      <p:bldP spid="48" grpId="0" animBg="1"/>
      <p:bldP spid="49" grpId="0"/>
      <p:bldP spid="20" grpId="0"/>
      <p:bldP spid="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角丸四角形 39"/>
          <p:cNvSpPr/>
          <p:nvPr/>
        </p:nvSpPr>
        <p:spPr>
          <a:xfrm>
            <a:off x="1979712" y="260648"/>
            <a:ext cx="3672408" cy="2088232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467544" y="262389"/>
            <a:ext cx="1512168" cy="2088233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445382" y="1774557"/>
            <a:ext cx="8568952" cy="3648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933768" y="118373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55172" y="378295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7020272" y="476672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165462" y="2422629"/>
            <a:ext cx="153279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entury Schoolbook" panose="02040604050505020304" pitchFamily="18" charset="0"/>
              </a:rPr>
              <a:t>now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1931486" y="116632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7" name="角丸四角形吹き出し 26"/>
          <p:cNvSpPr/>
          <p:nvPr/>
        </p:nvSpPr>
        <p:spPr>
          <a:xfrm>
            <a:off x="216024" y="3861048"/>
            <a:ext cx="7236296" cy="1008112"/>
          </a:xfrm>
          <a:prstGeom prst="wedgeRoundRectCallout">
            <a:avLst>
              <a:gd name="adj1" fmla="val 36369"/>
              <a:gd name="adj2" fmla="val -10845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251520" y="4005064"/>
            <a:ext cx="6516216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You</a:t>
            </a:r>
            <a:r>
              <a:rPr lang="ja-JP" altLang="en-US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are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clean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now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1115616" y="2407533"/>
            <a:ext cx="167546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entury Schoolbook" panose="02040604050505020304" pitchFamily="18" charset="0"/>
              </a:rPr>
              <a:t>then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entury Schoolbook" panose="02040604050505020304" pitchFamily="18" charset="0"/>
            </a:endParaRP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76672"/>
            <a:ext cx="1215336" cy="1802972"/>
          </a:xfrm>
          <a:prstGeom prst="rect">
            <a:avLst/>
          </a:prstGeom>
        </p:spPr>
      </p:pic>
      <p:sp>
        <p:nvSpPr>
          <p:cNvPr id="18" name="上矢印 17"/>
          <p:cNvSpPr/>
          <p:nvPr/>
        </p:nvSpPr>
        <p:spPr>
          <a:xfrm rot="16678051">
            <a:off x="4250358" y="490706"/>
            <a:ext cx="396448" cy="3767025"/>
          </a:xfrm>
          <a:prstGeom prst="upArrow">
            <a:avLst/>
          </a:prstGeom>
          <a:solidFill>
            <a:srgbClr val="FF0000">
              <a:alpha val="41000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吹き出し 18"/>
          <p:cNvSpPr/>
          <p:nvPr/>
        </p:nvSpPr>
        <p:spPr>
          <a:xfrm>
            <a:off x="216024" y="3861048"/>
            <a:ext cx="7236296" cy="1008112"/>
          </a:xfrm>
          <a:prstGeom prst="wedgeRoundRectCallout">
            <a:avLst>
              <a:gd name="adj1" fmla="val 36254"/>
              <a:gd name="adj2" fmla="val -109444"/>
              <a:gd name="adj3" fmla="val 16667"/>
            </a:avLst>
          </a:prstGeom>
          <a:solidFill>
            <a:schemeClr val="bg1">
              <a:lumMod val="50000"/>
              <a:alpha val="45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8" name="角丸四角形吹き出し 47"/>
          <p:cNvSpPr/>
          <p:nvPr/>
        </p:nvSpPr>
        <p:spPr>
          <a:xfrm>
            <a:off x="179512" y="5517232"/>
            <a:ext cx="7668344" cy="1008112"/>
          </a:xfrm>
          <a:prstGeom prst="wedgeRoundRectCallout">
            <a:avLst>
              <a:gd name="adj1" fmla="val 39981"/>
              <a:gd name="adj2" fmla="val -232073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467544" y="5733256"/>
            <a:ext cx="727280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You ( 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were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)( 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cleaning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)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then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1943200" y="5734997"/>
            <a:ext cx="144016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endParaRPr lang="ja-JP" altLang="en-US" sz="3600" b="1" cap="none" spc="50" dirty="0">
              <a:ln w="11430">
                <a:noFill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707904" y="5733256"/>
            <a:ext cx="2664296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clean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ing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39" y="476672"/>
            <a:ext cx="1351021" cy="1800200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76672"/>
            <a:ext cx="1215336" cy="1802972"/>
          </a:xfrm>
          <a:prstGeom prst="rect">
            <a:avLst/>
          </a:prstGeom>
        </p:spPr>
      </p:pic>
      <p:pic>
        <p:nvPicPr>
          <p:cNvPr id="20" name="Picture 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176" y="1988840"/>
            <a:ext cx="1318477" cy="1576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844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0.40417 0.0053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8" y="25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7.40741E-7 L 0.40678 -0.0039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30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4" grpId="0" animBg="1"/>
      <p:bldP spid="8" grpId="0"/>
      <p:bldP spid="25" grpId="0" animBg="1"/>
      <p:bldP spid="27" grpId="0" animBg="1"/>
      <p:bldP spid="30" grpId="0"/>
      <p:bldP spid="47" grpId="0"/>
      <p:bldP spid="18" grpId="0" animBg="1"/>
      <p:bldP spid="19" grpId="0" animBg="1"/>
      <p:bldP spid="48" grpId="0" animBg="1"/>
      <p:bldP spid="49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22503" y="3861048"/>
            <a:ext cx="1403648" cy="2119163"/>
          </a:xfrm>
          <a:prstGeom prst="rect">
            <a:avLst/>
          </a:prstGeom>
          <a:noFill/>
        </p:spPr>
      </p:pic>
      <p:sp>
        <p:nvSpPr>
          <p:cNvPr id="40" name="角丸四角形 39"/>
          <p:cNvSpPr/>
          <p:nvPr/>
        </p:nvSpPr>
        <p:spPr>
          <a:xfrm>
            <a:off x="1979712" y="260648"/>
            <a:ext cx="3672408" cy="2088232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467544" y="262389"/>
            <a:ext cx="1512168" cy="2088233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445382" y="1774557"/>
            <a:ext cx="8568952" cy="3648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933768" y="118373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-10448" y="2566645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660232" y="2420888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165462" y="2422629"/>
            <a:ext cx="153279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1931486" y="116632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7" name="角丸四角形吹き出し 26"/>
          <p:cNvSpPr/>
          <p:nvPr/>
        </p:nvSpPr>
        <p:spPr>
          <a:xfrm>
            <a:off x="0" y="4149080"/>
            <a:ext cx="7704856" cy="1008112"/>
          </a:xfrm>
          <a:prstGeom prst="wedgeRoundRectCallout">
            <a:avLst>
              <a:gd name="adj1" fmla="val 54774"/>
              <a:gd name="adj2" fmla="val -986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72008" y="4293096"/>
            <a:ext cx="727280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 err="1">
                <a:ln w="11430">
                  <a:noFill/>
                </a:ln>
                <a:latin typeface="Century Schoolbook" panose="02040604050505020304" pitchFamily="18" charset="0"/>
              </a:rPr>
              <a:t>Yumi</a:t>
            </a:r>
            <a:r>
              <a:rPr lang="ja-JP" altLang="en-US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is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mak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a cake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now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1115616" y="2407533"/>
            <a:ext cx="167546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then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60648"/>
            <a:ext cx="1278818" cy="2021547"/>
          </a:xfrm>
          <a:prstGeom prst="rect">
            <a:avLst/>
          </a:prstGeom>
        </p:spPr>
      </p:pic>
      <p:sp>
        <p:nvSpPr>
          <p:cNvPr id="18" name="上矢印 17"/>
          <p:cNvSpPr/>
          <p:nvPr/>
        </p:nvSpPr>
        <p:spPr>
          <a:xfrm rot="17035721">
            <a:off x="5189434" y="772978"/>
            <a:ext cx="396448" cy="5273507"/>
          </a:xfrm>
          <a:prstGeom prst="upArrow">
            <a:avLst/>
          </a:prstGeom>
          <a:solidFill>
            <a:srgbClr val="FF0000">
              <a:alpha val="41000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吹き出し 18"/>
          <p:cNvSpPr/>
          <p:nvPr/>
        </p:nvSpPr>
        <p:spPr>
          <a:xfrm>
            <a:off x="8824" y="4147339"/>
            <a:ext cx="7704856" cy="1008112"/>
          </a:xfrm>
          <a:prstGeom prst="wedgeRoundRectCallout">
            <a:avLst>
              <a:gd name="adj1" fmla="val 54659"/>
              <a:gd name="adj2" fmla="val -9867"/>
              <a:gd name="adj3" fmla="val 16667"/>
            </a:avLst>
          </a:prstGeom>
          <a:solidFill>
            <a:schemeClr val="bg1">
              <a:lumMod val="50000"/>
              <a:alpha val="45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8" name="角丸四角形吹き出し 47"/>
          <p:cNvSpPr/>
          <p:nvPr/>
        </p:nvSpPr>
        <p:spPr>
          <a:xfrm>
            <a:off x="0" y="5445224"/>
            <a:ext cx="8820472" cy="1008112"/>
          </a:xfrm>
          <a:prstGeom prst="wedgeRoundRectCallout">
            <a:avLst>
              <a:gd name="adj1" fmla="val 42573"/>
              <a:gd name="adj2" fmla="val -6742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35496" y="5589240"/>
            <a:ext cx="864096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Yumi 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)( 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making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) a cake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then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60648"/>
            <a:ext cx="1278818" cy="2021547"/>
          </a:xfrm>
          <a:prstGeom prst="rect">
            <a:avLst/>
          </a:prstGeom>
        </p:spPr>
      </p:pic>
      <p:sp>
        <p:nvSpPr>
          <p:cNvPr id="22" name="正方形/長方形 21"/>
          <p:cNvSpPr/>
          <p:nvPr/>
        </p:nvSpPr>
        <p:spPr>
          <a:xfrm>
            <a:off x="1691680" y="5589240"/>
            <a:ext cx="144016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 </a:t>
            </a:r>
            <a:endParaRPr lang="ja-JP" altLang="en-US" sz="3600" b="1" cap="none" spc="50" dirty="0">
              <a:ln w="11430">
                <a:noFill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347864" y="5587499"/>
            <a:ext cx="2664296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mak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ing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571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0.40417 0.0053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8" y="25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7.40741E-7 L 0.40678 -0.0039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30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4" grpId="0" animBg="1"/>
      <p:bldP spid="8" grpId="0"/>
      <p:bldP spid="25" grpId="0" animBg="1"/>
      <p:bldP spid="27" grpId="0" animBg="1"/>
      <p:bldP spid="30" grpId="0"/>
      <p:bldP spid="47" grpId="0"/>
      <p:bldP spid="18" grpId="0" animBg="1"/>
      <p:bldP spid="19" grpId="0" animBg="1"/>
      <p:bldP spid="48" grpId="0" animBg="1"/>
      <p:bldP spid="49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84346" y="4005064"/>
            <a:ext cx="1274058" cy="1728192"/>
          </a:xfrm>
          <a:prstGeom prst="rect">
            <a:avLst/>
          </a:prstGeom>
          <a:noFill/>
        </p:spPr>
      </p:pic>
      <p:sp>
        <p:nvSpPr>
          <p:cNvPr id="40" name="角丸四角形 39"/>
          <p:cNvSpPr/>
          <p:nvPr/>
        </p:nvSpPr>
        <p:spPr>
          <a:xfrm>
            <a:off x="1979712" y="260648"/>
            <a:ext cx="3672408" cy="2088232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467544" y="262389"/>
            <a:ext cx="1512168" cy="2088233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445382" y="1774557"/>
            <a:ext cx="8568952" cy="3648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933768" y="118373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-10448" y="2566645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660232" y="2420888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165462" y="2422629"/>
            <a:ext cx="153279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1931486" y="116632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7" name="角丸四角形吹き出し 26"/>
          <p:cNvSpPr/>
          <p:nvPr/>
        </p:nvSpPr>
        <p:spPr>
          <a:xfrm>
            <a:off x="0" y="4149080"/>
            <a:ext cx="7704856" cy="1008112"/>
          </a:xfrm>
          <a:prstGeom prst="wedgeRoundRectCallout">
            <a:avLst>
              <a:gd name="adj1" fmla="val 54774"/>
              <a:gd name="adj2" fmla="val -986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72008" y="4293096"/>
            <a:ext cx="727280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She</a:t>
            </a:r>
            <a:r>
              <a:rPr lang="ja-JP" altLang="en-US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is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hav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cake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now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1115616" y="2407533"/>
            <a:ext cx="167546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then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76672"/>
            <a:ext cx="1278818" cy="1641764"/>
          </a:xfrm>
          <a:prstGeom prst="rect">
            <a:avLst/>
          </a:prstGeom>
        </p:spPr>
      </p:pic>
      <p:sp>
        <p:nvSpPr>
          <p:cNvPr id="18" name="上矢印 17"/>
          <p:cNvSpPr/>
          <p:nvPr/>
        </p:nvSpPr>
        <p:spPr>
          <a:xfrm rot="17035721">
            <a:off x="5189434" y="772978"/>
            <a:ext cx="396448" cy="5273507"/>
          </a:xfrm>
          <a:prstGeom prst="upArrow">
            <a:avLst/>
          </a:prstGeom>
          <a:solidFill>
            <a:srgbClr val="FF0000">
              <a:alpha val="41000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吹き出し 18"/>
          <p:cNvSpPr/>
          <p:nvPr/>
        </p:nvSpPr>
        <p:spPr>
          <a:xfrm>
            <a:off x="0" y="4149080"/>
            <a:ext cx="7704856" cy="1008112"/>
          </a:xfrm>
          <a:prstGeom prst="wedgeRoundRectCallout">
            <a:avLst>
              <a:gd name="adj1" fmla="val 54659"/>
              <a:gd name="adj2" fmla="val -9867"/>
              <a:gd name="adj3" fmla="val 16667"/>
            </a:avLst>
          </a:prstGeom>
          <a:solidFill>
            <a:schemeClr val="bg1">
              <a:lumMod val="50000"/>
              <a:alpha val="45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8" name="角丸四角形吹き出し 47"/>
          <p:cNvSpPr/>
          <p:nvPr/>
        </p:nvSpPr>
        <p:spPr>
          <a:xfrm>
            <a:off x="0" y="5445224"/>
            <a:ext cx="8460432" cy="1008112"/>
          </a:xfrm>
          <a:prstGeom prst="wedgeRoundRectCallout">
            <a:avLst>
              <a:gd name="adj1" fmla="val 42573"/>
              <a:gd name="adj2" fmla="val -6742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35496" y="5589240"/>
            <a:ext cx="828092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She (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)(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having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) cake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then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pic>
        <p:nvPicPr>
          <p:cNvPr id="21" name="図 20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76672"/>
            <a:ext cx="1278818" cy="1641764"/>
          </a:xfrm>
          <a:prstGeom prst="rect">
            <a:avLst/>
          </a:prstGeom>
        </p:spPr>
      </p:pic>
      <p:sp>
        <p:nvSpPr>
          <p:cNvPr id="22" name="正方形/長方形 21"/>
          <p:cNvSpPr/>
          <p:nvPr/>
        </p:nvSpPr>
        <p:spPr>
          <a:xfrm>
            <a:off x="1331640" y="5589240"/>
            <a:ext cx="144016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 </a:t>
            </a:r>
            <a:endParaRPr lang="ja-JP" altLang="en-US" sz="3600" b="1" cap="none" spc="50" dirty="0">
              <a:ln w="11430">
                <a:noFill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2915816" y="5587499"/>
            <a:ext cx="2664296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hav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ing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52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0.40417 0.0053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8" y="25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7.40741E-7 L 0.40678 -0.0039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30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4" grpId="0" animBg="1"/>
      <p:bldP spid="8" grpId="0"/>
      <p:bldP spid="25" grpId="0" animBg="1"/>
      <p:bldP spid="27" grpId="0" animBg="1"/>
      <p:bldP spid="30" grpId="0"/>
      <p:bldP spid="47" grpId="0"/>
      <p:bldP spid="18" grpId="0" animBg="1"/>
      <p:bldP spid="19" grpId="0" animBg="1"/>
      <p:bldP spid="48" grpId="0" animBg="1"/>
      <p:bldP spid="49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74"/>
          <a:stretch/>
        </p:blipFill>
        <p:spPr bwMode="auto">
          <a:xfrm flipH="1">
            <a:off x="8028384" y="4293096"/>
            <a:ext cx="1329853" cy="1704264"/>
          </a:xfrm>
          <a:prstGeom prst="rect">
            <a:avLst/>
          </a:prstGeom>
          <a:noFill/>
        </p:spPr>
      </p:pic>
      <p:sp>
        <p:nvSpPr>
          <p:cNvPr id="40" name="角丸四角形 39"/>
          <p:cNvSpPr/>
          <p:nvPr/>
        </p:nvSpPr>
        <p:spPr>
          <a:xfrm>
            <a:off x="1979712" y="260648"/>
            <a:ext cx="3672408" cy="2088232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467544" y="262389"/>
            <a:ext cx="1512168" cy="2088233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445382" y="1774557"/>
            <a:ext cx="8568952" cy="3648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933768" y="118373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95536" y="404664"/>
            <a:ext cx="1128834" cy="830997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372200" y="332656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165462" y="2422629"/>
            <a:ext cx="1532792" cy="769441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1931486" y="116632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7" name="角丸四角形吹き出し 26"/>
          <p:cNvSpPr/>
          <p:nvPr/>
        </p:nvSpPr>
        <p:spPr>
          <a:xfrm>
            <a:off x="49696" y="4149080"/>
            <a:ext cx="7704856" cy="1008112"/>
          </a:xfrm>
          <a:prstGeom prst="wedgeRoundRectCallout">
            <a:avLst>
              <a:gd name="adj1" fmla="val 54774"/>
              <a:gd name="adj2" fmla="val -986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72008" y="4293096"/>
            <a:ext cx="727280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Ken </a:t>
            </a:r>
            <a:r>
              <a:rPr lang="ja-JP" altLang="en-US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 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is 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sleep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now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539552" y="2564904"/>
            <a:ext cx="4075154" cy="584775"/>
          </a:xfrm>
          <a:prstGeom prst="rect">
            <a:avLst/>
          </a:prstGeom>
          <a:noFill/>
          <a:effectLst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at three o’clock</a:t>
            </a:r>
            <a:endParaRPr lang="ja-JP" altLang="en-US" sz="32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80728"/>
            <a:ext cx="1772282" cy="1071887"/>
          </a:xfrm>
          <a:prstGeom prst="rect">
            <a:avLst/>
          </a:prstGeom>
        </p:spPr>
      </p:pic>
      <p:pic>
        <p:nvPicPr>
          <p:cNvPr id="46" name="図 45"/>
          <p:cNvPicPr>
            <a:picLocks noChangeAspect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980728"/>
            <a:ext cx="1785895" cy="1080120"/>
          </a:xfrm>
          <a:prstGeom prst="rect">
            <a:avLst/>
          </a:prstGeom>
        </p:spPr>
      </p:pic>
      <p:sp>
        <p:nvSpPr>
          <p:cNvPr id="18" name="上矢印 17"/>
          <p:cNvSpPr/>
          <p:nvPr/>
        </p:nvSpPr>
        <p:spPr>
          <a:xfrm rot="17035721">
            <a:off x="6044768" y="1866353"/>
            <a:ext cx="396448" cy="3511014"/>
          </a:xfrm>
          <a:prstGeom prst="upArrow">
            <a:avLst/>
          </a:prstGeom>
          <a:solidFill>
            <a:srgbClr val="FF0000">
              <a:alpha val="41000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吹き出し 18"/>
          <p:cNvSpPr/>
          <p:nvPr/>
        </p:nvSpPr>
        <p:spPr>
          <a:xfrm>
            <a:off x="35496" y="4149080"/>
            <a:ext cx="7704856" cy="1008112"/>
          </a:xfrm>
          <a:prstGeom prst="wedgeRoundRectCallout">
            <a:avLst>
              <a:gd name="adj1" fmla="val 54659"/>
              <a:gd name="adj2" fmla="val -9867"/>
              <a:gd name="adj3" fmla="val 16667"/>
            </a:avLst>
          </a:prstGeom>
          <a:solidFill>
            <a:schemeClr val="bg1">
              <a:lumMod val="50000"/>
              <a:alpha val="45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8" name="角丸四角形吹き出し 47"/>
          <p:cNvSpPr/>
          <p:nvPr/>
        </p:nvSpPr>
        <p:spPr>
          <a:xfrm>
            <a:off x="35496" y="5301208"/>
            <a:ext cx="7704856" cy="1368152"/>
          </a:xfrm>
          <a:prstGeom prst="wedgeRoundRectCallout">
            <a:avLst>
              <a:gd name="adj1" fmla="val 55143"/>
              <a:gd name="adj2" fmla="val -5263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107504" y="5373216"/>
            <a:ext cx="7488832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Ken (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)( 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sleeping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) </a:t>
            </a:r>
          </a:p>
          <a:p>
            <a:pPr algn="r"/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at three o’clock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475656" y="5374957"/>
            <a:ext cx="144016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 </a:t>
            </a:r>
            <a:endParaRPr lang="ja-JP" altLang="en-US" sz="3600" b="1" cap="none" spc="50" dirty="0">
              <a:ln w="11430">
                <a:noFill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3131840" y="5373216"/>
            <a:ext cx="2664296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sleep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ing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21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0.40417 0.0053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8" y="25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7.40741E-7 L 0.40678 -0.0039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30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4" grpId="0" animBg="1"/>
      <p:bldP spid="8" grpId="0"/>
      <p:bldP spid="25" grpId="0" animBg="1"/>
      <p:bldP spid="27" grpId="0" animBg="1"/>
      <p:bldP spid="30" grpId="0"/>
      <p:bldP spid="47" grpId="0"/>
      <p:bldP spid="18" grpId="0" animBg="1"/>
      <p:bldP spid="19" grpId="0" animBg="1"/>
      <p:bldP spid="48" grpId="0" animBg="1"/>
      <p:bldP spid="49" grpId="0" animBg="1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76" b="52697"/>
          <a:stretch/>
        </p:blipFill>
        <p:spPr bwMode="auto">
          <a:xfrm>
            <a:off x="7902421" y="4365104"/>
            <a:ext cx="1214399" cy="1325961"/>
          </a:xfrm>
          <a:prstGeom prst="rect">
            <a:avLst/>
          </a:prstGeom>
          <a:noFill/>
        </p:spPr>
      </p:pic>
      <p:sp>
        <p:nvSpPr>
          <p:cNvPr id="40" name="角丸四角形 39"/>
          <p:cNvSpPr/>
          <p:nvPr/>
        </p:nvSpPr>
        <p:spPr>
          <a:xfrm>
            <a:off x="1979712" y="260648"/>
            <a:ext cx="3672408" cy="2088232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467544" y="262389"/>
            <a:ext cx="1512168" cy="2088233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445382" y="1774557"/>
            <a:ext cx="8568952" cy="3648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933768" y="118373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95536" y="404664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372200" y="332656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165462" y="2422629"/>
            <a:ext cx="153279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1931486" y="116632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7" name="角丸四角形吹き出し 26"/>
          <p:cNvSpPr/>
          <p:nvPr/>
        </p:nvSpPr>
        <p:spPr>
          <a:xfrm>
            <a:off x="49696" y="4149080"/>
            <a:ext cx="7704856" cy="1008112"/>
          </a:xfrm>
          <a:prstGeom prst="wedgeRoundRectCallout">
            <a:avLst>
              <a:gd name="adj1" fmla="val 54774"/>
              <a:gd name="adj2" fmla="val -986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72008" y="4293096"/>
            <a:ext cx="727280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He </a:t>
            </a:r>
            <a:r>
              <a:rPr lang="ja-JP" altLang="en-US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  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is 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run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ning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now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611560" y="2556193"/>
            <a:ext cx="380104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at four o’clock</a:t>
            </a:r>
            <a:endParaRPr lang="ja-JP" altLang="en-US" sz="32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pic>
        <p:nvPicPr>
          <p:cNvPr id="33" name="図 3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75656" y="332656"/>
            <a:ext cx="1005015" cy="1994712"/>
          </a:xfrm>
          <a:prstGeom prst="rect">
            <a:avLst/>
          </a:prstGeom>
        </p:spPr>
      </p:pic>
      <p:sp>
        <p:nvSpPr>
          <p:cNvPr id="18" name="上矢印 17"/>
          <p:cNvSpPr/>
          <p:nvPr/>
        </p:nvSpPr>
        <p:spPr>
          <a:xfrm rot="17035721">
            <a:off x="6044768" y="1866353"/>
            <a:ext cx="396448" cy="3511014"/>
          </a:xfrm>
          <a:prstGeom prst="upArrow">
            <a:avLst/>
          </a:prstGeom>
          <a:solidFill>
            <a:srgbClr val="FF0000">
              <a:alpha val="41000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吹き出し 18"/>
          <p:cNvSpPr/>
          <p:nvPr/>
        </p:nvSpPr>
        <p:spPr>
          <a:xfrm>
            <a:off x="35496" y="4149080"/>
            <a:ext cx="7704856" cy="1008112"/>
          </a:xfrm>
          <a:prstGeom prst="wedgeRoundRectCallout">
            <a:avLst>
              <a:gd name="adj1" fmla="val 54659"/>
              <a:gd name="adj2" fmla="val -9867"/>
              <a:gd name="adj3" fmla="val 16667"/>
            </a:avLst>
          </a:prstGeom>
          <a:solidFill>
            <a:schemeClr val="bg1">
              <a:lumMod val="50000"/>
              <a:alpha val="45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8" name="角丸四角形吹き出し 47"/>
          <p:cNvSpPr/>
          <p:nvPr/>
        </p:nvSpPr>
        <p:spPr>
          <a:xfrm>
            <a:off x="35496" y="5301208"/>
            <a:ext cx="7704856" cy="1368152"/>
          </a:xfrm>
          <a:prstGeom prst="wedgeRoundRectCallout">
            <a:avLst>
              <a:gd name="adj1" fmla="val 55143"/>
              <a:gd name="adj2" fmla="val -5263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107504" y="5373216"/>
            <a:ext cx="7488832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He (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chemeClr val="bg1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)( 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running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) </a:t>
            </a:r>
          </a:p>
          <a:p>
            <a:pPr algn="r"/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(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at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)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 four o’clock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259632" y="5374957"/>
            <a:ext cx="144016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was </a:t>
            </a:r>
            <a:endParaRPr lang="ja-JP" altLang="en-US" sz="3600" b="1" cap="none" spc="50" dirty="0">
              <a:ln w="11430">
                <a:noFill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2843808" y="5373216"/>
            <a:ext cx="2664296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run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ning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75656" y="332656"/>
            <a:ext cx="1005015" cy="1994712"/>
          </a:xfrm>
          <a:prstGeom prst="rect">
            <a:avLst/>
          </a:prstGeom>
        </p:spPr>
      </p:pic>
      <p:sp>
        <p:nvSpPr>
          <p:cNvPr id="26" name="正方形/長方形 25"/>
          <p:cNvSpPr/>
          <p:nvPr/>
        </p:nvSpPr>
        <p:spPr>
          <a:xfrm>
            <a:off x="3500264" y="5877272"/>
            <a:ext cx="92772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at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00B05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413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0.40417 0.0053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8" y="25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7.40741E-7 L 0.40678 -0.0039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30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4" grpId="0" animBg="1"/>
      <p:bldP spid="8" grpId="0"/>
      <p:bldP spid="25" grpId="0" animBg="1"/>
      <p:bldP spid="27" grpId="0" animBg="1"/>
      <p:bldP spid="30" grpId="0"/>
      <p:bldP spid="47" grpId="0"/>
      <p:bldP spid="18" grpId="0" animBg="1"/>
      <p:bldP spid="19" grpId="0" animBg="1"/>
      <p:bldP spid="48" grpId="0" animBg="1"/>
      <p:bldP spid="49" grpId="0" animBg="1"/>
      <p:bldP spid="21" grpId="0"/>
      <p:bldP spid="22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角丸四角形 39"/>
          <p:cNvSpPr/>
          <p:nvPr/>
        </p:nvSpPr>
        <p:spPr>
          <a:xfrm>
            <a:off x="1979712" y="3284984"/>
            <a:ext cx="3672408" cy="2088232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467544" y="3300080"/>
            <a:ext cx="1512168" cy="2088233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445382" y="4812248"/>
            <a:ext cx="8568952" cy="3648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effectLst/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933768" y="3156064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-10448" y="5604336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660232" y="5458579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165462" y="5460320"/>
            <a:ext cx="153279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1931486" y="3154323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7" name="角丸四角形吹き出し 26"/>
          <p:cNvSpPr/>
          <p:nvPr/>
        </p:nvSpPr>
        <p:spPr>
          <a:xfrm>
            <a:off x="395536" y="188640"/>
            <a:ext cx="8568952" cy="1008112"/>
          </a:xfrm>
          <a:prstGeom prst="wedgeRoundRectCallout">
            <a:avLst>
              <a:gd name="adj1" fmla="val -29702"/>
              <a:gd name="adj2" fmla="val 26224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467544" y="260648"/>
            <a:ext cx="7704856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We 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are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study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math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now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1115616" y="5445224"/>
            <a:ext cx="167546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then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18" name="上矢印 17"/>
          <p:cNvSpPr/>
          <p:nvPr/>
        </p:nvSpPr>
        <p:spPr>
          <a:xfrm rot="16200000">
            <a:off x="3707904" y="3501008"/>
            <a:ext cx="504056" cy="1656184"/>
          </a:xfrm>
          <a:prstGeom prst="upArrow">
            <a:avLst/>
          </a:prstGeom>
          <a:solidFill>
            <a:srgbClr val="FF0000">
              <a:alpha val="41000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effectLst/>
            </a:endParaRPr>
          </a:p>
        </p:txBody>
      </p:sp>
      <p:sp>
        <p:nvSpPr>
          <p:cNvPr id="19" name="角丸四角形吹き出し 18"/>
          <p:cNvSpPr/>
          <p:nvPr/>
        </p:nvSpPr>
        <p:spPr>
          <a:xfrm>
            <a:off x="395536" y="188640"/>
            <a:ext cx="8568952" cy="1008112"/>
          </a:xfrm>
          <a:prstGeom prst="wedgeRoundRectCallout">
            <a:avLst>
              <a:gd name="adj1" fmla="val -29743"/>
              <a:gd name="adj2" fmla="val 261614"/>
              <a:gd name="adj3" fmla="val 16667"/>
            </a:avLst>
          </a:prstGeom>
          <a:solidFill>
            <a:schemeClr val="bg1">
              <a:lumMod val="50000"/>
              <a:alpha val="45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8" name="角丸四角形吹き出し 47"/>
          <p:cNvSpPr/>
          <p:nvPr/>
        </p:nvSpPr>
        <p:spPr>
          <a:xfrm>
            <a:off x="323528" y="1340768"/>
            <a:ext cx="8640960" cy="1008112"/>
          </a:xfrm>
          <a:prstGeom prst="wedgeRoundRectCallout">
            <a:avLst>
              <a:gd name="adj1" fmla="val 15149"/>
              <a:gd name="adj2" fmla="val 17572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467544" y="1486525"/>
            <a:ext cx="892899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We ( 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were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)(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studying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) math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then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1691680" y="1484784"/>
            <a:ext cx="144016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 </a:t>
            </a:r>
            <a:endParaRPr lang="ja-JP" altLang="en-US" sz="3600" b="1" cap="none" spc="50" dirty="0">
              <a:ln w="11430">
                <a:noFill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3561734"/>
            <a:ext cx="1872208" cy="1379345"/>
          </a:xfrm>
          <a:prstGeom prst="rect">
            <a:avLst/>
          </a:prstGeom>
          <a:noFill/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3573016"/>
            <a:ext cx="1872208" cy="1379345"/>
          </a:xfrm>
          <a:prstGeom prst="rect">
            <a:avLst/>
          </a:prstGeom>
          <a:noFill/>
        </p:spPr>
      </p:pic>
      <p:pic>
        <p:nvPicPr>
          <p:cNvPr id="23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8024" y="3573016"/>
            <a:ext cx="1872208" cy="1527693"/>
          </a:xfrm>
          <a:prstGeom prst="rect">
            <a:avLst/>
          </a:prstGeom>
          <a:noFill/>
        </p:spPr>
      </p:pic>
      <p:sp>
        <p:nvSpPr>
          <p:cNvPr id="26" name="正方形/長方形 25"/>
          <p:cNvSpPr/>
          <p:nvPr/>
        </p:nvSpPr>
        <p:spPr>
          <a:xfrm>
            <a:off x="3563888" y="1484784"/>
            <a:ext cx="2376264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study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ing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66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1.85185E-6 L 0.40417 0.00533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8" y="255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81481E-6 L 0.40678 -0.00393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30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4" grpId="0" animBg="1"/>
      <p:bldP spid="8" grpId="0"/>
      <p:bldP spid="25" grpId="0" animBg="1"/>
      <p:bldP spid="27" grpId="0" animBg="1"/>
      <p:bldP spid="30" grpId="0"/>
      <p:bldP spid="47" grpId="0"/>
      <p:bldP spid="18" grpId="0" animBg="1"/>
      <p:bldP spid="19" grpId="0" animBg="1"/>
      <p:bldP spid="48" grpId="0" animBg="1"/>
      <p:bldP spid="49" grpId="0"/>
      <p:bldP spid="20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96758" y="4293096"/>
            <a:ext cx="1247242" cy="1497285"/>
          </a:xfrm>
          <a:prstGeom prst="rect">
            <a:avLst/>
          </a:prstGeom>
          <a:noFill/>
        </p:spPr>
      </p:pic>
      <p:sp>
        <p:nvSpPr>
          <p:cNvPr id="40" name="角丸四角形 39"/>
          <p:cNvSpPr/>
          <p:nvPr/>
        </p:nvSpPr>
        <p:spPr>
          <a:xfrm>
            <a:off x="1979712" y="260648"/>
            <a:ext cx="3672408" cy="2088232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467544" y="260648"/>
            <a:ext cx="1512168" cy="2088233"/>
          </a:xfrm>
          <a:prstGeom prst="roundRect">
            <a:avLst>
              <a:gd name="adj" fmla="val 563"/>
            </a:avLst>
          </a:prstGeom>
          <a:solidFill>
            <a:srgbClr val="00B0F0">
              <a:alpha val="2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" name="右矢印 1"/>
          <p:cNvSpPr/>
          <p:nvPr/>
        </p:nvSpPr>
        <p:spPr>
          <a:xfrm>
            <a:off x="445382" y="1774557"/>
            <a:ext cx="8568952" cy="3648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effectLst/>
              <a:latin typeface="Century Schoolbook" panose="02040604050505020304" pitchFamily="18" charset="0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933768" y="118373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0" y="188640"/>
            <a:ext cx="11288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28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p</a:t>
            </a:r>
            <a:r>
              <a:rPr lang="en-US" altLang="ja-JP" sz="28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ast</a:t>
            </a:r>
          </a:p>
          <a:p>
            <a:pPr algn="ctr"/>
            <a:r>
              <a:rPr lang="ja-JP" altLang="en-US" sz="20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（過去）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6372200" y="332656"/>
            <a:ext cx="2265364" cy="113877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future</a:t>
            </a:r>
          </a:p>
          <a:p>
            <a:pPr algn="ctr"/>
            <a:r>
              <a:rPr lang="ja-JP" altLang="en-US" sz="2400" b="1" cap="none" spc="300" dirty="0">
                <a:ln w="11430" cmpd="sng">
                  <a:noFill/>
                  <a:prstDash val="solid"/>
                  <a:miter lim="800000"/>
                </a:ln>
                <a:solidFill>
                  <a:srgbClr val="0070C0"/>
                </a:solidFill>
                <a:effectLst/>
                <a:latin typeface="Century Schoolbook" panose="02040604050505020304" pitchFamily="18" charset="0"/>
              </a:rPr>
              <a:t>（未来）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1165462" y="2422629"/>
            <a:ext cx="153279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44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now</a:t>
            </a:r>
            <a:endParaRPr lang="ja-JP" altLang="en-US" sz="44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1931486" y="116632"/>
            <a:ext cx="48226" cy="23762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latin typeface="Century Schoolbook" panose="02040604050505020304" pitchFamily="18" charset="0"/>
            </a:endParaRPr>
          </a:p>
        </p:txBody>
      </p:sp>
      <p:sp>
        <p:nvSpPr>
          <p:cNvPr id="27" name="角丸四角形吹き出し 26"/>
          <p:cNvSpPr/>
          <p:nvPr/>
        </p:nvSpPr>
        <p:spPr>
          <a:xfrm>
            <a:off x="49696" y="4149080"/>
            <a:ext cx="7704856" cy="1008112"/>
          </a:xfrm>
          <a:prstGeom prst="wedgeRoundRectCallout">
            <a:avLst>
              <a:gd name="adj1" fmla="val 54774"/>
              <a:gd name="adj2" fmla="val -986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0" name="正方形/長方形 29"/>
          <p:cNvSpPr/>
          <p:nvPr/>
        </p:nvSpPr>
        <p:spPr>
          <a:xfrm>
            <a:off x="72008" y="4293096"/>
            <a:ext cx="7272808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They </a:t>
            </a:r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are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sing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FF0000"/>
                </a:solidFill>
                <a:latin typeface="Century Schoolbook" panose="02040604050505020304" pitchFamily="18" charset="0"/>
              </a:rPr>
              <a:t>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</a:t>
            </a:r>
            <a:r>
              <a:rPr lang="en-US" altLang="ja-JP" sz="3600" b="1" spc="50" dirty="0">
                <a:ln w="11430">
                  <a:noFill/>
                </a:ln>
                <a:solidFill>
                  <a:srgbClr val="00B050"/>
                </a:solidFill>
                <a:latin typeface="Century Schoolbook" panose="02040604050505020304" pitchFamily="18" charset="0"/>
              </a:rPr>
              <a:t>now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47" name="正方形/長方形 46"/>
          <p:cNvSpPr/>
          <p:nvPr/>
        </p:nvSpPr>
        <p:spPr>
          <a:xfrm>
            <a:off x="611560" y="2564904"/>
            <a:ext cx="369524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3200" b="1" spc="300" dirty="0">
                <a:ln w="11430" cmpd="sng">
                  <a:noFill/>
                  <a:prstDash val="solid"/>
                  <a:miter lim="800000"/>
                </a:ln>
                <a:solidFill>
                  <a:srgbClr val="00B050"/>
                </a:solidFill>
                <a:effectLst/>
                <a:latin typeface="Century Schoolbook" panose="02040604050505020304" pitchFamily="18" charset="0"/>
              </a:rPr>
              <a:t>at five o’clock</a:t>
            </a:r>
            <a:endParaRPr lang="ja-JP" altLang="en-US" sz="3200" b="1" cap="none" spc="300" dirty="0">
              <a:ln w="11430" cmpd="sng">
                <a:noFill/>
                <a:prstDash val="solid"/>
                <a:miter lim="800000"/>
              </a:ln>
              <a:solidFill>
                <a:srgbClr val="00B050"/>
              </a:solidFill>
              <a:effectLst/>
              <a:latin typeface="Century Schoolbook" panose="02040604050505020304" pitchFamily="18" charset="0"/>
            </a:endParaRPr>
          </a:p>
        </p:txBody>
      </p:sp>
      <p:pic>
        <p:nvPicPr>
          <p:cNvPr id="46" name="図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48680"/>
            <a:ext cx="2332684" cy="1620602"/>
          </a:xfrm>
          <a:prstGeom prst="rect">
            <a:avLst/>
          </a:prstGeom>
        </p:spPr>
      </p:pic>
      <p:sp>
        <p:nvSpPr>
          <p:cNvPr id="18" name="上矢印 17"/>
          <p:cNvSpPr/>
          <p:nvPr/>
        </p:nvSpPr>
        <p:spPr>
          <a:xfrm rot="17035721">
            <a:off x="6044768" y="1866353"/>
            <a:ext cx="396448" cy="3511014"/>
          </a:xfrm>
          <a:prstGeom prst="upArrow">
            <a:avLst/>
          </a:prstGeom>
          <a:solidFill>
            <a:srgbClr val="FF0000">
              <a:alpha val="41000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吹き出し 18"/>
          <p:cNvSpPr/>
          <p:nvPr/>
        </p:nvSpPr>
        <p:spPr>
          <a:xfrm>
            <a:off x="35496" y="4149080"/>
            <a:ext cx="7704856" cy="1008112"/>
          </a:xfrm>
          <a:prstGeom prst="wedgeRoundRectCallout">
            <a:avLst>
              <a:gd name="adj1" fmla="val 54659"/>
              <a:gd name="adj2" fmla="val -9867"/>
              <a:gd name="adj3" fmla="val 16667"/>
            </a:avLst>
          </a:prstGeom>
          <a:solidFill>
            <a:schemeClr val="bg1">
              <a:lumMod val="50000"/>
              <a:alpha val="45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8" name="角丸四角形吹き出し 47"/>
          <p:cNvSpPr/>
          <p:nvPr/>
        </p:nvSpPr>
        <p:spPr>
          <a:xfrm>
            <a:off x="35496" y="5301208"/>
            <a:ext cx="7704856" cy="1368152"/>
          </a:xfrm>
          <a:prstGeom prst="wedgeRoundRectCallout">
            <a:avLst>
              <a:gd name="adj1" fmla="val 55143"/>
              <a:gd name="adj2" fmla="val -5263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9" name="正方形/長方形 48"/>
          <p:cNvSpPr/>
          <p:nvPr/>
        </p:nvSpPr>
        <p:spPr>
          <a:xfrm>
            <a:off x="107504" y="5373216"/>
            <a:ext cx="7488832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They (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 were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)( 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singing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) </a:t>
            </a:r>
          </a:p>
          <a:p>
            <a:pPr algn="r"/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( 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at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)( 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five 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)( </a:t>
            </a:r>
            <a:r>
              <a:rPr lang="en-US" altLang="ja-JP" sz="3600" b="1" spc="50" dirty="0">
                <a:ln w="11430">
                  <a:noFill/>
                </a:ln>
                <a:solidFill>
                  <a:schemeClr val="bg1"/>
                </a:solidFill>
                <a:latin typeface="Century Schoolbook" panose="02040604050505020304" pitchFamily="18" charset="0"/>
              </a:rPr>
              <a:t>o’clock</a:t>
            </a:r>
            <a:r>
              <a:rPr lang="en-US" altLang="ja-JP" sz="3600" b="1" spc="50" dirty="0">
                <a:ln w="11430">
                  <a:noFill/>
                </a:ln>
                <a:latin typeface="Century Schoolbook" panose="02040604050505020304" pitchFamily="18" charset="0"/>
              </a:rPr>
              <a:t> ).</a:t>
            </a:r>
            <a:endParaRPr lang="ja-JP" altLang="en-US" sz="3600" b="1" cap="none" spc="50" dirty="0">
              <a:ln w="11430">
                <a:noFill/>
              </a:ln>
              <a:latin typeface="Century Schoolbook" panose="02040604050505020304" pitchFamily="18" charset="0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835696" y="5374957"/>
            <a:ext cx="144016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C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were</a:t>
            </a:r>
            <a:endParaRPr lang="ja-JP" altLang="en-US" sz="3600" b="1" cap="none" spc="50" dirty="0">
              <a:ln w="11430">
                <a:noFill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3563888" y="5373216"/>
            <a:ext cx="2664296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latin typeface="Century Schoolbook" panose="02040604050505020304" pitchFamily="18" charset="0"/>
                <a:ea typeface="ＭＳ ゴシック" pitchFamily="49" charset="-128"/>
              </a:rPr>
              <a:t>sing</a:t>
            </a:r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FF000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ing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FF0000"/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48680"/>
            <a:ext cx="2332684" cy="1620602"/>
          </a:xfrm>
          <a:prstGeom prst="rect">
            <a:avLst/>
          </a:prstGeom>
        </p:spPr>
      </p:pic>
      <p:sp>
        <p:nvSpPr>
          <p:cNvPr id="26" name="正方形/長方形 25"/>
          <p:cNvSpPr/>
          <p:nvPr/>
        </p:nvSpPr>
        <p:spPr>
          <a:xfrm>
            <a:off x="2555776" y="5949280"/>
            <a:ext cx="92772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at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00B05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3716288" y="5951021"/>
            <a:ext cx="128776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five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00B050"/>
              </a:solidFill>
              <a:latin typeface="Century Schoolbook" panose="02040604050505020304" pitchFamily="18" charset="0"/>
            </a:endParaRPr>
          </a:p>
        </p:txBody>
      </p:sp>
      <p:sp>
        <p:nvSpPr>
          <p:cNvPr id="29" name="正方形/長方形 28"/>
          <p:cNvSpPr/>
          <p:nvPr/>
        </p:nvSpPr>
        <p:spPr>
          <a:xfrm>
            <a:off x="5220072" y="5949280"/>
            <a:ext cx="2016224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prstMaterial="matte">
              <a:bevelT w="0" h="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altLang="ja-JP" sz="36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Century Schoolbook" panose="02040604050505020304" pitchFamily="18" charset="0"/>
                <a:ea typeface="ＭＳ ゴシック" pitchFamily="49" charset="-128"/>
              </a:rPr>
              <a:t>o’clock</a:t>
            </a:r>
            <a:endParaRPr lang="ja-JP" altLang="en-US" sz="3600" b="1" cap="none" spc="50" dirty="0">
              <a:ln w="10541" cmpd="sng">
                <a:noFill/>
                <a:prstDash val="solid"/>
              </a:ln>
              <a:solidFill>
                <a:srgbClr val="00B050"/>
              </a:solidFill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429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6 L 0.40417 0.00532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208" y="255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7.40741E-7 L 0.40678 -0.00394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30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4" grpId="0" animBg="1"/>
      <p:bldP spid="8" grpId="0"/>
      <p:bldP spid="25" grpId="0" animBg="1"/>
      <p:bldP spid="27" grpId="0" animBg="1"/>
      <p:bldP spid="30" grpId="0"/>
      <p:bldP spid="47" grpId="0"/>
      <p:bldP spid="18" grpId="0" animBg="1"/>
      <p:bldP spid="19" grpId="0" animBg="1"/>
      <p:bldP spid="48" grpId="0" animBg="1"/>
      <p:bldP spid="49" grpId="0" animBg="1"/>
      <p:bldP spid="21" grpId="0"/>
      <p:bldP spid="22" grpId="0"/>
      <p:bldP spid="26" grpId="0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39D661C-EC11-3020-EB02-0F3BF7E30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4" y="0"/>
            <a:ext cx="91270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810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40A1ED8-1F96-CC49-0F4B-0CF18019C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694" y="1657774"/>
            <a:ext cx="4572000" cy="342741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6758DA2-6754-E12A-AB58-4DDB2DCBF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57774"/>
            <a:ext cx="4572000" cy="342741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/>
          <p:cNvSpPr txBox="1"/>
          <p:nvPr/>
        </p:nvSpPr>
        <p:spPr>
          <a:xfrm>
            <a:off x="287524" y="2228671"/>
            <a:ext cx="85689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7200" b="1" dirty="0">
                <a:latin typeface="Century Schoolbook" panose="02040604050505020304" pitchFamily="18" charset="0"/>
                <a:ea typeface="MS Gothic" panose="020B0609070205080204" pitchFamily="49" charset="-128"/>
              </a:rPr>
              <a:t>Past Progressive</a:t>
            </a:r>
            <a:endParaRPr kumimoji="1" lang="ja-JP" altLang="en-US" sz="7200" b="1" dirty="0"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CB5FFD7-1C42-F573-8D17-D78634BFF977}"/>
              </a:ext>
            </a:extLst>
          </p:cNvPr>
          <p:cNvSpPr txBox="1"/>
          <p:nvPr/>
        </p:nvSpPr>
        <p:spPr>
          <a:xfrm>
            <a:off x="665820" y="3789040"/>
            <a:ext cx="7812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5400" b="1" dirty="0">
                <a:solidFill>
                  <a:schemeClr val="bg1">
                    <a:lumMod val="65000"/>
                  </a:schemeClr>
                </a:solidFill>
                <a:latin typeface="Century Schoolbook" panose="02040604050505020304" pitchFamily="18" charset="0"/>
                <a:ea typeface="MS Gothic" panose="020B0609070205080204" pitchFamily="49" charset="-128"/>
              </a:rPr>
              <a:t>過去進行形</a:t>
            </a:r>
            <a:endParaRPr kumimoji="1" lang="ja-JP" altLang="en-US" sz="5400" b="1" dirty="0">
              <a:solidFill>
                <a:schemeClr val="bg1">
                  <a:lumMod val="65000"/>
                </a:schemeClr>
              </a:solidFill>
              <a:latin typeface="Century Schoolbook" panose="02040604050505020304" pitchFamily="18" charset="0"/>
              <a:ea typeface="MS Gothic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1520494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1248</TotalTime>
  <Words>552</Words>
  <Application>Microsoft Office PowerPoint</Application>
  <PresentationFormat>画面に合わせる (4:3)</PresentationFormat>
  <Paragraphs>190</Paragraphs>
  <Slides>18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3" baseType="lpstr">
      <vt:lpstr>ＭＳ ゴシック</vt:lpstr>
      <vt:lpstr>Arial</vt:lpstr>
      <vt:lpstr>Calibri</vt:lpstr>
      <vt:lpstr>Century Schoolbook</vt:lpstr>
      <vt:lpstr>Office テーマ</vt:lpstr>
      <vt:lpstr>PowerPoint プレゼンテーション</vt:lpstr>
      <vt:lpstr>過去のある一時点のことを 表す表現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KASUGA_Hideki</dc:creator>
  <cp:lastModifiedBy>秀紀 春日</cp:lastModifiedBy>
  <cp:revision>90</cp:revision>
  <cp:lastPrinted>2015-06-15T14:02:50Z</cp:lastPrinted>
  <dcterms:created xsi:type="dcterms:W3CDTF">2012-12-30T13:44:25Z</dcterms:created>
  <dcterms:modified xsi:type="dcterms:W3CDTF">2026-09-27T16:18:51Z</dcterms:modified>
</cp:coreProperties>
</file>