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88" r:id="rId7"/>
    <p:sldId id="289" r:id="rId8"/>
    <p:sldId id="290" r:id="rId9"/>
    <p:sldId id="291" r:id="rId10"/>
    <p:sldId id="275" r:id="rId11"/>
    <p:sldId id="276" r:id="rId12"/>
    <p:sldId id="277" r:id="rId13"/>
    <p:sldId id="278" r:id="rId14"/>
    <p:sldId id="324" r:id="rId15"/>
    <p:sldId id="325" r:id="rId16"/>
    <p:sldId id="326" r:id="rId17"/>
    <p:sldId id="327" r:id="rId18"/>
    <p:sldId id="294" r:id="rId19"/>
    <p:sldId id="321" r:id="rId20"/>
    <p:sldId id="358" r:id="rId21"/>
    <p:sldId id="323" r:id="rId22"/>
    <p:sldId id="330" r:id="rId23"/>
    <p:sldId id="328" r:id="rId24"/>
    <p:sldId id="351" r:id="rId25"/>
    <p:sldId id="357" r:id="rId26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EDD"/>
    <a:srgbClr val="E6EDF6"/>
    <a:srgbClr val="D7E5F5"/>
    <a:srgbClr val="FEF4EC"/>
    <a:srgbClr val="EDF6F9"/>
    <a:srgbClr val="F9FCFD"/>
    <a:srgbClr val="F0ECF4"/>
    <a:srgbClr val="F8FAF4"/>
    <a:srgbClr val="F7F9F1"/>
    <a:srgbClr val="F6E7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030" autoAdjust="0"/>
  </p:normalViewPr>
  <p:slideViewPr>
    <p:cSldViewPr>
      <p:cViewPr varScale="1">
        <p:scale>
          <a:sx n="83" d="100"/>
          <a:sy n="83" d="100"/>
        </p:scale>
        <p:origin x="24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9C322-0941-481F-BAFA-E5E5D58EA911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A633B-D2F5-4775-A845-EA72EE1594C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700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8D7F7-E7AA-4562-AE46-6194B8D67BF5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B04EF-41ED-4ABA-BAC7-0260BEBCD1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15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baseline="0" dirty="0"/>
              <a:t>実際には、教科書に出てくる登場人物のクイズを出します。</a:t>
            </a:r>
            <a:endParaRPr kumimoji="1" lang="en-US" altLang="ja-JP" baseline="0" dirty="0"/>
          </a:p>
          <a:p>
            <a:r>
              <a:rPr kumimoji="1" lang="ja-JP" altLang="en-US" baseline="0" dirty="0"/>
              <a:t>画像加工ソフト等で、モザイクをかけてください。</a:t>
            </a:r>
            <a:endParaRPr kumimoji="1" lang="en-US" altLang="ja-JP" baseline="0" dirty="0"/>
          </a:p>
          <a:p>
            <a:r>
              <a:rPr kumimoji="1" lang="en-US" altLang="ja-JP" baseline="0" dirty="0"/>
              <a:t>AI</a:t>
            </a:r>
            <a:r>
              <a:rPr kumimoji="1" lang="ja-JP" altLang="en-US" baseline="0" dirty="0"/>
              <a:t>画像加工で、モザイク加工もできると思います。</a:t>
            </a:r>
            <a:endParaRPr kumimoji="1" lang="en-US" altLang="ja-JP" baseline="0" dirty="0"/>
          </a:p>
          <a:p>
            <a:endParaRPr kumimoji="1" lang="en-US" altLang="ja-JP" baseline="0" dirty="0"/>
          </a:p>
          <a:p>
            <a:r>
              <a:rPr kumimoji="1" lang="ja-JP" altLang="en-US" baseline="0" dirty="0"/>
              <a:t>周りの同僚に声をかけて趣旨を説明して、同様なクイズにしてもいいです。</a:t>
            </a:r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8719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987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7379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74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6427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508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38951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96377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2514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6914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531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44313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モザイクをかけるのが大変な場合はこちらを使用してもいいです。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単色版</a:t>
            </a:r>
          </a:p>
          <a:p>
            <a:r>
              <a:rPr kumimoji="1" lang="ja-JP" altLang="en-US" dirty="0"/>
              <a:t>①このスライドをコピーします。コピーを使用します。</a:t>
            </a:r>
          </a:p>
          <a:p>
            <a:r>
              <a:rPr kumimoji="1" lang="ja-JP" altLang="en-US" dirty="0"/>
              <a:t>②真ん中の四角の上に使用したい画像を貼り付けます。</a:t>
            </a:r>
          </a:p>
          <a:p>
            <a:r>
              <a:rPr kumimoji="1" lang="ja-JP" altLang="en-US" dirty="0"/>
              <a:t>③貼り付けた画像の上で、右クリックをして、最背面へを選びます。そうすると貼り付けた画像が隠れます。</a:t>
            </a:r>
          </a:p>
          <a:p>
            <a:r>
              <a:rPr kumimoji="1" lang="ja-JP" altLang="en-US" dirty="0"/>
              <a:t>④アニメーションで、アニメーションウィンドウを出して、小さな四角が消える順番を変えます。</a:t>
            </a:r>
          </a:p>
          <a:p>
            <a:r>
              <a:rPr kumimoji="1" lang="ja-JP" altLang="en-US" dirty="0"/>
              <a:t>⑤答えのところは、貼り付けた画像に合わせて変更します。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3853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モザイクをかけるのが大変な場合はこちらを使用してもいいです。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グラデーションカラー版</a:t>
            </a:r>
          </a:p>
          <a:p>
            <a:r>
              <a:rPr kumimoji="1" lang="ja-JP" altLang="en-US" dirty="0"/>
              <a:t>①このスライドをコピーします。コピーを使用します。</a:t>
            </a:r>
          </a:p>
          <a:p>
            <a:r>
              <a:rPr kumimoji="1" lang="ja-JP" altLang="en-US" dirty="0"/>
              <a:t>②真ん中の四角の上に使用したい画像を貼り付けます。</a:t>
            </a:r>
          </a:p>
          <a:p>
            <a:r>
              <a:rPr kumimoji="1" lang="ja-JP" altLang="en-US" dirty="0"/>
              <a:t>③貼り付けた画像の上で、右クリックをして、最背面へを選びます。そうすると貼り付けた画像が隠れます。</a:t>
            </a:r>
          </a:p>
          <a:p>
            <a:r>
              <a:rPr kumimoji="1" lang="ja-JP" altLang="en-US" dirty="0"/>
              <a:t>④アニメーションで、アニメーションウィンドウを出して、小さな四角が消える順番を変えます。</a:t>
            </a:r>
          </a:p>
          <a:p>
            <a:r>
              <a:rPr kumimoji="1" lang="ja-JP" altLang="en-US" dirty="0"/>
              <a:t>⑤答えのところは、貼り付けた画像に合わせて変更します。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3151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750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283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372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907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678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942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16734-5867-414D-B9C2-D4298098D37D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2642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A435E-BA14-4955-BBB0-A9D6DB9B3717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wmf"/><Relationship Id="rId4" Type="http://schemas.openxmlformats.org/officeDocument/2006/relationships/image" Target="../media/image19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wmf"/><Relationship Id="rId4" Type="http://schemas.openxmlformats.org/officeDocument/2006/relationships/image" Target="../media/image1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>
            <a:normAutofit fontScale="90000"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Who is this?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ja-JP" altLang="ja-JP" sz="3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8223" y="137895"/>
            <a:ext cx="3427551" cy="6582209"/>
          </a:xfrm>
          <a:prstGeom prst="rect">
            <a:avLst/>
          </a:prstGeo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41776" y="4869346"/>
            <a:ext cx="82804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6000" b="1" dirty="0">
                <a:latin typeface="Century Schoolbook" panose="02040604050505020304" pitchFamily="18" charset="0"/>
              </a:rPr>
              <a:t>Who is this?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6000" b="1" dirty="0">
                <a:latin typeface="Century Schoolbook" panose="02040604050505020304" pitchFamily="18" charset="0"/>
              </a:rPr>
              <a:t>This is a boy.</a:t>
            </a:r>
          </a:p>
        </p:txBody>
      </p:sp>
    </p:spTree>
    <p:extLst>
      <p:ext uri="{BB962C8B-B14F-4D97-AF65-F5344CB8AC3E}">
        <p14:creationId xmlns:p14="http://schemas.microsoft.com/office/powerpoint/2010/main" val="292628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8223" y="137895"/>
            <a:ext cx="3427551" cy="6582209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5400" b="1" dirty="0">
                <a:latin typeface="Century Schoolbook" panose="02040604050505020304" pitchFamily="18" charset="0"/>
              </a:rPr>
              <a:t>He is  in Class 1-1.</a:t>
            </a:r>
          </a:p>
        </p:txBody>
      </p:sp>
    </p:spTree>
    <p:extLst>
      <p:ext uri="{BB962C8B-B14F-4D97-AF65-F5344CB8AC3E}">
        <p14:creationId xmlns:p14="http://schemas.microsoft.com/office/powerpoint/2010/main" val="156797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8223" y="137895"/>
            <a:ext cx="3427551" cy="6582209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7694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4400" b="1" dirty="0">
                <a:latin typeface="Century Schoolbook" panose="02040604050505020304" pitchFamily="18" charset="0"/>
              </a:rPr>
              <a:t>He is good at playing baseball.</a:t>
            </a:r>
          </a:p>
        </p:txBody>
      </p:sp>
    </p:spTree>
    <p:extLst>
      <p:ext uri="{BB962C8B-B14F-4D97-AF65-F5344CB8AC3E}">
        <p14:creationId xmlns:p14="http://schemas.microsoft.com/office/powerpoint/2010/main" val="399298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8223" y="137895"/>
            <a:ext cx="3427551" cy="6582208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7694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4400" b="1" dirty="0">
                <a:latin typeface="Century Schoolbook" panose="02040604050505020304" pitchFamily="18" charset="0"/>
              </a:rPr>
              <a:t>He is Keiji.</a:t>
            </a:r>
          </a:p>
        </p:txBody>
      </p:sp>
    </p:spTree>
    <p:extLst>
      <p:ext uri="{BB962C8B-B14F-4D97-AF65-F5344CB8AC3E}">
        <p14:creationId xmlns:p14="http://schemas.microsoft.com/office/powerpoint/2010/main" val="61455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656" y="0"/>
            <a:ext cx="5597915" cy="6717497"/>
          </a:xfrm>
          <a:prstGeom prst="rect">
            <a:avLst/>
          </a:prstGeo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41776" y="4869346"/>
            <a:ext cx="82804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6000" b="1" dirty="0">
                <a:latin typeface="Century Schoolbook" panose="02040604050505020304" pitchFamily="18" charset="0"/>
              </a:rPr>
              <a:t>Who is this?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6000" b="1" dirty="0">
                <a:latin typeface="Century Schoolbook" panose="02040604050505020304" pitchFamily="18" charset="0"/>
              </a:rPr>
              <a:t>This is a woman.</a:t>
            </a:r>
          </a:p>
        </p:txBody>
      </p:sp>
    </p:spTree>
    <p:extLst>
      <p:ext uri="{BB962C8B-B14F-4D97-AF65-F5344CB8AC3E}">
        <p14:creationId xmlns:p14="http://schemas.microsoft.com/office/powerpoint/2010/main" val="68453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688" y="59027"/>
            <a:ext cx="5760640" cy="6912767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4800" b="1" dirty="0">
                <a:latin typeface="Century Schoolbook" panose="02040604050505020304" pitchFamily="18" charset="0"/>
              </a:rPr>
              <a:t>She is from Fukuoka.</a:t>
            </a:r>
          </a:p>
        </p:txBody>
      </p:sp>
    </p:spTree>
    <p:extLst>
      <p:ext uri="{BB962C8B-B14F-4D97-AF65-F5344CB8AC3E}">
        <p14:creationId xmlns:p14="http://schemas.microsoft.com/office/powerpoint/2010/main" val="402556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656" y="59027"/>
            <a:ext cx="5616623" cy="6739946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7694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4400" b="1" dirty="0">
                <a:latin typeface="Century Schoolbook" panose="02040604050505020304" pitchFamily="18" charset="0"/>
              </a:rPr>
              <a:t>She is a science </a:t>
            </a:r>
            <a:r>
              <a:rPr lang="en-US" altLang="ja-JP" sz="4400" b="1" dirty="0" err="1">
                <a:latin typeface="Century Schoolbook" panose="02040604050505020304" pitchFamily="18" charset="0"/>
              </a:rPr>
              <a:t>tacher</a:t>
            </a:r>
            <a:r>
              <a:rPr lang="en-US" altLang="ja-JP" sz="4400" b="1" dirty="0">
                <a:latin typeface="Century Schoolbook" panose="020406040505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987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7704" y="231847"/>
            <a:ext cx="5544615" cy="6653537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4800" b="1" dirty="0">
                <a:latin typeface="Century Schoolbook" panose="02040604050505020304" pitchFamily="18" charset="0"/>
              </a:rPr>
              <a:t>She is Ms. Suzuki.</a:t>
            </a:r>
          </a:p>
        </p:txBody>
      </p:sp>
    </p:spTree>
    <p:extLst>
      <p:ext uri="{BB962C8B-B14F-4D97-AF65-F5344CB8AC3E}">
        <p14:creationId xmlns:p14="http://schemas.microsoft.com/office/powerpoint/2010/main" val="405925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>
            <a:normAutofit fontScale="90000"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Who is this?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ja-JP" altLang="ja-JP" sz="3200"/>
          </a:p>
        </p:txBody>
      </p:sp>
    </p:spTree>
    <p:extLst>
      <p:ext uri="{BB962C8B-B14F-4D97-AF65-F5344CB8AC3E}">
        <p14:creationId xmlns:p14="http://schemas.microsoft.com/office/powerpoint/2010/main" val="3932771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KASUGA_Hideki\AppData\Local\Microsoft\Windows\Temporary Internet Files\Content.IE5\WHMJTCVC\MC900349097[1].wmf">
            <a:extLst>
              <a:ext uri="{FF2B5EF4-FFF2-40B4-BE49-F238E27FC236}">
                <a16:creationId xmlns:a16="http://schemas.microsoft.com/office/drawing/2014/main" id="{12CC320A-59FD-6B6B-D554-DB5BB88FB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1480" y="2966835"/>
            <a:ext cx="1656184" cy="2579403"/>
          </a:xfrm>
          <a:prstGeom prst="rect">
            <a:avLst/>
          </a:prstGeom>
          <a:noFill/>
        </p:spPr>
      </p:pic>
      <p:sp>
        <p:nvSpPr>
          <p:cNvPr id="3" name="角丸四角形吹き出し 2"/>
          <p:cNvSpPr/>
          <p:nvPr/>
        </p:nvSpPr>
        <p:spPr>
          <a:xfrm>
            <a:off x="2040764" y="636681"/>
            <a:ext cx="4896544" cy="1296144"/>
          </a:xfrm>
          <a:prstGeom prst="wedgeRoundRectCallout">
            <a:avLst>
              <a:gd name="adj1" fmla="val -41383"/>
              <a:gd name="adj2" fmla="val 8368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699792" y="980728"/>
            <a:ext cx="18722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Who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4283968" y="980728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6084168" y="992922"/>
            <a:ext cx="11521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1842" y="3122611"/>
            <a:ext cx="1557596" cy="2268109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4100439" y="5340519"/>
            <a:ext cx="4464496" cy="1296144"/>
          </a:xfrm>
          <a:prstGeom prst="wedgeRoundRectCallout">
            <a:avLst>
              <a:gd name="adj1" fmla="val 28370"/>
              <a:gd name="adj2" fmla="val -14075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5004048" y="5350460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7087630" y="5354732"/>
            <a:ext cx="1152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401713" y="2996952"/>
            <a:ext cx="1656184" cy="2592288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</p:grpSp>
      <p:sp>
        <p:nvSpPr>
          <p:cNvPr id="57" name="正方形/長方形 56"/>
          <p:cNvSpPr/>
          <p:nvPr/>
        </p:nvSpPr>
        <p:spPr>
          <a:xfrm>
            <a:off x="5582047" y="5378010"/>
            <a:ext cx="18722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Kenta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3110778" y="2085413"/>
            <a:ext cx="1460657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99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99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CF4B2FB-8E57-9E81-22E4-D1CD3254679F}"/>
              </a:ext>
            </a:extLst>
          </p:cNvPr>
          <p:cNvSpPr/>
          <p:nvPr/>
        </p:nvSpPr>
        <p:spPr>
          <a:xfrm>
            <a:off x="4211960" y="5935953"/>
            <a:ext cx="40651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 is  my friend. 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1EB73C-7701-0CF6-1560-F5BD759DB502}"/>
              </a:ext>
            </a:extLst>
          </p:cNvPr>
          <p:cNvSpPr/>
          <p:nvPr/>
        </p:nvSpPr>
        <p:spPr>
          <a:xfrm>
            <a:off x="4955716" y="1049069"/>
            <a:ext cx="1152128" cy="61355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6B38A8A-591C-D3CF-9462-F617A6BB032C}"/>
              </a:ext>
            </a:extLst>
          </p:cNvPr>
          <p:cNvSpPr/>
          <p:nvPr/>
        </p:nvSpPr>
        <p:spPr>
          <a:xfrm>
            <a:off x="4265737" y="5386734"/>
            <a:ext cx="671205" cy="61355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正方形/長方形 59"/>
          <p:cNvSpPr/>
          <p:nvPr/>
        </p:nvSpPr>
        <p:spPr>
          <a:xfrm>
            <a:off x="4968044" y="1015227"/>
            <a:ext cx="15121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40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227352" y="5344648"/>
            <a:ext cx="179826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572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0.38698 0.012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40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61" grpId="0"/>
      <p:bldP spid="51" grpId="0" animBg="1"/>
      <p:bldP spid="62" grpId="0"/>
      <p:bldP spid="65" grpId="0"/>
      <p:bldP spid="57" grpId="0"/>
      <p:bldP spid="64" grpId="0"/>
      <p:bldP spid="5" grpId="0"/>
      <p:bldP spid="6" grpId="0" animBg="1"/>
      <p:bldP spid="7" grpId="0" animBg="1"/>
      <p:bldP spid="60" grpId="0"/>
      <p:bldP spid="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0507" y="0"/>
            <a:ext cx="3562984" cy="6858000"/>
          </a:xfrm>
          <a:prstGeom prst="rect">
            <a:avLst/>
          </a:prstGeo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41776" y="4869346"/>
            <a:ext cx="82804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6000" b="1" dirty="0">
                <a:latin typeface="Century Schoolbook" panose="02040604050505020304" pitchFamily="18" charset="0"/>
              </a:rPr>
              <a:t>Who is this?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6000" b="1" dirty="0">
                <a:latin typeface="Century Schoolbook" panose="02040604050505020304" pitchFamily="18" charset="0"/>
              </a:rPr>
              <a:t>This is a girl.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C:\Users\KASUGA_Hideki\AppData\Local\Microsoft\Windows\Temporary Internet Files\Content.IE5\WHMJTCVC\MC900349097[1].wmf">
            <a:extLst>
              <a:ext uri="{FF2B5EF4-FFF2-40B4-BE49-F238E27FC236}">
                <a16:creationId xmlns:a16="http://schemas.microsoft.com/office/drawing/2014/main" id="{DC4E5E82-CF26-E376-2AC3-7EF4734AC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50" y="3585348"/>
            <a:ext cx="1913134" cy="2979587"/>
          </a:xfrm>
          <a:prstGeom prst="rect">
            <a:avLst/>
          </a:prstGeom>
          <a:noFill/>
        </p:spPr>
      </p:pic>
      <p:pic>
        <p:nvPicPr>
          <p:cNvPr id="2" name="Picture 2" descr="C:\Users\秀紀\AppData\Local\Microsoft\Windows\INetCache\IE\5HMI5UEC\MC900349133[1].wmf">
            <a:extLst>
              <a:ext uri="{FF2B5EF4-FFF2-40B4-BE49-F238E27FC236}">
                <a16:creationId xmlns:a16="http://schemas.microsoft.com/office/drawing/2014/main" id="{71DB29F6-FA3C-E003-B38B-F5D38C005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5578" y="42346"/>
            <a:ext cx="3343012" cy="2738149"/>
          </a:xfrm>
          <a:prstGeom prst="rect">
            <a:avLst/>
          </a:prstGeom>
          <a:noFill/>
        </p:spPr>
      </p:pic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3311" y="2274167"/>
            <a:ext cx="1846193" cy="2688353"/>
          </a:xfrm>
          <a:prstGeom prst="rect">
            <a:avLst/>
          </a:prstGeom>
          <a:noFill/>
        </p:spPr>
      </p:pic>
      <p:sp>
        <p:nvSpPr>
          <p:cNvPr id="67" name="角丸四角形吹き出し 66"/>
          <p:cNvSpPr/>
          <p:nvPr/>
        </p:nvSpPr>
        <p:spPr>
          <a:xfrm>
            <a:off x="1043608" y="1882525"/>
            <a:ext cx="4896544" cy="1296144"/>
          </a:xfrm>
          <a:prstGeom prst="wedgeRoundRectCallout">
            <a:avLst>
              <a:gd name="adj1" fmla="val -36708"/>
              <a:gd name="adj2" fmla="val 9865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68" name="正方形/長方形 67"/>
          <p:cNvSpPr/>
          <p:nvPr/>
        </p:nvSpPr>
        <p:spPr>
          <a:xfrm>
            <a:off x="1593412" y="2124385"/>
            <a:ext cx="18722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Who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2957579" y="2077849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4757779" y="2090043"/>
            <a:ext cx="11521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7" name="正方形/長方形 76"/>
          <p:cNvSpPr/>
          <p:nvPr/>
        </p:nvSpPr>
        <p:spPr>
          <a:xfrm>
            <a:off x="6564438" y="-368409"/>
            <a:ext cx="1460657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99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99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2" name="角丸四角形吹き出し 71"/>
          <p:cNvSpPr/>
          <p:nvPr/>
        </p:nvSpPr>
        <p:spPr>
          <a:xfrm>
            <a:off x="2038712" y="4908186"/>
            <a:ext cx="6781760" cy="1296144"/>
          </a:xfrm>
          <a:prstGeom prst="wedgeRoundRectCallout">
            <a:avLst>
              <a:gd name="adj1" fmla="val 32935"/>
              <a:gd name="adj2" fmla="val -10821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3419872" y="4932594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6598952" y="4941168"/>
            <a:ext cx="11521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4002158" y="4941162"/>
            <a:ext cx="29014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Ms. White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CFBA89C-1440-FA06-A223-BED09F47FE33}"/>
              </a:ext>
            </a:extLst>
          </p:cNvPr>
          <p:cNvSpPr/>
          <p:nvPr/>
        </p:nvSpPr>
        <p:spPr>
          <a:xfrm>
            <a:off x="2267744" y="5556258"/>
            <a:ext cx="644551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 is my math teacher.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6FB1C55-C58A-0E0F-27EE-84066276AE6F}"/>
              </a:ext>
            </a:extLst>
          </p:cNvPr>
          <p:cNvSpPr/>
          <p:nvPr/>
        </p:nvSpPr>
        <p:spPr>
          <a:xfrm>
            <a:off x="3641655" y="2143044"/>
            <a:ext cx="1152128" cy="61355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D87D14D-4AD4-8222-D479-A9A129F25F2B}"/>
              </a:ext>
            </a:extLst>
          </p:cNvPr>
          <p:cNvSpPr/>
          <p:nvPr/>
        </p:nvSpPr>
        <p:spPr>
          <a:xfrm>
            <a:off x="2274841" y="4952612"/>
            <a:ext cx="1039978" cy="61355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正方形/長方形 69"/>
          <p:cNvSpPr/>
          <p:nvPr/>
        </p:nvSpPr>
        <p:spPr>
          <a:xfrm>
            <a:off x="3605651" y="2077849"/>
            <a:ext cx="15121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40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2267744" y="4932594"/>
            <a:ext cx="16201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endParaRPr lang="ja-JP" altLang="en-US" sz="40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659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69" grpId="0"/>
      <p:bldP spid="71" grpId="0"/>
      <p:bldP spid="77" grpId="0"/>
      <p:bldP spid="72" grpId="0" animBg="1"/>
      <p:bldP spid="73" grpId="0"/>
      <p:bldP spid="75" grpId="0"/>
      <p:bldP spid="76" grpId="0"/>
      <p:bldP spid="4" grpId="0"/>
      <p:bldP spid="5" grpId="0" animBg="1"/>
      <p:bldP spid="6" grpId="0" animBg="1"/>
      <p:bldP spid="70" grpId="0"/>
      <p:bldP spid="7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吹き出し 100">
            <a:extLst>
              <a:ext uri="{FF2B5EF4-FFF2-40B4-BE49-F238E27FC236}">
                <a16:creationId xmlns:a16="http://schemas.microsoft.com/office/drawing/2014/main" id="{5412441A-207D-42B5-CFBF-05DC74C0E9B7}"/>
              </a:ext>
            </a:extLst>
          </p:cNvPr>
          <p:cNvSpPr/>
          <p:nvPr/>
        </p:nvSpPr>
        <p:spPr>
          <a:xfrm>
            <a:off x="1977639" y="2132856"/>
            <a:ext cx="4896544" cy="589182"/>
          </a:xfrm>
          <a:prstGeom prst="wedgeRoundRectCallout">
            <a:avLst>
              <a:gd name="adj1" fmla="val -68319"/>
              <a:gd name="adj2" fmla="val -1676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87" name="角丸四角形 86"/>
          <p:cNvSpPr/>
          <p:nvPr/>
        </p:nvSpPr>
        <p:spPr>
          <a:xfrm>
            <a:off x="0" y="3634842"/>
            <a:ext cx="9144000" cy="3211931"/>
          </a:xfrm>
          <a:prstGeom prst="roundRect">
            <a:avLst>
              <a:gd name="adj" fmla="val 456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Century Schoolbook" panose="02040604050505020304" pitchFamily="18" charset="0"/>
              </a:rPr>
              <a:t>　</a:t>
            </a:r>
          </a:p>
        </p:txBody>
      </p:sp>
      <p:sp>
        <p:nvSpPr>
          <p:cNvPr id="102" name="角丸四角形吹き出し 101"/>
          <p:cNvSpPr/>
          <p:nvPr/>
        </p:nvSpPr>
        <p:spPr>
          <a:xfrm>
            <a:off x="2050935" y="1268760"/>
            <a:ext cx="4896544" cy="654618"/>
          </a:xfrm>
          <a:prstGeom prst="wedgeRoundRectCallout">
            <a:avLst>
              <a:gd name="adj1" fmla="val 68962"/>
              <a:gd name="adj2" fmla="val 5284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101" name="角丸四角形吹き出し 100"/>
          <p:cNvSpPr/>
          <p:nvPr/>
        </p:nvSpPr>
        <p:spPr>
          <a:xfrm>
            <a:off x="1962474" y="546491"/>
            <a:ext cx="4896544" cy="677161"/>
          </a:xfrm>
          <a:prstGeom prst="wedgeRoundRectCallout">
            <a:avLst>
              <a:gd name="adj1" fmla="val -67963"/>
              <a:gd name="adj2" fmla="val 1795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67" name="正方形/長方形 66"/>
          <p:cNvSpPr/>
          <p:nvPr/>
        </p:nvSpPr>
        <p:spPr>
          <a:xfrm>
            <a:off x="-64013" y="0"/>
            <a:ext cx="43669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Who</a:t>
            </a:r>
            <a:r>
              <a:rPr lang="ja-JP" altLang="en-US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疑問文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(+be </a:t>
            </a:r>
            <a:r>
              <a:rPr lang="ja-JP" altLang="en-US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2" name="正方形/長方形 81"/>
          <p:cNvSpPr/>
          <p:nvPr/>
        </p:nvSpPr>
        <p:spPr>
          <a:xfrm>
            <a:off x="-5357" y="3544020"/>
            <a:ext cx="13532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3" name="正方形/長方形 82"/>
          <p:cNvSpPr/>
          <p:nvPr/>
        </p:nvSpPr>
        <p:spPr>
          <a:xfrm>
            <a:off x="0" y="4005525"/>
            <a:ext cx="874846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①近くの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人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が「誰か」をたずねるときには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8" name="正方形/長方形 87"/>
          <p:cNvSpPr/>
          <p:nvPr/>
        </p:nvSpPr>
        <p:spPr>
          <a:xfrm>
            <a:off x="2178498" y="546491"/>
            <a:ext cx="18722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Who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9" name="正方形/長方形 88"/>
          <p:cNvSpPr/>
          <p:nvPr/>
        </p:nvSpPr>
        <p:spPr>
          <a:xfrm>
            <a:off x="3347864" y="546491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1" name="正方形/長方形 90"/>
          <p:cNvSpPr/>
          <p:nvPr/>
        </p:nvSpPr>
        <p:spPr>
          <a:xfrm>
            <a:off x="5562874" y="558685"/>
            <a:ext cx="1152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2" name="正方形/長方形 91"/>
          <p:cNvSpPr/>
          <p:nvPr/>
        </p:nvSpPr>
        <p:spPr>
          <a:xfrm>
            <a:off x="2217358" y="2158545"/>
            <a:ext cx="18722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Who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3" name="正方形/長方形 92"/>
          <p:cNvSpPr/>
          <p:nvPr/>
        </p:nvSpPr>
        <p:spPr>
          <a:xfrm>
            <a:off x="3430352" y="2132701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5" name="正方形/長方形 94"/>
          <p:cNvSpPr/>
          <p:nvPr/>
        </p:nvSpPr>
        <p:spPr>
          <a:xfrm>
            <a:off x="5418858" y="2120507"/>
            <a:ext cx="1152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7" name="正方形/長方形 96"/>
          <p:cNvSpPr/>
          <p:nvPr/>
        </p:nvSpPr>
        <p:spPr>
          <a:xfrm>
            <a:off x="3358344" y="1305680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9" name="正方形/長方形 98"/>
          <p:cNvSpPr/>
          <p:nvPr/>
        </p:nvSpPr>
        <p:spPr>
          <a:xfrm>
            <a:off x="5735782" y="1312434"/>
            <a:ext cx="3190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0" name="正方形/長方形 99"/>
          <p:cNvSpPr/>
          <p:nvPr/>
        </p:nvSpPr>
        <p:spPr>
          <a:xfrm>
            <a:off x="4075624" y="1289269"/>
            <a:ext cx="23685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Kenta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103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4672" y="1635599"/>
            <a:ext cx="813792" cy="1185012"/>
          </a:xfrm>
          <a:prstGeom prst="rect">
            <a:avLst/>
          </a:prstGeom>
          <a:noFill/>
        </p:spPr>
      </p:pic>
      <p:grpSp>
        <p:nvGrpSpPr>
          <p:cNvPr id="104" name="グループ化 103"/>
          <p:cNvGrpSpPr/>
          <p:nvPr/>
        </p:nvGrpSpPr>
        <p:grpSpPr>
          <a:xfrm>
            <a:off x="339031" y="568664"/>
            <a:ext cx="792088" cy="1152128"/>
            <a:chOff x="363538" y="196850"/>
            <a:chExt cx="1093788" cy="1792288"/>
          </a:xfrm>
        </p:grpSpPr>
        <p:sp>
          <p:nvSpPr>
            <p:cNvPr id="105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06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07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08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09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0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1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2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3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4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5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6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7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8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9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0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1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2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3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4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5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6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7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8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9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0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1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2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3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4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5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6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7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8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9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40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</p:grpSp>
      <p:sp>
        <p:nvSpPr>
          <p:cNvPr id="157" name="正方形/長方形 156"/>
          <p:cNvSpPr/>
          <p:nvPr/>
        </p:nvSpPr>
        <p:spPr>
          <a:xfrm>
            <a:off x="7596336" y="4509120"/>
            <a:ext cx="151216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58" name="正方形/長方形 157"/>
          <p:cNvSpPr/>
          <p:nvPr/>
        </p:nvSpPr>
        <p:spPr>
          <a:xfrm>
            <a:off x="0" y="4869160"/>
            <a:ext cx="874846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②離れた人が「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誰か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」をたずねるときには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60" name="正方形/長方形 159"/>
          <p:cNvSpPr/>
          <p:nvPr/>
        </p:nvSpPr>
        <p:spPr>
          <a:xfrm>
            <a:off x="7570746" y="5310682"/>
            <a:ext cx="151216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61" name="正方形/長方形 160"/>
          <p:cNvSpPr/>
          <p:nvPr/>
        </p:nvSpPr>
        <p:spPr>
          <a:xfrm>
            <a:off x="0" y="5649975"/>
            <a:ext cx="246858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③答えるときは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62" name="正方形/長方形 161"/>
          <p:cNvSpPr/>
          <p:nvPr/>
        </p:nvSpPr>
        <p:spPr>
          <a:xfrm>
            <a:off x="7452320" y="6453336"/>
            <a:ext cx="151216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2" name="Picture 9" descr="C:\Users\KASUGA_Hideki\AppData\Local\Microsoft\Windows\Temporary Internet Files\Content.IE5\WHMJTCVC\MC900349097[1].wmf">
            <a:extLst>
              <a:ext uri="{FF2B5EF4-FFF2-40B4-BE49-F238E27FC236}">
                <a16:creationId xmlns:a16="http://schemas.microsoft.com/office/drawing/2014/main" id="{69F17783-A632-C4A5-7223-BDC07ED0B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884" y="1690402"/>
            <a:ext cx="809721" cy="1261090"/>
          </a:xfrm>
          <a:prstGeom prst="rect">
            <a:avLst/>
          </a:prstGeom>
          <a:noFill/>
        </p:spPr>
      </p:pic>
      <p:pic>
        <p:nvPicPr>
          <p:cNvPr id="3" name="Picture 2" descr="C:\Users\秀紀\AppData\Local\Microsoft\Windows\INetCache\IE\5HMI5UEC\MC900349133[1].wmf">
            <a:extLst>
              <a:ext uri="{FF2B5EF4-FFF2-40B4-BE49-F238E27FC236}">
                <a16:creationId xmlns:a16="http://schemas.microsoft.com/office/drawing/2014/main" id="{AEA63226-F9A9-320E-A2D4-C0C292E41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8032" y="199808"/>
            <a:ext cx="1763966" cy="1444805"/>
          </a:xfrm>
          <a:prstGeom prst="rect">
            <a:avLst/>
          </a:prstGeom>
          <a:noFill/>
        </p:spPr>
      </p:pic>
      <p:sp>
        <p:nvSpPr>
          <p:cNvPr id="5" name="角丸四角形吹き出し 101">
            <a:extLst>
              <a:ext uri="{FF2B5EF4-FFF2-40B4-BE49-F238E27FC236}">
                <a16:creationId xmlns:a16="http://schemas.microsoft.com/office/drawing/2014/main" id="{6FB5CED3-4785-CB62-01B5-6693C446F69C}"/>
              </a:ext>
            </a:extLst>
          </p:cNvPr>
          <p:cNvSpPr/>
          <p:nvPr/>
        </p:nvSpPr>
        <p:spPr>
          <a:xfrm>
            <a:off x="1989675" y="2797668"/>
            <a:ext cx="4896544" cy="613454"/>
          </a:xfrm>
          <a:prstGeom prst="wedgeRoundRectCallout">
            <a:avLst>
              <a:gd name="adj1" fmla="val 71097"/>
              <a:gd name="adj2" fmla="val -6035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7F95A4-F284-2A10-69E4-626661DA99D9}"/>
              </a:ext>
            </a:extLst>
          </p:cNvPr>
          <p:cNvSpPr/>
          <p:nvPr/>
        </p:nvSpPr>
        <p:spPr>
          <a:xfrm>
            <a:off x="3402780" y="2781835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B127A98-A033-EAB3-F828-F4643B6B7608}"/>
              </a:ext>
            </a:extLst>
          </p:cNvPr>
          <p:cNvSpPr/>
          <p:nvPr/>
        </p:nvSpPr>
        <p:spPr>
          <a:xfrm>
            <a:off x="4004857" y="2764791"/>
            <a:ext cx="2687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Ms. White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E5AE32-4797-A6AB-A498-E05358BF3C23}"/>
              </a:ext>
            </a:extLst>
          </p:cNvPr>
          <p:cNvSpPr/>
          <p:nvPr/>
        </p:nvSpPr>
        <p:spPr>
          <a:xfrm>
            <a:off x="6411448" y="2771598"/>
            <a:ext cx="3190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9FDA952-5527-66BD-FA0F-F665866DF668}"/>
              </a:ext>
            </a:extLst>
          </p:cNvPr>
          <p:cNvSpPr/>
          <p:nvPr/>
        </p:nvSpPr>
        <p:spPr>
          <a:xfrm>
            <a:off x="4130799" y="631349"/>
            <a:ext cx="1022931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271562B-359B-B219-FB92-E2FD16E2C55A}"/>
              </a:ext>
            </a:extLst>
          </p:cNvPr>
          <p:cNvSpPr/>
          <p:nvPr/>
        </p:nvSpPr>
        <p:spPr>
          <a:xfrm>
            <a:off x="2225577" y="1355660"/>
            <a:ext cx="845139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/>
          <p:cNvSpPr/>
          <p:nvPr/>
        </p:nvSpPr>
        <p:spPr>
          <a:xfrm>
            <a:off x="2257089" y="1312434"/>
            <a:ext cx="125054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</a:t>
            </a:r>
            <a:r>
              <a:rPr lang="en-US" altLang="ja-JP" sz="36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e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0" name="正方形/長方形 89"/>
          <p:cNvSpPr/>
          <p:nvPr/>
        </p:nvSpPr>
        <p:spPr>
          <a:xfrm>
            <a:off x="4075624" y="546491"/>
            <a:ext cx="15121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3618769-EA80-16F1-A979-36EED9F43395}"/>
              </a:ext>
            </a:extLst>
          </p:cNvPr>
          <p:cNvSpPr/>
          <p:nvPr/>
        </p:nvSpPr>
        <p:spPr>
          <a:xfrm>
            <a:off x="4187553" y="2206752"/>
            <a:ext cx="1022931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28679F0-41FF-88C5-A408-CE9A3519899B}"/>
              </a:ext>
            </a:extLst>
          </p:cNvPr>
          <p:cNvSpPr/>
          <p:nvPr/>
        </p:nvSpPr>
        <p:spPr>
          <a:xfrm>
            <a:off x="2298142" y="2840939"/>
            <a:ext cx="1022931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正方形/長方形 93"/>
          <p:cNvSpPr/>
          <p:nvPr/>
        </p:nvSpPr>
        <p:spPr>
          <a:xfrm>
            <a:off x="4110546" y="2132701"/>
            <a:ext cx="15121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DD45190-B5FA-4513-3B10-1F2377563CB2}"/>
              </a:ext>
            </a:extLst>
          </p:cNvPr>
          <p:cNvSpPr/>
          <p:nvPr/>
        </p:nvSpPr>
        <p:spPr>
          <a:xfrm>
            <a:off x="2091671" y="4363019"/>
            <a:ext cx="896153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50B6D45-BA77-978C-071A-FEB9185853CF}"/>
              </a:ext>
            </a:extLst>
          </p:cNvPr>
          <p:cNvSpPr/>
          <p:nvPr/>
        </p:nvSpPr>
        <p:spPr>
          <a:xfrm>
            <a:off x="2297976" y="2788940"/>
            <a:ext cx="125054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</a:t>
            </a:r>
            <a:r>
              <a:rPr lang="en-US" altLang="ja-JP" sz="36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e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1EFD7CB-C96A-A094-E4EE-0C69984B18A6}"/>
              </a:ext>
            </a:extLst>
          </p:cNvPr>
          <p:cNvSpPr/>
          <p:nvPr/>
        </p:nvSpPr>
        <p:spPr>
          <a:xfrm>
            <a:off x="5447242" y="4389813"/>
            <a:ext cx="964206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C23583E-E05F-8DA5-27B4-D7D815566701}"/>
              </a:ext>
            </a:extLst>
          </p:cNvPr>
          <p:cNvSpPr/>
          <p:nvPr/>
        </p:nvSpPr>
        <p:spPr>
          <a:xfrm>
            <a:off x="2148627" y="5200422"/>
            <a:ext cx="951279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3" name="正方形/長方形 152"/>
          <p:cNvSpPr/>
          <p:nvPr/>
        </p:nvSpPr>
        <p:spPr>
          <a:xfrm>
            <a:off x="328125" y="4294837"/>
            <a:ext cx="7992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Who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Who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）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E6C02D9-87A6-D483-C45A-8D4597F4ACCF}"/>
              </a:ext>
            </a:extLst>
          </p:cNvPr>
          <p:cNvSpPr/>
          <p:nvPr/>
        </p:nvSpPr>
        <p:spPr>
          <a:xfrm>
            <a:off x="5579217" y="5187951"/>
            <a:ext cx="951279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9D9BC7F-A87E-E7B1-FD5C-2B69188E2DB7}"/>
              </a:ext>
            </a:extLst>
          </p:cNvPr>
          <p:cNvSpPr/>
          <p:nvPr/>
        </p:nvSpPr>
        <p:spPr>
          <a:xfrm>
            <a:off x="396620" y="6000662"/>
            <a:ext cx="661985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333942" y="5080588"/>
            <a:ext cx="7992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Who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Who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）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00E5B9E-7C0A-4B9E-DF75-ABDA37A1AE10}"/>
              </a:ext>
            </a:extLst>
          </p:cNvPr>
          <p:cNvSpPr/>
          <p:nvPr/>
        </p:nvSpPr>
        <p:spPr>
          <a:xfrm>
            <a:off x="2809607" y="5973084"/>
            <a:ext cx="970305" cy="5326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C05700A-0B58-31C7-A36F-F96F42734C5B}"/>
              </a:ext>
            </a:extLst>
          </p:cNvPr>
          <p:cNvSpPr/>
          <p:nvPr/>
        </p:nvSpPr>
        <p:spPr>
          <a:xfrm>
            <a:off x="5511139" y="6117099"/>
            <a:ext cx="449286" cy="388657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7D28FD7-B99F-48B1-F9F1-D79760F3D213}"/>
              </a:ext>
            </a:extLst>
          </p:cNvPr>
          <p:cNvSpPr/>
          <p:nvPr/>
        </p:nvSpPr>
        <p:spPr>
          <a:xfrm>
            <a:off x="7212820" y="6112244"/>
            <a:ext cx="721851" cy="388657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32334" y="5923160"/>
            <a:ext cx="89535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3175" cmpd="sng">
                  <a:solidFill>
                    <a:schemeClr val="tx1"/>
                  </a:solidFill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 /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3600" b="1" dirty="0">
                <a:ln w="3175" cmpd="sng">
                  <a:solidFill>
                    <a:schemeClr val="tx1"/>
                  </a:solidFill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 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28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8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ja-JP" altLang="en-US" sz="28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 /</a:t>
            </a:r>
            <a:r>
              <a:rPr lang="en-US" altLang="ja-JP" sz="2800" b="1" dirty="0">
                <a:ln w="3175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8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ja-JP" altLang="en-US" sz="28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 )</a:t>
            </a:r>
            <a:endParaRPr lang="ja-JP" altLang="en-US" sz="36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32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7" grpId="0" animBg="1"/>
      <p:bldP spid="102" grpId="0" animBg="1"/>
      <p:bldP spid="101" grpId="0" animBg="1"/>
      <p:bldP spid="82" grpId="0"/>
      <p:bldP spid="83" grpId="0"/>
      <p:bldP spid="88" grpId="0"/>
      <p:bldP spid="89" grpId="0"/>
      <p:bldP spid="91" grpId="0"/>
      <p:bldP spid="92" grpId="0"/>
      <p:bldP spid="93" grpId="0"/>
      <p:bldP spid="95" grpId="0"/>
      <p:bldP spid="97" grpId="0"/>
      <p:bldP spid="99" grpId="0"/>
      <p:bldP spid="100" grpId="0"/>
      <p:bldP spid="157" grpId="0"/>
      <p:bldP spid="158" grpId="0"/>
      <p:bldP spid="160" grpId="0"/>
      <p:bldP spid="161" grpId="0"/>
      <p:bldP spid="162" grpId="0"/>
      <p:bldP spid="5" grpId="0" animBg="1"/>
      <p:bldP spid="6" grpId="0"/>
      <p:bldP spid="9" grpId="0"/>
      <p:bldP spid="10" grpId="0"/>
      <p:bldP spid="11" grpId="0" animBg="1"/>
      <p:bldP spid="12" grpId="0" animBg="1"/>
      <p:bldP spid="98" grpId="0"/>
      <p:bldP spid="90" grpId="0"/>
      <p:bldP spid="13" grpId="0" animBg="1"/>
      <p:bldP spid="14" grpId="0" animBg="1"/>
      <p:bldP spid="94" grpId="0"/>
      <p:bldP spid="15" grpId="0" animBg="1"/>
      <p:bldP spid="8" grpId="0"/>
      <p:bldP spid="16" grpId="0" animBg="1"/>
      <p:bldP spid="17" grpId="0" animBg="1"/>
      <p:bldP spid="153" grpId="0"/>
      <p:bldP spid="18" grpId="0" animBg="1"/>
      <p:bldP spid="19" grpId="0" animBg="1"/>
      <p:bldP spid="159" grpId="0"/>
      <p:bldP spid="20" grpId="0" animBg="1"/>
      <p:bldP spid="21" grpId="0" animBg="1"/>
      <p:bldP spid="22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>
            <a:normAutofit fontScale="90000"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Who is this?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ja-JP" altLang="ja-JP" sz="3200"/>
          </a:p>
        </p:txBody>
      </p:sp>
    </p:spTree>
    <p:extLst>
      <p:ext uri="{BB962C8B-B14F-4D97-AF65-F5344CB8AC3E}">
        <p14:creationId xmlns:p14="http://schemas.microsoft.com/office/powerpoint/2010/main" val="2971353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6DD71A1-80C5-8C99-4CCA-3DD502762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9144000" cy="68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13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212372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915816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707904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449999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529208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608416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212372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915816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707904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449999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529208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608416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212372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915816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707904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449999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529208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608416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212372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915816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707904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449999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529208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608416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212372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915816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707904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449999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529208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608416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212372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915816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707904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449999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529208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608416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Who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3" y="5517232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He / She is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067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2123728" y="1124744"/>
            <a:ext cx="792088" cy="7200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915816" y="1124744"/>
            <a:ext cx="792088" cy="72008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707904" y="1124744"/>
            <a:ext cx="792088" cy="72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4499992" y="1124744"/>
            <a:ext cx="792088" cy="7200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5292080" y="1124744"/>
            <a:ext cx="792088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6084168" y="1124744"/>
            <a:ext cx="792088" cy="720080"/>
          </a:xfrm>
          <a:prstGeom prst="rect">
            <a:avLst/>
          </a:prstGeom>
          <a:solidFill>
            <a:srgbClr val="E4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2123728" y="1844824"/>
            <a:ext cx="792088" cy="72008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915816" y="1844824"/>
            <a:ext cx="792088" cy="7200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707904" y="1844824"/>
            <a:ext cx="792088" cy="720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4499992" y="1844824"/>
            <a:ext cx="792088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5292080" y="1844824"/>
            <a:ext cx="792088" cy="72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6084168" y="1844824"/>
            <a:ext cx="792088" cy="720080"/>
          </a:xfrm>
          <a:prstGeom prst="rect">
            <a:avLst/>
          </a:prstGeom>
          <a:solidFill>
            <a:srgbClr val="F6E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2123728" y="2564904"/>
            <a:ext cx="792088" cy="72008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915816" y="2564904"/>
            <a:ext cx="792088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707904" y="2564904"/>
            <a:ext cx="792088" cy="72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4496048" y="2564904"/>
            <a:ext cx="792088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5292080" y="2564904"/>
            <a:ext cx="792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6084168" y="2564904"/>
            <a:ext cx="792088" cy="720080"/>
          </a:xfrm>
          <a:prstGeom prst="rect">
            <a:avLst/>
          </a:prstGeom>
          <a:solidFill>
            <a:srgbClr val="F8FA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2123728" y="3284984"/>
            <a:ext cx="792088" cy="72008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915816" y="3284984"/>
            <a:ext cx="792088" cy="720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707904" y="3284984"/>
            <a:ext cx="792088" cy="7200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4499992" y="3284984"/>
            <a:ext cx="792088" cy="7200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5292080" y="3284984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6084168" y="3284984"/>
            <a:ext cx="792088" cy="720080"/>
          </a:xfrm>
          <a:prstGeom prst="rect">
            <a:avLst/>
          </a:prstGeom>
          <a:solidFill>
            <a:srgbClr val="F0E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2123728" y="4005064"/>
            <a:ext cx="792088" cy="720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915816" y="4005064"/>
            <a:ext cx="792088" cy="7200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707904" y="4005064"/>
            <a:ext cx="792088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4499992" y="4005064"/>
            <a:ext cx="792088" cy="7200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5292080" y="4005064"/>
            <a:ext cx="792088" cy="72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6084168" y="4005064"/>
            <a:ext cx="792088" cy="720080"/>
          </a:xfrm>
          <a:prstGeom prst="rect">
            <a:avLst/>
          </a:prstGeom>
          <a:solidFill>
            <a:srgbClr val="EDF6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2123728" y="4725144"/>
            <a:ext cx="792088" cy="72008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915816" y="4725144"/>
            <a:ext cx="792088" cy="7200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707904" y="4725144"/>
            <a:ext cx="792088" cy="720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4499992" y="4725144"/>
            <a:ext cx="792088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5292080" y="4725144"/>
            <a:ext cx="792088" cy="7200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6084168" y="4725144"/>
            <a:ext cx="792088" cy="720080"/>
          </a:xfrm>
          <a:prstGeom prst="rect">
            <a:avLst/>
          </a:prstGeom>
          <a:solidFill>
            <a:srgbClr val="FEF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Who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3" y="5517232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955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0507" y="0"/>
            <a:ext cx="3562984" cy="6858000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4800" b="1" dirty="0">
                <a:latin typeface="Century Schoolbook" panose="02040604050505020304" pitchFamily="18" charset="0"/>
              </a:rPr>
              <a:t>She is in the art club.</a:t>
            </a:r>
          </a:p>
        </p:txBody>
      </p:sp>
    </p:spTree>
    <p:extLst>
      <p:ext uri="{BB962C8B-B14F-4D97-AF65-F5344CB8AC3E}">
        <p14:creationId xmlns:p14="http://schemas.microsoft.com/office/powerpoint/2010/main" val="55313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0507" y="0"/>
            <a:ext cx="3562984" cy="6858000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7694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4400" b="1" dirty="0">
                <a:latin typeface="Century Schoolbook" panose="02040604050505020304" pitchFamily="18" charset="0"/>
              </a:rPr>
              <a:t>She is from Osaka.</a:t>
            </a:r>
          </a:p>
        </p:txBody>
      </p:sp>
    </p:spTree>
    <p:extLst>
      <p:ext uri="{BB962C8B-B14F-4D97-AF65-F5344CB8AC3E}">
        <p14:creationId xmlns:p14="http://schemas.microsoft.com/office/powerpoint/2010/main" val="85524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0507" y="0"/>
            <a:ext cx="3562983" cy="6857999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4800" b="1" dirty="0">
                <a:latin typeface="Century Schoolbook" panose="02040604050505020304" pitchFamily="18" charset="0"/>
              </a:rPr>
              <a:t>She is </a:t>
            </a:r>
            <a:r>
              <a:rPr lang="en-US" altLang="ja-JP" sz="4800" b="1" dirty="0" err="1">
                <a:latin typeface="Century Schoolbook" panose="02040604050505020304" pitchFamily="18" charset="0"/>
              </a:rPr>
              <a:t>Kumi</a:t>
            </a:r>
            <a:r>
              <a:rPr lang="en-US" altLang="ja-JP" sz="4800" b="1" dirty="0">
                <a:latin typeface="Century Schoolbook" panose="020406040505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445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5860" y="553028"/>
            <a:ext cx="5512279" cy="5751943"/>
          </a:xfrm>
          <a:prstGeom prst="rect">
            <a:avLst/>
          </a:prstGeo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41776" y="4869346"/>
            <a:ext cx="82804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6000" b="1" dirty="0">
                <a:latin typeface="Century Schoolbook" panose="02040604050505020304" pitchFamily="18" charset="0"/>
              </a:rPr>
              <a:t>Who is this?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6000" b="1" dirty="0">
                <a:latin typeface="Century Schoolbook" panose="02040604050505020304" pitchFamily="18" charset="0"/>
              </a:rPr>
              <a:t>This is a man.</a:t>
            </a:r>
          </a:p>
        </p:txBody>
      </p:sp>
    </p:spTree>
    <p:extLst>
      <p:ext uri="{BB962C8B-B14F-4D97-AF65-F5344CB8AC3E}">
        <p14:creationId xmlns:p14="http://schemas.microsoft.com/office/powerpoint/2010/main" val="288087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5859" y="553028"/>
            <a:ext cx="5512279" cy="5751943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5400" b="1" dirty="0">
                <a:latin typeface="Century Schoolbook" panose="02040604050505020304" pitchFamily="18" charset="0"/>
              </a:rPr>
              <a:t>He is a math teacher.</a:t>
            </a:r>
          </a:p>
        </p:txBody>
      </p:sp>
    </p:spTree>
    <p:extLst>
      <p:ext uri="{BB962C8B-B14F-4D97-AF65-F5344CB8AC3E}">
        <p14:creationId xmlns:p14="http://schemas.microsoft.com/office/powerpoint/2010/main" val="417318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5859" y="553028"/>
            <a:ext cx="5512279" cy="5751943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7694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4400" b="1" dirty="0">
                <a:latin typeface="Century Schoolbook" panose="02040604050505020304" pitchFamily="18" charset="0"/>
              </a:rPr>
              <a:t>He is the teacher of Class 1-1.</a:t>
            </a:r>
          </a:p>
        </p:txBody>
      </p:sp>
    </p:spTree>
    <p:extLst>
      <p:ext uri="{BB962C8B-B14F-4D97-AF65-F5344CB8AC3E}">
        <p14:creationId xmlns:p14="http://schemas.microsoft.com/office/powerpoint/2010/main" val="259672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5859" y="553028"/>
            <a:ext cx="5512279" cy="5751943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0" y="5885009"/>
            <a:ext cx="9144000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5400" b="1" dirty="0">
                <a:latin typeface="Century Schoolbook" panose="02040604050505020304" pitchFamily="18" charset="0"/>
              </a:rPr>
              <a:t>He is Mr. Tanaka. </a:t>
            </a:r>
          </a:p>
        </p:txBody>
      </p:sp>
    </p:spTree>
    <p:extLst>
      <p:ext uri="{BB962C8B-B14F-4D97-AF65-F5344CB8AC3E}">
        <p14:creationId xmlns:p14="http://schemas.microsoft.com/office/powerpoint/2010/main" val="293048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</TotalTime>
  <Words>538</Words>
  <Application>Microsoft Office PowerPoint</Application>
  <PresentationFormat>画面に合わせる (4:3)</PresentationFormat>
  <Paragraphs>117</Paragraphs>
  <Slides>25</Slides>
  <Notes>21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29" baseType="lpstr">
      <vt:lpstr>Arial</vt:lpstr>
      <vt:lpstr>Calibri</vt:lpstr>
      <vt:lpstr>Century Schoolbook</vt:lpstr>
      <vt:lpstr>Office テーマ</vt:lpstr>
      <vt:lpstr>Who is this?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Who is this?</vt:lpstr>
      <vt:lpstr>PowerPoint プレゼンテーション</vt:lpstr>
      <vt:lpstr>PowerPoint プレゼンテーション</vt:lpstr>
      <vt:lpstr>PowerPoint プレゼンテーション</vt:lpstr>
      <vt:lpstr>Who is this?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春日 秀紀</cp:lastModifiedBy>
  <cp:revision>100</cp:revision>
  <cp:lastPrinted>2015-06-16T02:35:29Z</cp:lastPrinted>
  <dcterms:created xsi:type="dcterms:W3CDTF">2012-12-30T13:44:25Z</dcterms:created>
  <dcterms:modified xsi:type="dcterms:W3CDTF">2026-07-30T07:18:09Z</dcterms:modified>
</cp:coreProperties>
</file>