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3" r:id="rId2"/>
  </p:sldMasterIdLst>
  <p:notesMasterIdLst>
    <p:notesMasterId r:id="rId51"/>
  </p:notesMasterIdLst>
  <p:sldIdLst>
    <p:sldId id="314" r:id="rId3"/>
    <p:sldId id="285" r:id="rId4"/>
    <p:sldId id="296" r:id="rId5"/>
    <p:sldId id="313" r:id="rId6"/>
    <p:sldId id="312" r:id="rId7"/>
    <p:sldId id="311" r:id="rId8"/>
    <p:sldId id="310" r:id="rId9"/>
    <p:sldId id="309" r:id="rId10"/>
    <p:sldId id="308" r:id="rId11"/>
    <p:sldId id="307" r:id="rId12"/>
    <p:sldId id="306" r:id="rId13"/>
    <p:sldId id="305" r:id="rId14"/>
    <p:sldId id="304" r:id="rId15"/>
    <p:sldId id="256" r:id="rId16"/>
    <p:sldId id="257" r:id="rId17"/>
    <p:sldId id="258" r:id="rId18"/>
    <p:sldId id="259" r:id="rId19"/>
    <p:sldId id="260" r:id="rId20"/>
    <p:sldId id="261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33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7" r:id="rId45"/>
    <p:sldId id="353" r:id="rId46"/>
    <p:sldId id="355" r:id="rId47"/>
    <p:sldId id="356" r:id="rId48"/>
    <p:sldId id="357" r:id="rId49"/>
    <p:sldId id="351" r:id="rId50"/>
  </p:sldIdLst>
  <p:sldSz cx="9144000" cy="6858000" type="screen4x3"/>
  <p:notesSz cx="9144000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D5BA5-44FA-4674-8A7F-0486AE7450CB}" type="datetimeFigureOut">
              <a:rPr kumimoji="1" lang="ja-JP" altLang="en-US" smtClean="0"/>
              <a:t>2025/8/23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F5B5-8264-4507-B274-E507958D21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930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04EF-41ED-4ABA-BAC7-0260BEBCD1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46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5959E-4A29-6378-9C00-98543C061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C159AE86-04BD-F07E-849A-CB2157712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DC2DF2E2-0CE8-8825-7AF7-B5210B80A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5387B62-DE77-9CB9-E060-3CBAE0DA8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C9C90-05C5-4E9D-9CC8-07817A8B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8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D615-47DB-D46A-FF1B-806CB7CEC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08452484-B480-84B9-3C07-B034F22AB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AAF997C3-8D6A-9823-4390-0320A40E20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E1181E-5D03-55DE-D137-CCAFC61B70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8C9C90-05C5-4E9D-9CC8-07817A8B027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98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31B84-6F22-026C-9721-9F282BE75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>
            <a:extLst>
              <a:ext uri="{FF2B5EF4-FFF2-40B4-BE49-F238E27FC236}">
                <a16:creationId xmlns:a16="http://schemas.microsoft.com/office/drawing/2014/main" id="{D432C44C-B859-4E82-A445-0987882A46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>
            <a:extLst>
              <a:ext uri="{FF2B5EF4-FFF2-40B4-BE49-F238E27FC236}">
                <a16:creationId xmlns:a16="http://schemas.microsoft.com/office/drawing/2014/main" id="{5A5F9549-57FD-7AA7-A268-04B7CBC5D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BEA9CF88-AA33-3000-4BE6-004B8E0F3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BB04EF-41ED-4ABA-BAC7-0260BEBCD16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2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8B5AF-433D-44CA-869C-53AAB75BD7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9049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5023E-D45C-43D0-8DE6-2D4AFE6CF67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94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5A4C9-3C46-40DF-B788-E16CACB97CA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245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44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7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147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822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263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16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992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35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6C259-CE38-4C5B-8933-EBD9B02E67E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203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076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29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3F662B-BB77-4AAE-99EB-882CD08056A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909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90AC-7690-4DE1-91D9-99C94F953DC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175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D2759-439D-4262-B56C-51490D0F2F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472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A52E3-6B83-44AD-A905-9C930D4CB8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2171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FD1A9-DE5D-432A-9AA6-8E0A7D17CDB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280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BD00F-781E-4943-9FF7-5074793D81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32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C15B6-2319-4E24-8342-A61F8F1FFB6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071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>
                <a:latin typeface="Arial" charset="0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587E32C-0D29-4CEE-942D-67D620865B98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35E-BA14-4955-BBB0-A9D6DB9B3717}" type="datetimeFigureOut">
              <a:rPr kumimoji="1" lang="ja-JP" altLang="en-US" smtClean="0"/>
              <a:pPr/>
              <a:t>2025/8/23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8331-42F0-4A8F-883E-60AF27DF05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47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771800" y="3213100"/>
            <a:ext cx="63722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altLang="ja-JP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How to know the time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B19F450D-787A-9ADF-4AF9-B0149963D59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ja-JP" dirty="0"/>
              <a:t>What time </a:t>
            </a:r>
            <a:r>
              <a:rPr lang="ja-JP" altLang="en-US" dirty="0"/>
              <a:t>～</a:t>
            </a:r>
            <a:r>
              <a:rPr lang="en-US" altLang="ja-JP" dirty="0"/>
              <a:t>?</a:t>
            </a:r>
            <a:endParaRPr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627" name="Group 67"/>
          <p:cNvGraphicFramePr>
            <a:graphicFrameLocks noGrp="1"/>
          </p:cNvGraphicFramePr>
          <p:nvPr/>
        </p:nvGraphicFramePr>
        <p:xfrm>
          <a:off x="250825" y="260350"/>
          <a:ext cx="6048375" cy="626427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10" name="Group 74"/>
          <p:cNvGraphicFramePr>
            <a:graphicFrameLocks noGrp="1"/>
          </p:cNvGraphicFramePr>
          <p:nvPr/>
        </p:nvGraphicFramePr>
        <p:xfrm>
          <a:off x="250825" y="260350"/>
          <a:ext cx="6915150" cy="626427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93" name="Group 81"/>
          <p:cNvGraphicFramePr>
            <a:graphicFrameLocks noGrp="1"/>
          </p:cNvGraphicFramePr>
          <p:nvPr/>
        </p:nvGraphicFramePr>
        <p:xfrm>
          <a:off x="250825" y="260350"/>
          <a:ext cx="7778750" cy="626427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/>
        </p:nvGraphicFramePr>
        <p:xfrm>
          <a:off x="250825" y="260350"/>
          <a:ext cx="8642350" cy="6264275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/>
              <a:t>What time is it?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ja-JP" altLang="ja-JP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seven.</a:t>
            </a:r>
          </a:p>
        </p:txBody>
      </p:sp>
      <p:pic>
        <p:nvPicPr>
          <p:cNvPr id="23556" name="Picture 4" descr="17-７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1214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four.</a:t>
            </a:r>
          </a:p>
        </p:txBody>
      </p:sp>
      <p:pic>
        <p:nvPicPr>
          <p:cNvPr id="24580" name="Picture 5" descr="08-４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1928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six.</a:t>
            </a:r>
          </a:p>
        </p:txBody>
      </p:sp>
      <p:pic>
        <p:nvPicPr>
          <p:cNvPr id="25604" name="Picture 5" descr="12-６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192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ten.</a:t>
            </a:r>
          </a:p>
        </p:txBody>
      </p:sp>
      <p:pic>
        <p:nvPicPr>
          <p:cNvPr id="26628" name="Picture 5" descr="22-１０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1981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nine.</a:t>
            </a:r>
          </a:p>
        </p:txBody>
      </p:sp>
      <p:pic>
        <p:nvPicPr>
          <p:cNvPr id="27652" name="Picture 5" descr="19-９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264275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916113"/>
            <a:ext cx="7772400" cy="1008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/>
              <a:t>Review of Numbers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eleven.</a:t>
            </a:r>
          </a:p>
        </p:txBody>
      </p:sp>
      <p:pic>
        <p:nvPicPr>
          <p:cNvPr id="28676" name="Picture 5" descr="24-１１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264275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three nine. (It’s 3:09.)</a:t>
            </a:r>
          </a:p>
        </p:txBody>
      </p:sp>
      <p:pic>
        <p:nvPicPr>
          <p:cNvPr id="29700" name="Picture 6" descr="27-３：０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25538"/>
            <a:ext cx="5976937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092825"/>
            <a:ext cx="7142162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/>
              <a:t>It’s eight forty-two. (It’s 8:42.)</a:t>
            </a:r>
          </a:p>
        </p:txBody>
      </p:sp>
      <p:pic>
        <p:nvPicPr>
          <p:cNvPr id="30724" name="Picture 5" descr="18-８：４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052513"/>
            <a:ext cx="5832475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/>
              <a:t>It’s two forty-five. (It’s 2:45.)</a:t>
            </a:r>
          </a:p>
        </p:txBody>
      </p:sp>
      <p:pic>
        <p:nvPicPr>
          <p:cNvPr id="31748" name="Picture 5" descr="04-２：４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68413"/>
            <a:ext cx="58324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four forty. (It’s 4:40.)</a:t>
            </a:r>
          </a:p>
        </p:txBody>
      </p:sp>
      <p:pic>
        <p:nvPicPr>
          <p:cNvPr id="32772" name="Picture 5" descr="09-４：４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214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/>
              <a:t>It’s eight twenty. (It’s 8:20.)</a:t>
            </a:r>
          </a:p>
        </p:txBody>
      </p:sp>
      <p:pic>
        <p:nvPicPr>
          <p:cNvPr id="33796" name="Picture 5" descr="17-８：２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25538"/>
            <a:ext cx="6048375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/>
              <a:t>It’s seven eleven. (It’s 7:11.)</a:t>
            </a:r>
          </a:p>
        </p:txBody>
      </p:sp>
      <p:pic>
        <p:nvPicPr>
          <p:cNvPr id="34820" name="Picture 5" descr="15-７：１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052513"/>
            <a:ext cx="5976938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ten ten. (It’s 10:10.)</a:t>
            </a:r>
          </a:p>
        </p:txBody>
      </p:sp>
      <p:pic>
        <p:nvPicPr>
          <p:cNvPr id="35844" name="Picture 5" descr="23-１０：１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" b="1292"/>
          <a:stretch>
            <a:fillRect/>
          </a:stretch>
        </p:blipFill>
        <p:spPr bwMode="auto">
          <a:xfrm>
            <a:off x="1619250" y="1052513"/>
            <a:ext cx="60483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/>
              <a:t>It’s six thirty-seven. (It’s 6:37.)</a:t>
            </a:r>
          </a:p>
        </p:txBody>
      </p:sp>
      <p:pic>
        <p:nvPicPr>
          <p:cNvPr id="36868" name="Picture 5" descr="13-６：３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19283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/>
              <a:t>What time is it?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/>
              <a:t>It’s twelve twelve. (It’s 12:12.)</a:t>
            </a:r>
          </a:p>
        </p:txBody>
      </p:sp>
      <p:pic>
        <p:nvPicPr>
          <p:cNvPr id="37892" name="Picture 5" descr="26-１２：１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21400" cy="505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67" name="Group 171"/>
          <p:cNvGraphicFramePr>
            <a:graphicFrameLocks noGrp="1"/>
          </p:cNvGraphicFramePr>
          <p:nvPr/>
        </p:nvGraphicFramePr>
        <p:xfrm>
          <a:off x="250825" y="260350"/>
          <a:ext cx="8642350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57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58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59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60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two twenty. (It’s 2:20.)</a:t>
            </a:r>
          </a:p>
        </p:txBody>
      </p:sp>
      <p:pic>
        <p:nvPicPr>
          <p:cNvPr id="38916" name="Picture 5" descr="03-２：２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81075"/>
            <a:ext cx="619283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237288"/>
            <a:ext cx="6781800" cy="620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/>
              <a:t>It’s seven fifty-one. (It’s 7:51.)</a:t>
            </a:r>
          </a:p>
        </p:txBody>
      </p:sp>
      <p:pic>
        <p:nvPicPr>
          <p:cNvPr id="39940" name="Picture 5" descr="16-７：５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/>
          <a:stretch>
            <a:fillRect/>
          </a:stretch>
        </p:blipFill>
        <p:spPr bwMode="auto">
          <a:xfrm>
            <a:off x="1692275" y="1052513"/>
            <a:ext cx="61198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400"/>
              <a:t>It’s three thirty. (It’s 3:30.)</a:t>
            </a:r>
          </a:p>
        </p:txBody>
      </p:sp>
      <p:pic>
        <p:nvPicPr>
          <p:cNvPr id="40964" name="Picture 5" descr="07-３：３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2642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/>
              <a:t>What time is it?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3600"/>
              <a:t>It’s eleven eleven. (It’s 11:11.)</a:t>
            </a:r>
          </a:p>
        </p:txBody>
      </p:sp>
      <p:pic>
        <p:nvPicPr>
          <p:cNvPr id="41988" name="Picture 5" descr="25-１１：１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214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549275"/>
            <a:ext cx="7772400" cy="1008063"/>
          </a:xfrm>
        </p:spPr>
        <p:txBody>
          <a:bodyPr/>
          <a:lstStyle/>
          <a:p>
            <a:r>
              <a:rPr lang="en-US" altLang="ja-JP" dirty="0">
                <a:latin typeface="NCGothic" panose="02000600000000000000" pitchFamily="50" charset="0"/>
              </a:rPr>
              <a:t>What time is it</a:t>
            </a:r>
            <a:r>
              <a:rPr lang="ja-JP" altLang="en-US" dirty="0">
                <a:latin typeface="NCGothic" panose="02000600000000000000" pitchFamily="50" charset="0"/>
              </a:rPr>
              <a:t> </a:t>
            </a:r>
            <a:r>
              <a:rPr lang="en-US" altLang="ja-JP" dirty="0">
                <a:latin typeface="NCGothic" panose="02000600000000000000" pitchFamily="50" charset="0"/>
              </a:rPr>
              <a:t>now?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916113"/>
            <a:ext cx="8243887" cy="4724400"/>
          </a:xfrm>
        </p:spPr>
        <p:txBody>
          <a:bodyPr/>
          <a:lstStyle/>
          <a:p>
            <a:r>
              <a:rPr lang="en-US" altLang="ja-JP" sz="4000" b="1" dirty="0">
                <a:latin typeface="NCGothic" panose="02000600000000000000" pitchFamily="50" charset="0"/>
              </a:rPr>
              <a:t>It’s __________ o’clock.</a:t>
            </a:r>
          </a:p>
          <a:p>
            <a:r>
              <a:rPr lang="en-US" altLang="ja-JP" sz="4000" b="1" dirty="0">
                <a:latin typeface="NCGothic" panose="02000600000000000000" pitchFamily="50" charset="0"/>
              </a:rPr>
              <a:t>It’s __________ in the morning.</a:t>
            </a:r>
          </a:p>
          <a:p>
            <a:r>
              <a:rPr lang="en-US" altLang="ja-JP" sz="4000" b="1" dirty="0">
                <a:latin typeface="NCGothic" panose="02000600000000000000" pitchFamily="50" charset="0"/>
              </a:rPr>
              <a:t>It’s __________ in the afternoon.</a:t>
            </a:r>
          </a:p>
          <a:p>
            <a:r>
              <a:rPr lang="en-US" altLang="ja-JP" sz="4000" b="1" dirty="0">
                <a:latin typeface="NCGothic" panose="02000600000000000000" pitchFamily="50" charset="0"/>
              </a:rPr>
              <a:t>It’s __________ in the evening.</a:t>
            </a:r>
          </a:p>
          <a:p>
            <a:r>
              <a:rPr lang="en-US" altLang="ja-JP" sz="4000" b="1" dirty="0">
                <a:latin typeface="NCGothic" panose="02000600000000000000" pitchFamily="50" charset="0"/>
              </a:rPr>
              <a:t>It’s __________ a.m.</a:t>
            </a:r>
          </a:p>
          <a:p>
            <a:r>
              <a:rPr lang="en-US" altLang="ja-JP" sz="4000" b="1" dirty="0">
                <a:latin typeface="NCGothic" panose="02000600000000000000" pitchFamily="50" charset="0"/>
              </a:rPr>
              <a:t>It’s __________ p.m.</a:t>
            </a:r>
          </a:p>
          <a:p>
            <a:endParaRPr lang="en-US" altLang="ja-JP" sz="4000" b="1" dirty="0">
              <a:latin typeface="NCGothic" panose="02000600000000000000" pitchFamily="50" charset="0"/>
            </a:endParaRPr>
          </a:p>
          <a:p>
            <a:endParaRPr lang="en-US" altLang="ja-JP" sz="4000" b="1" dirty="0">
              <a:latin typeface="NCGothic" panose="02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66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 now?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four in the morning.</a:t>
            </a:r>
          </a:p>
        </p:txBody>
      </p:sp>
      <p:pic>
        <p:nvPicPr>
          <p:cNvPr id="25604" name="Picture 4" descr="08-４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19283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7235825" y="404813"/>
            <a:ext cx="16573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午前</a:t>
            </a:r>
          </a:p>
        </p:txBody>
      </p:sp>
    </p:spTree>
    <p:extLst>
      <p:ext uri="{BB962C8B-B14F-4D97-AF65-F5344CB8AC3E}">
        <p14:creationId xmlns:p14="http://schemas.microsoft.com/office/powerpoint/2010/main" val="15430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 now?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four in the afternoon.</a:t>
            </a:r>
          </a:p>
        </p:txBody>
      </p:sp>
      <p:pic>
        <p:nvPicPr>
          <p:cNvPr id="20484" name="Picture 4" descr="08-４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6192838" cy="512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7019925" y="40481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午後</a:t>
            </a:r>
          </a:p>
        </p:txBody>
      </p:sp>
    </p:spTree>
    <p:extLst>
      <p:ext uri="{BB962C8B-B14F-4D97-AF65-F5344CB8AC3E}">
        <p14:creationId xmlns:p14="http://schemas.microsoft.com/office/powerpoint/2010/main" val="360993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039" y="11554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 now?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126" y="594801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seven in the morning.</a:t>
            </a:r>
          </a:p>
        </p:txBody>
      </p:sp>
      <p:pic>
        <p:nvPicPr>
          <p:cNvPr id="19460" name="Picture 4" descr="17-７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214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7019776" y="26000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午前</a:t>
            </a:r>
          </a:p>
        </p:txBody>
      </p:sp>
    </p:spTree>
    <p:extLst>
      <p:ext uri="{BB962C8B-B14F-4D97-AF65-F5344CB8AC3E}">
        <p14:creationId xmlns:p14="http://schemas.microsoft.com/office/powerpoint/2010/main" val="33277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 now?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seven in the evening.</a:t>
            </a:r>
          </a:p>
        </p:txBody>
      </p:sp>
      <p:pic>
        <p:nvPicPr>
          <p:cNvPr id="24580" name="Picture 4" descr="17-７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25538"/>
            <a:ext cx="61214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7092950" y="692150"/>
            <a:ext cx="1873250" cy="10080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夕方</a:t>
            </a:r>
          </a:p>
        </p:txBody>
      </p:sp>
    </p:spTree>
    <p:extLst>
      <p:ext uri="{BB962C8B-B14F-4D97-AF65-F5344CB8AC3E}">
        <p14:creationId xmlns:p14="http://schemas.microsoft.com/office/powerpoint/2010/main" val="27361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>
                <a:latin typeface="Arial Black 見出し"/>
              </a:rPr>
              <a:t>It’s six in the morning.</a:t>
            </a:r>
          </a:p>
        </p:txBody>
      </p:sp>
      <p:pic>
        <p:nvPicPr>
          <p:cNvPr id="21508" name="Picture 4" descr="12-６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192837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7019925" y="62071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午前</a:t>
            </a:r>
          </a:p>
        </p:txBody>
      </p:sp>
    </p:spTree>
    <p:extLst>
      <p:ext uri="{BB962C8B-B14F-4D97-AF65-F5344CB8AC3E}">
        <p14:creationId xmlns:p14="http://schemas.microsoft.com/office/powerpoint/2010/main" val="341847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9" name="Group 25"/>
          <p:cNvGraphicFramePr>
            <a:graphicFrameLocks noGrp="1"/>
          </p:cNvGraphicFramePr>
          <p:nvPr/>
        </p:nvGraphicFramePr>
        <p:xfrm>
          <a:off x="250825" y="260350"/>
          <a:ext cx="863600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>
                <a:latin typeface="Arial Black 見出し"/>
              </a:rPr>
              <a:t>What time is it?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six in the evening.</a:t>
            </a:r>
          </a:p>
        </p:txBody>
      </p:sp>
      <p:pic>
        <p:nvPicPr>
          <p:cNvPr id="26628" name="Picture 4" descr="12-６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981075"/>
            <a:ext cx="6192837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7019925" y="40481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夕方</a:t>
            </a:r>
          </a:p>
        </p:txBody>
      </p:sp>
    </p:spTree>
    <p:extLst>
      <p:ext uri="{BB962C8B-B14F-4D97-AF65-F5344CB8AC3E}">
        <p14:creationId xmlns:p14="http://schemas.microsoft.com/office/powerpoint/2010/main" val="7808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</a:t>
            </a:r>
            <a:r>
              <a:rPr lang="en-US" altLang="ja-JP" sz="4800" dirty="0">
                <a:latin typeface="NCGothic" panose="02000600000000000000" pitchFamily="50" charset="0"/>
              </a:rPr>
              <a:t> time is it now?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ten a.m.</a:t>
            </a:r>
          </a:p>
        </p:txBody>
      </p:sp>
      <p:pic>
        <p:nvPicPr>
          <p:cNvPr id="22532" name="Picture 4" descr="22-１０：０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1981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7019925" y="40481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午前</a:t>
            </a:r>
          </a:p>
        </p:txBody>
      </p:sp>
    </p:spTree>
    <p:extLst>
      <p:ext uri="{BB962C8B-B14F-4D97-AF65-F5344CB8AC3E}">
        <p14:creationId xmlns:p14="http://schemas.microsoft.com/office/powerpoint/2010/main" val="226506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-１０：００">
            <a:extLst>
              <a:ext uri="{FF2B5EF4-FFF2-40B4-BE49-F238E27FC236}">
                <a16:creationId xmlns:a16="http://schemas.microsoft.com/office/drawing/2014/main" id="{207AD14A-F220-7C1D-11C2-E67C665E9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119813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720725"/>
          </a:xfrm>
        </p:spPr>
        <p:txBody>
          <a:bodyPr/>
          <a:lstStyle/>
          <a:p>
            <a:r>
              <a:rPr lang="en-US" altLang="ja-JP" sz="4800" dirty="0">
                <a:latin typeface="Arial Black 見出し"/>
              </a:rPr>
              <a:t>What time is it now?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6092825"/>
            <a:ext cx="6781800" cy="765175"/>
          </a:xfrm>
        </p:spPr>
        <p:txBody>
          <a:bodyPr/>
          <a:lstStyle/>
          <a:p>
            <a:r>
              <a:rPr lang="en-US" altLang="ja-JP" sz="4400" dirty="0">
                <a:latin typeface="Arial Black 見出し"/>
              </a:rPr>
              <a:t>It’s ten p.m.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7019925" y="404813"/>
            <a:ext cx="1873250" cy="10080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NCGothic" panose="02000600000000000000" pitchFamily="50" charset="0"/>
              </a:rPr>
              <a:t>午後</a:t>
            </a:r>
          </a:p>
        </p:txBody>
      </p:sp>
    </p:spTree>
    <p:extLst>
      <p:ext uri="{BB962C8B-B14F-4D97-AF65-F5344CB8AC3E}">
        <p14:creationId xmlns:p14="http://schemas.microsoft.com/office/powerpoint/2010/main" val="14239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539552" y="2420888"/>
            <a:ext cx="8208963" cy="1470025"/>
          </a:xfrm>
        </p:spPr>
        <p:txBody>
          <a:bodyPr>
            <a:normAutofit/>
          </a:bodyPr>
          <a:lstStyle/>
          <a:p>
            <a:r>
              <a:rPr kumimoji="1" lang="en-US" altLang="ja-JP" sz="8800" b="1" dirty="0">
                <a:latin typeface="Century Schoolbook" panose="02040604050505020304" pitchFamily="18" charset="0"/>
              </a:rPr>
              <a:t>What time</a:t>
            </a:r>
            <a:endParaRPr kumimoji="1" lang="ja-JP" altLang="en-US" sz="8800" b="1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056E3-6B0C-0457-8993-09DCB0812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52736C7-E735-B32B-EFD0-9F76F7312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8" y="2439994"/>
            <a:ext cx="5800725" cy="4352925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622BB09D-807A-D564-66AF-03479418FB67}"/>
              </a:ext>
            </a:extLst>
          </p:cNvPr>
          <p:cNvSpPr/>
          <p:nvPr/>
        </p:nvSpPr>
        <p:spPr>
          <a:xfrm>
            <a:off x="5076056" y="116632"/>
            <a:ext cx="4212976" cy="1466558"/>
          </a:xfrm>
          <a:prstGeom prst="cloudCallout">
            <a:avLst>
              <a:gd name="adj1" fmla="val -11774"/>
              <a:gd name="adj2" fmla="val 13669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1190FDC-178C-0A23-ACE2-258518B097E4}"/>
              </a:ext>
            </a:extLst>
          </p:cNvPr>
          <p:cNvSpPr/>
          <p:nvPr/>
        </p:nvSpPr>
        <p:spPr>
          <a:xfrm>
            <a:off x="5580112" y="523399"/>
            <a:ext cx="18004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 is </a:t>
            </a:r>
            <a:r>
              <a:rPr lang="en-US" altLang="ja-JP" sz="3200" b="1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itchFamily="18" charset="0"/>
                <a:ea typeface="ＭＳ ゴシック" pitchFamily="49" charset="-128"/>
              </a:rPr>
              <a:t>six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2" name="Picture 4" descr="12-６：００">
            <a:extLst>
              <a:ext uri="{FF2B5EF4-FFF2-40B4-BE49-F238E27FC236}">
                <a16:creationId xmlns:a16="http://schemas.microsoft.com/office/drawing/2014/main" id="{33119072-B7AB-6BBF-9E6C-F8BDBE68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47984"/>
            <a:ext cx="1008410" cy="8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8DA2EC2-C998-DA20-6A51-81CD8CC8103F}"/>
              </a:ext>
            </a:extLst>
          </p:cNvPr>
          <p:cNvSpPr/>
          <p:nvPr/>
        </p:nvSpPr>
        <p:spPr>
          <a:xfrm>
            <a:off x="5956081" y="65081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600" b="1" noProof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  <a:latin typeface="Century Schoolbook" panose="02040604050505020304" pitchFamily="18" charset="0"/>
              </a:rPr>
              <a:t>?</a:t>
            </a:r>
            <a:endParaRPr kumimoji="1" lang="ja-JP" altLang="en-US" sz="96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>
                  <a:alpha val="59000"/>
                </a:srgbClr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BF40F6B-69E3-DA11-533C-30A9FC248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794"/>
            <a:ext cx="2592288" cy="3757206"/>
          </a:xfrm>
          <a:prstGeom prst="rect">
            <a:avLst/>
          </a:prstGeom>
        </p:spPr>
      </p:pic>
      <p:sp>
        <p:nvSpPr>
          <p:cNvPr id="16" name="角丸四角形吹き出し 9">
            <a:extLst>
              <a:ext uri="{FF2B5EF4-FFF2-40B4-BE49-F238E27FC236}">
                <a16:creationId xmlns:a16="http://schemas.microsoft.com/office/drawing/2014/main" id="{1016E1C3-D01D-330C-6C78-8497F19E9165}"/>
              </a:ext>
            </a:extLst>
          </p:cNvPr>
          <p:cNvSpPr/>
          <p:nvPr/>
        </p:nvSpPr>
        <p:spPr>
          <a:xfrm>
            <a:off x="5323921" y="1544221"/>
            <a:ext cx="2412268" cy="1080120"/>
          </a:xfrm>
          <a:prstGeom prst="wedgeRoundRectCallout">
            <a:avLst>
              <a:gd name="adj1" fmla="val -8842"/>
              <a:gd name="adj2" fmla="val 7927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BABEBA-5067-DF02-B176-EFD355D476E8}"/>
              </a:ext>
            </a:extLst>
          </p:cNvPr>
          <p:cNvSpPr/>
          <p:nvPr/>
        </p:nvSpPr>
        <p:spPr>
          <a:xfrm>
            <a:off x="5468953" y="1791894"/>
            <a:ext cx="2269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Is it </a:t>
            </a:r>
            <a:r>
              <a:rPr lang="en-US" altLang="ja-JP" sz="3200" b="1" noProof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itchFamily="18" charset="0"/>
                <a:ea typeface="ＭＳ ゴシック" pitchFamily="49" charset="-128"/>
              </a:rPr>
              <a:t>six</a:t>
            </a:r>
            <a:r>
              <a:rPr kumimoji="1" lang="en-US" altLang="ja-JP" sz="3200" b="1" i="0" u="none" strike="noStrike" kern="1200" cap="none" spc="0" normalizeH="0" baseline="0" noProof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?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19" name="角丸四角形吹き出し 9">
            <a:extLst>
              <a:ext uri="{FF2B5EF4-FFF2-40B4-BE49-F238E27FC236}">
                <a16:creationId xmlns:a16="http://schemas.microsoft.com/office/drawing/2014/main" id="{F6E62A9A-AC67-3A44-7CAC-80D9479DBD15}"/>
              </a:ext>
            </a:extLst>
          </p:cNvPr>
          <p:cNvSpPr/>
          <p:nvPr/>
        </p:nvSpPr>
        <p:spPr>
          <a:xfrm>
            <a:off x="2300601" y="5189239"/>
            <a:ext cx="3023320" cy="1080120"/>
          </a:xfrm>
          <a:prstGeom prst="wedgeRoundRectCallout">
            <a:avLst>
              <a:gd name="adj1" fmla="val -62669"/>
              <a:gd name="adj2" fmla="val -583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F04926A-6826-6427-4BB9-B3FBB5D6BE91}"/>
              </a:ext>
            </a:extLst>
          </p:cNvPr>
          <p:cNvSpPr/>
          <p:nvPr/>
        </p:nvSpPr>
        <p:spPr>
          <a:xfrm>
            <a:off x="2411760" y="5385256"/>
            <a:ext cx="3023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No, it</a:t>
            </a:r>
            <a:r>
              <a:rPr kumimoji="1" lang="en-US" altLang="ja-JP" sz="3200" b="1" i="0" u="none" strike="noStrike" kern="1200" cap="none" spc="0" normalizeH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is not.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0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6" grpId="0" animBg="1"/>
      <p:bldP spid="17" grpId="0"/>
      <p:bldP spid="19" grpId="0" animBg="1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7E18B-5231-38BE-AFB7-00AE8D17B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961BE9-793D-C5B6-99B7-302C90652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68" y="2439994"/>
            <a:ext cx="5800725" cy="4352925"/>
          </a:xfrm>
          <a:prstGeom prst="rect">
            <a:avLst/>
          </a:prstGeom>
        </p:spPr>
      </p:pic>
      <p:sp>
        <p:nvSpPr>
          <p:cNvPr id="9" name="思考の吹き出し: 雲形 8">
            <a:extLst>
              <a:ext uri="{FF2B5EF4-FFF2-40B4-BE49-F238E27FC236}">
                <a16:creationId xmlns:a16="http://schemas.microsoft.com/office/drawing/2014/main" id="{C51E2FCF-ABB7-AFF2-E9C4-C75D8E101A0C}"/>
              </a:ext>
            </a:extLst>
          </p:cNvPr>
          <p:cNvSpPr/>
          <p:nvPr/>
        </p:nvSpPr>
        <p:spPr>
          <a:xfrm>
            <a:off x="5076056" y="116632"/>
            <a:ext cx="4212976" cy="1466558"/>
          </a:xfrm>
          <a:prstGeom prst="cloudCallout">
            <a:avLst>
              <a:gd name="adj1" fmla="val -11774"/>
              <a:gd name="adj2" fmla="val 136698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04EA48-5CE7-6851-8FF3-9C7562388EC3}"/>
              </a:ext>
            </a:extLst>
          </p:cNvPr>
          <p:cNvSpPr/>
          <p:nvPr/>
        </p:nvSpPr>
        <p:spPr>
          <a:xfrm>
            <a:off x="5580112" y="523399"/>
            <a:ext cx="35091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 is       </a:t>
            </a:r>
            <a:r>
              <a:rPr lang="en-US" altLang="ja-JP" sz="3200" b="1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itchFamily="18" charset="0"/>
                <a:ea typeface="ＭＳ ゴシック" pitchFamily="49" charset="-128"/>
              </a:rPr>
              <a:t>six   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542A9D3-812D-C34F-F3F8-4BB02BA43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794"/>
            <a:ext cx="2592288" cy="3757206"/>
          </a:xfrm>
          <a:prstGeom prst="rect">
            <a:avLst/>
          </a:prstGeom>
        </p:spPr>
      </p:pic>
      <p:sp>
        <p:nvSpPr>
          <p:cNvPr id="16" name="角丸四角形吹き出し 9">
            <a:extLst>
              <a:ext uri="{FF2B5EF4-FFF2-40B4-BE49-F238E27FC236}">
                <a16:creationId xmlns:a16="http://schemas.microsoft.com/office/drawing/2014/main" id="{2786A1B7-45A2-CDE3-DE76-54F7E1EBAAFC}"/>
              </a:ext>
            </a:extLst>
          </p:cNvPr>
          <p:cNvSpPr/>
          <p:nvPr/>
        </p:nvSpPr>
        <p:spPr>
          <a:xfrm>
            <a:off x="2300602" y="1544220"/>
            <a:ext cx="4446806" cy="1080120"/>
          </a:xfrm>
          <a:prstGeom prst="wedgeRoundRectCallout">
            <a:avLst>
              <a:gd name="adj1" fmla="val 35388"/>
              <a:gd name="adj2" fmla="val 8440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角丸四角形吹き出し 9">
            <a:extLst>
              <a:ext uri="{FF2B5EF4-FFF2-40B4-BE49-F238E27FC236}">
                <a16:creationId xmlns:a16="http://schemas.microsoft.com/office/drawing/2014/main" id="{5658D7D4-BBDB-EF2C-6583-F7604F7106C9}"/>
              </a:ext>
            </a:extLst>
          </p:cNvPr>
          <p:cNvSpPr/>
          <p:nvPr/>
        </p:nvSpPr>
        <p:spPr>
          <a:xfrm>
            <a:off x="2300600" y="5189239"/>
            <a:ext cx="4057761" cy="1080120"/>
          </a:xfrm>
          <a:prstGeom prst="wedgeRoundRectCallout">
            <a:avLst>
              <a:gd name="adj1" fmla="val -62669"/>
              <a:gd name="adj2" fmla="val -5839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05A4A66-9F34-A563-E703-ABD840754B8B}"/>
              </a:ext>
            </a:extLst>
          </p:cNvPr>
          <p:cNvSpPr/>
          <p:nvPr/>
        </p:nvSpPr>
        <p:spPr>
          <a:xfrm>
            <a:off x="6747407" y="538039"/>
            <a:ext cx="1798628" cy="5847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19C06D-1FAE-9569-2F65-14950D6D8F42}"/>
              </a:ext>
            </a:extLst>
          </p:cNvPr>
          <p:cNvSpPr/>
          <p:nvPr/>
        </p:nvSpPr>
        <p:spPr>
          <a:xfrm>
            <a:off x="6652634" y="-49770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600" b="1" noProof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  <a:latin typeface="Century Schoolbook" panose="02040604050505020304" pitchFamily="18" charset="0"/>
              </a:rPr>
              <a:t>?</a:t>
            </a:r>
            <a:endParaRPr kumimoji="1" lang="ja-JP" altLang="en-US" sz="96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>
                  <a:alpha val="59000"/>
                </a:srgbClr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BEA214-F3DB-50FE-8969-443BB6AE1398}"/>
              </a:ext>
            </a:extLst>
          </p:cNvPr>
          <p:cNvSpPr/>
          <p:nvPr/>
        </p:nvSpPr>
        <p:spPr>
          <a:xfrm>
            <a:off x="6530055" y="530719"/>
            <a:ext cx="241226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What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time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E6AFBA1-7D5A-4360-ADD3-7D4F29206090}"/>
              </a:ext>
            </a:extLst>
          </p:cNvPr>
          <p:cNvSpPr/>
          <p:nvPr/>
        </p:nvSpPr>
        <p:spPr>
          <a:xfrm>
            <a:off x="6012160" y="1764105"/>
            <a:ext cx="34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?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532102A-B742-583E-67BE-C448E3F95374}"/>
              </a:ext>
            </a:extLst>
          </p:cNvPr>
          <p:cNvSpPr/>
          <p:nvPr/>
        </p:nvSpPr>
        <p:spPr>
          <a:xfrm>
            <a:off x="6046430" y="539067"/>
            <a:ext cx="639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is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BD2A532-F2D6-AE55-F269-A4CE5A1BC323}"/>
              </a:ext>
            </a:extLst>
          </p:cNvPr>
          <p:cNvSpPr/>
          <p:nvPr/>
        </p:nvSpPr>
        <p:spPr>
          <a:xfrm>
            <a:off x="5599118" y="530719"/>
            <a:ext cx="5304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449D246-5A87-D262-7AEF-E6982D309C37}"/>
              </a:ext>
            </a:extLst>
          </p:cNvPr>
          <p:cNvSpPr/>
          <p:nvPr/>
        </p:nvSpPr>
        <p:spPr>
          <a:xfrm>
            <a:off x="2411760" y="5385256"/>
            <a:ext cx="3023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It’s seven.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0" name="Picture 4" descr="17-７：００">
            <a:extLst>
              <a:ext uri="{FF2B5EF4-FFF2-40B4-BE49-F238E27FC236}">
                <a16:creationId xmlns:a16="http://schemas.microsoft.com/office/drawing/2014/main" id="{AF28A84F-4065-2CF1-9CE2-7F248311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41" y="5298430"/>
            <a:ext cx="1046019" cy="8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88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40903 0.1805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10174 0.179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0.1840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6" grpId="0" animBg="1"/>
      <p:bldP spid="19" grpId="0" animBg="1"/>
      <p:bldP spid="3" grpId="0" animBg="1"/>
      <p:bldP spid="13" grpId="0"/>
      <p:bldP spid="2" grpId="0" animBg="1"/>
      <p:bldP spid="2" grpId="1" animBg="1"/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86">
            <a:extLst>
              <a:ext uri="{FF2B5EF4-FFF2-40B4-BE49-F238E27FC236}">
                <a16:creationId xmlns:a16="http://schemas.microsoft.com/office/drawing/2014/main" id="{C39A029F-3178-3C0D-8002-7E52795EC6AB}"/>
              </a:ext>
            </a:extLst>
          </p:cNvPr>
          <p:cNvSpPr/>
          <p:nvPr/>
        </p:nvSpPr>
        <p:spPr>
          <a:xfrm>
            <a:off x="10932" y="3322947"/>
            <a:ext cx="9144000" cy="3535053"/>
          </a:xfrm>
          <a:prstGeom prst="roundRect">
            <a:avLst>
              <a:gd name="adj" fmla="val 4562"/>
            </a:avLst>
          </a:prstGeom>
          <a:solidFill>
            <a:srgbClr val="3333CC">
              <a:alpha val="3000"/>
            </a:srgbClr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AF31C1-C43B-0AF6-EB84-1113D7F51A01}"/>
              </a:ext>
            </a:extLst>
          </p:cNvPr>
          <p:cNvSpPr/>
          <p:nvPr/>
        </p:nvSpPr>
        <p:spPr>
          <a:xfrm>
            <a:off x="0" y="-6317"/>
            <a:ext cx="663861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時刻をたずねる　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What time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A0BAB2F-6DC3-7C26-C3AE-92E29FFDCE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21" y="1597084"/>
            <a:ext cx="2181577" cy="1637078"/>
          </a:xfrm>
          <a:prstGeom prst="rect">
            <a:avLst/>
          </a:prstGeom>
        </p:spPr>
      </p:pic>
      <p:sp>
        <p:nvSpPr>
          <p:cNvPr id="15" name="思考の吹き出し: 雲形 14">
            <a:extLst>
              <a:ext uri="{FF2B5EF4-FFF2-40B4-BE49-F238E27FC236}">
                <a16:creationId xmlns:a16="http://schemas.microsoft.com/office/drawing/2014/main" id="{2C683A41-4137-DAE7-7180-2FDC8DA6DEF5}"/>
              </a:ext>
            </a:extLst>
          </p:cNvPr>
          <p:cNvSpPr/>
          <p:nvPr/>
        </p:nvSpPr>
        <p:spPr>
          <a:xfrm>
            <a:off x="5076056" y="116632"/>
            <a:ext cx="4212976" cy="1466558"/>
          </a:xfrm>
          <a:prstGeom prst="cloudCallout">
            <a:avLst>
              <a:gd name="adj1" fmla="val 18919"/>
              <a:gd name="adj2" fmla="val 74348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AF2EF11-38F3-9526-253E-BBC8AEF256F3}"/>
              </a:ext>
            </a:extLst>
          </p:cNvPr>
          <p:cNvSpPr/>
          <p:nvPr/>
        </p:nvSpPr>
        <p:spPr>
          <a:xfrm>
            <a:off x="5580112" y="523399"/>
            <a:ext cx="350918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 is       </a:t>
            </a:r>
            <a:r>
              <a:rPr lang="en-US" altLang="ja-JP" sz="3200" b="1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itchFamily="18" charset="0"/>
                <a:ea typeface="ＭＳ ゴシック" pitchFamily="49" charset="-128"/>
              </a:rPr>
              <a:t>six   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692537F-6F41-99BE-6DDD-7880E3BA78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1" y="1584730"/>
            <a:ext cx="1115616" cy="1616950"/>
          </a:xfrm>
          <a:prstGeom prst="rect">
            <a:avLst/>
          </a:prstGeom>
        </p:spPr>
      </p:pic>
      <p:sp>
        <p:nvSpPr>
          <p:cNvPr id="18" name="角丸四角形吹き出し 9">
            <a:extLst>
              <a:ext uri="{FF2B5EF4-FFF2-40B4-BE49-F238E27FC236}">
                <a16:creationId xmlns:a16="http://schemas.microsoft.com/office/drawing/2014/main" id="{3C6734D1-327A-93AB-58D1-DE1344A82FC6}"/>
              </a:ext>
            </a:extLst>
          </p:cNvPr>
          <p:cNvSpPr/>
          <p:nvPr/>
        </p:nvSpPr>
        <p:spPr>
          <a:xfrm>
            <a:off x="2300602" y="1642838"/>
            <a:ext cx="4446806" cy="762507"/>
          </a:xfrm>
          <a:prstGeom prst="wedgeRoundRectCallout">
            <a:avLst>
              <a:gd name="adj1" fmla="val 72983"/>
              <a:gd name="adj2" fmla="val 586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角丸四角形吹き出し 9">
            <a:extLst>
              <a:ext uri="{FF2B5EF4-FFF2-40B4-BE49-F238E27FC236}">
                <a16:creationId xmlns:a16="http://schemas.microsoft.com/office/drawing/2014/main" id="{131CF80E-E5C1-0037-79A8-0992AE78C54E}"/>
              </a:ext>
            </a:extLst>
          </p:cNvPr>
          <p:cNvSpPr/>
          <p:nvPr/>
        </p:nvSpPr>
        <p:spPr>
          <a:xfrm>
            <a:off x="2300603" y="2420889"/>
            <a:ext cx="2775454" cy="720080"/>
          </a:xfrm>
          <a:prstGeom prst="wedgeRoundRectCallout">
            <a:avLst>
              <a:gd name="adj1" fmla="val -77921"/>
              <a:gd name="adj2" fmla="val -4287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8BFABA3-5156-7368-36DF-71635B5568E8}"/>
              </a:ext>
            </a:extLst>
          </p:cNvPr>
          <p:cNvSpPr/>
          <p:nvPr/>
        </p:nvSpPr>
        <p:spPr>
          <a:xfrm>
            <a:off x="6747407" y="538039"/>
            <a:ext cx="1798628" cy="5847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867A2A-EFE1-FBDD-64EA-823C051CD2F0}"/>
              </a:ext>
            </a:extLst>
          </p:cNvPr>
          <p:cNvSpPr/>
          <p:nvPr/>
        </p:nvSpPr>
        <p:spPr>
          <a:xfrm>
            <a:off x="6652634" y="-49770"/>
            <a:ext cx="1893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9600" b="1" noProof="0" dirty="0">
                <a:ln w="6600">
                  <a:noFill/>
                  <a:prstDash val="solid"/>
                </a:ln>
                <a:solidFill>
                  <a:srgbClr val="FF0000">
                    <a:alpha val="59000"/>
                  </a:srgbClr>
                </a:solidFill>
                <a:latin typeface="Century Schoolbook" panose="02040604050505020304" pitchFamily="18" charset="0"/>
              </a:rPr>
              <a:t>?</a:t>
            </a:r>
            <a:endParaRPr kumimoji="1" lang="ja-JP" altLang="en-US" sz="9600" b="1" i="0" u="none" strike="noStrike" kern="1200" cap="none" spc="0" normalizeH="0" baseline="0" noProof="0" dirty="0">
              <a:ln w="6600">
                <a:noFill/>
                <a:prstDash val="solid"/>
              </a:ln>
              <a:solidFill>
                <a:srgbClr val="FF0000">
                  <a:alpha val="59000"/>
                </a:srgbClr>
              </a:solidFill>
              <a:effectLst/>
              <a:uLnTx/>
              <a:uFillTx/>
              <a:latin typeface="Century Schoolbook" panose="02040604050505020304" pitchFamily="18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C4472F-86A2-E55F-5310-C8C131C66B2A}"/>
              </a:ext>
            </a:extLst>
          </p:cNvPr>
          <p:cNvSpPr/>
          <p:nvPr/>
        </p:nvSpPr>
        <p:spPr>
          <a:xfrm>
            <a:off x="6530055" y="530719"/>
            <a:ext cx="2412268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What</a:t>
            </a: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 time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00B050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51820B95-306F-F563-CB62-0D839E892384}"/>
              </a:ext>
            </a:extLst>
          </p:cNvPr>
          <p:cNvSpPr/>
          <p:nvPr/>
        </p:nvSpPr>
        <p:spPr>
          <a:xfrm>
            <a:off x="6012160" y="1764105"/>
            <a:ext cx="3462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?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30EE5B8-2EFF-9D9B-F63A-18395801959C}"/>
              </a:ext>
            </a:extLst>
          </p:cNvPr>
          <p:cNvSpPr/>
          <p:nvPr/>
        </p:nvSpPr>
        <p:spPr>
          <a:xfrm>
            <a:off x="6046430" y="539067"/>
            <a:ext cx="6396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is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6D29AED-B9DC-2070-320F-6DB3FE3B56D1}"/>
              </a:ext>
            </a:extLst>
          </p:cNvPr>
          <p:cNvSpPr/>
          <p:nvPr/>
        </p:nvSpPr>
        <p:spPr>
          <a:xfrm>
            <a:off x="5599118" y="530719"/>
            <a:ext cx="5304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F9BF625-D713-55EE-7128-1B7FB599A202}"/>
              </a:ext>
            </a:extLst>
          </p:cNvPr>
          <p:cNvSpPr/>
          <p:nvPr/>
        </p:nvSpPr>
        <p:spPr>
          <a:xfrm>
            <a:off x="2556792" y="2455709"/>
            <a:ext cx="3023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It’s seven.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FDC76C4-3D74-BA0A-D41F-B540CF3868EC}"/>
              </a:ext>
            </a:extLst>
          </p:cNvPr>
          <p:cNvSpPr/>
          <p:nvPr/>
        </p:nvSpPr>
        <p:spPr>
          <a:xfrm>
            <a:off x="0" y="3212976"/>
            <a:ext cx="13532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itchFamily="18" charset="0"/>
                <a:ea typeface="ＭＳ ゴシック" pitchFamily="49" charset="-128"/>
                <a:cs typeface="+mn-cs"/>
              </a:rPr>
              <a:t>Point</a:t>
            </a:r>
            <a:endParaRPr kumimoji="1" lang="ja-JP" altLang="en-US" sz="32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D209A01-FC1D-33E5-A410-FFEBF65E56CD}"/>
              </a:ext>
            </a:extLst>
          </p:cNvPr>
          <p:cNvSpPr/>
          <p:nvPr/>
        </p:nvSpPr>
        <p:spPr>
          <a:xfrm>
            <a:off x="0" y="3511458"/>
            <a:ext cx="8942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①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をたずねるときには、「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hat</a:t>
            </a:r>
            <a:r>
              <a:rPr kumimoji="1" lang="en-US" altLang="ja-JP" sz="2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 time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」を使います。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A06D2836-D2EB-202C-E0A8-BD527BC249F4}"/>
              </a:ext>
            </a:extLst>
          </p:cNvPr>
          <p:cNvSpPr/>
          <p:nvPr/>
        </p:nvSpPr>
        <p:spPr>
          <a:xfrm>
            <a:off x="0" y="3873817"/>
            <a:ext cx="90892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② 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What</a:t>
            </a:r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time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を文の先頭に出して、その後は、</a:t>
            </a:r>
            <a:r>
              <a:rPr kumimoji="1" lang="en-US" altLang="ja-JP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Yes/No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で応える疑問文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と同じ順番で文が続きます。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BEFDFFE-2B27-2BBC-DBD2-2634F157549A}"/>
              </a:ext>
            </a:extLst>
          </p:cNvPr>
          <p:cNvSpPr/>
          <p:nvPr/>
        </p:nvSpPr>
        <p:spPr>
          <a:xfrm>
            <a:off x="19211" y="4665905"/>
            <a:ext cx="91247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③ 答えるときには、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It is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」で答えます。また、時刻は数字になので、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0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ＭＳ ゴシック" pitchFamily="49" charset="-128"/>
                <a:cs typeface="+mn-cs"/>
              </a:rPr>
              <a:t>　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It is three.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などと答えたときに、何の数かはっきりさせるために、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　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It is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時刻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o’clock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.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」と「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o’clock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」とつけることがあります。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o’clock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は、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　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on the clock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の省略されたものです。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113FE58-0A3C-B1BC-8107-56687E6AAAAE}"/>
              </a:ext>
            </a:extLst>
          </p:cNvPr>
          <p:cNvSpPr/>
          <p:nvPr/>
        </p:nvSpPr>
        <p:spPr>
          <a:xfrm>
            <a:off x="0" y="5877272"/>
            <a:ext cx="91658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④ 時刻の後に、午前・午後などがわかるように次のものをつけることがあり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　ます。　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in the morning / in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the afternoon / in the evening /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　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prstClr val="black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at night / a.m. / p.m.  </a:t>
            </a:r>
            <a:endParaRPr kumimoji="1" lang="en-US" altLang="ja-JP" sz="2000" b="1" i="0" u="none" strike="noStrike" kern="1200" cap="none" spc="0" normalizeH="0" baseline="0" noProof="0" dirty="0">
              <a:ln w="17780" cmpd="sng">
                <a:noFill/>
                <a:prstDash val="solid"/>
                <a:miter lim="800000"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ＭＳ ゴシック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1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40903 0.1805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-0.10174 0.179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5.55556E-7 0.184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" grpId="0"/>
      <p:bldP spid="15" grpId="0" animBg="1"/>
      <p:bldP spid="16" grpId="0"/>
      <p:bldP spid="18" grpId="0" animBg="1"/>
      <p:bldP spid="19" grpId="0" animBg="1"/>
      <p:bldP spid="20" grpId="0" animBg="1"/>
      <p:bldP spid="21" grpId="0"/>
      <p:bldP spid="22" grpId="0" animBg="1"/>
      <p:bldP spid="22" grpId="1" animBg="1"/>
      <p:bldP spid="23" grpId="0"/>
      <p:bldP spid="24" grpId="0"/>
      <p:bldP spid="24" grpId="1"/>
      <p:bldP spid="25" grpId="0"/>
      <p:bldP spid="25" grpId="1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502117-3343-A51E-82C3-3D015DF4D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" y="0"/>
            <a:ext cx="9127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12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8C7B1-3668-D601-8EC1-99821B75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1EEFA5-8888-6627-BF54-870C1F4741A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39552" y="2420888"/>
            <a:ext cx="8208963" cy="1470025"/>
          </a:xfrm>
        </p:spPr>
        <p:txBody>
          <a:bodyPr>
            <a:normAutofit/>
          </a:bodyPr>
          <a:lstStyle/>
          <a:p>
            <a:r>
              <a:rPr kumimoji="1" lang="en-US" altLang="ja-JP" sz="8800" b="1" dirty="0">
                <a:latin typeface="Century Schoolbook" panose="02040604050505020304" pitchFamily="18" charset="0"/>
              </a:rPr>
              <a:t>What time</a:t>
            </a:r>
            <a:endParaRPr kumimoji="1" lang="ja-JP" altLang="en-US" sz="88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20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2" name="Group 32"/>
          <p:cNvGraphicFramePr>
            <a:graphicFrameLocks noGrp="1"/>
          </p:cNvGraphicFramePr>
          <p:nvPr/>
        </p:nvGraphicFramePr>
        <p:xfrm>
          <a:off x="250825" y="260350"/>
          <a:ext cx="1727200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95" name="Group 39"/>
          <p:cNvGraphicFramePr>
            <a:graphicFrameLocks noGrp="1"/>
          </p:cNvGraphicFramePr>
          <p:nvPr/>
        </p:nvGraphicFramePr>
        <p:xfrm>
          <a:off x="250825" y="260350"/>
          <a:ext cx="2593975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78" name="Group 46"/>
          <p:cNvGraphicFramePr>
            <a:graphicFrameLocks noGrp="1"/>
          </p:cNvGraphicFramePr>
          <p:nvPr/>
        </p:nvGraphicFramePr>
        <p:xfrm>
          <a:off x="250825" y="260350"/>
          <a:ext cx="3457575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61" name="Group 53"/>
          <p:cNvGraphicFramePr>
            <a:graphicFrameLocks noGrp="1"/>
          </p:cNvGraphicFramePr>
          <p:nvPr/>
        </p:nvGraphicFramePr>
        <p:xfrm>
          <a:off x="250825" y="260350"/>
          <a:ext cx="4321175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57" name="Group 73"/>
          <p:cNvGraphicFramePr>
            <a:graphicFrameLocks noGrp="1"/>
          </p:cNvGraphicFramePr>
          <p:nvPr/>
        </p:nvGraphicFramePr>
        <p:xfrm>
          <a:off x="250825" y="260350"/>
          <a:ext cx="5184775" cy="6264276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16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26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36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46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51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52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53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54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55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4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56</a:t>
                      </a:r>
                      <a:endParaRPr kumimoji="1" lang="en-US" altLang="ja-JP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276</TotalTime>
  <Words>991</Words>
  <Application>Microsoft Office PowerPoint</Application>
  <PresentationFormat>画面に合わせる (4:3)</PresentationFormat>
  <Paragraphs>500</Paragraphs>
  <Slides>48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48</vt:i4>
      </vt:variant>
    </vt:vector>
  </HeadingPairs>
  <TitlesOfParts>
    <vt:vector size="59" baseType="lpstr">
      <vt:lpstr>Arial Black 見出し</vt:lpstr>
      <vt:lpstr>ＭＳ Ｐゴシック</vt:lpstr>
      <vt:lpstr>游ゴシック</vt:lpstr>
      <vt:lpstr>Arial</vt:lpstr>
      <vt:lpstr>Arial Black</vt:lpstr>
      <vt:lpstr>Calibri</vt:lpstr>
      <vt:lpstr>Century Schoolbook</vt:lpstr>
      <vt:lpstr>NCGothic</vt:lpstr>
      <vt:lpstr>Wingdings</vt:lpstr>
      <vt:lpstr>Glass Layers</vt:lpstr>
      <vt:lpstr>Office テーマ</vt:lpstr>
      <vt:lpstr>What time ～?</vt:lpstr>
      <vt:lpstr>Review of Numbers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it?</vt:lpstr>
      <vt:lpstr>What time is it now?</vt:lpstr>
      <vt:lpstr>What time is it now?</vt:lpstr>
      <vt:lpstr>What time is it now?</vt:lpstr>
      <vt:lpstr>What time is it now?</vt:lpstr>
      <vt:lpstr>What time is it now?</vt:lpstr>
      <vt:lpstr>What time is it?</vt:lpstr>
      <vt:lpstr>What time is it?</vt:lpstr>
      <vt:lpstr>What time is it now?</vt:lpstr>
      <vt:lpstr>What time is it now?</vt:lpstr>
      <vt:lpstr>What time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What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is it?</dc:title>
  <dc:creator>KASUGA_Hideki</dc:creator>
  <cp:lastModifiedBy>秀紀 春日</cp:lastModifiedBy>
  <cp:revision>17</cp:revision>
  <dcterms:created xsi:type="dcterms:W3CDTF">2009-11-03T10:58:41Z</dcterms:created>
  <dcterms:modified xsi:type="dcterms:W3CDTF">2025-08-23T08:41:57Z</dcterms:modified>
</cp:coreProperties>
</file>