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18" r:id="rId3"/>
    <p:sldId id="422" r:id="rId4"/>
    <p:sldId id="421" r:id="rId5"/>
    <p:sldId id="420" r:id="rId6"/>
    <p:sldId id="419" r:id="rId7"/>
    <p:sldId id="423" r:id="rId8"/>
    <p:sldId id="424" r:id="rId9"/>
    <p:sldId id="390" r:id="rId10"/>
    <p:sldId id="395" r:id="rId11"/>
    <p:sldId id="396" r:id="rId12"/>
    <p:sldId id="409" r:id="rId13"/>
    <p:sldId id="342" r:id="rId14"/>
    <p:sldId id="410" r:id="rId15"/>
    <p:sldId id="412" r:id="rId16"/>
    <p:sldId id="414" r:id="rId17"/>
    <p:sldId id="413" r:id="rId18"/>
    <p:sldId id="399" r:id="rId19"/>
    <p:sldId id="400" r:id="rId20"/>
    <p:sldId id="401" r:id="rId21"/>
    <p:sldId id="402" r:id="rId22"/>
    <p:sldId id="404" r:id="rId23"/>
    <p:sldId id="403" r:id="rId24"/>
    <p:sldId id="405" r:id="rId25"/>
    <p:sldId id="417" r:id="rId26"/>
    <p:sldId id="416" r:id="rId27"/>
    <p:sldId id="406" r:id="rId28"/>
    <p:sldId id="407" r:id="rId29"/>
    <p:sldId id="425" r:id="rId30"/>
  </p:sldIdLst>
  <p:sldSz cx="9144000" cy="6858000" type="screen4x3"/>
  <p:notesSz cx="914400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  <a:srgbClr val="FF00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21" autoAdjust="0"/>
  </p:normalViewPr>
  <p:slideViewPr>
    <p:cSldViewPr>
      <p:cViewPr>
        <p:scale>
          <a:sx n="184" d="100"/>
          <a:sy n="184" d="100"/>
        </p:scale>
        <p:origin x="-1170" y="-3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9C322-0941-481F-BAFA-E5E5D58EA911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A633B-D2F5-4775-A845-EA72EE1594C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00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8D7F7-E7AA-4562-AE46-6194B8D67BF5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B04EF-41ED-4ABA-BAC7-0260BEBCD16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1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この部分で最初に</a:t>
            </a:r>
            <a:endParaRPr kumimoji="1" lang="en-US" altLang="ja-JP" dirty="0"/>
          </a:p>
          <a:p>
            <a:r>
              <a:rPr kumimoji="1" lang="en-US" altLang="ja-JP" dirty="0"/>
              <a:t>How many fingers do I pick up?</a:t>
            </a:r>
            <a:br>
              <a:rPr kumimoji="1" lang="en-US" altLang="ja-JP" dirty="0"/>
            </a:br>
            <a:r>
              <a:rPr kumimoji="1" lang="ja-JP" altLang="en-US" dirty="0"/>
              <a:t>と言って、指を何本か上げて、数を答えさせるとよいです。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9468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57AF3-2448-A709-9A4D-EEE7C9A2B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1D1C086E-C3BC-04C3-6D15-7DEF09098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DB2E5DA2-9C1D-4F09-5295-D50D63058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B6C5A9C0-3C13-5FF4-DAEE-8EC76660F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971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0B3CA-963B-4A30-3C58-A795618ED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2778A29C-9644-A16D-CCA8-0E078FC68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C3BE6DFA-D126-EF43-B731-E9C7BF62E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69AF52F9-F0F6-C791-0FFA-7652269527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043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BF650-5E91-9C22-9BB6-B5853BF12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69DE6FB0-E494-48BD-2E77-E76A4A97F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8F365503-16A6-42AB-D6AD-30566A5C6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DE466A7-5E1A-252C-0635-A75062CA57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223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1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404BE-D04D-0D3C-31BF-1733ACB6F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DEBB7428-D4BB-D255-E745-C37EB85D0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A01FBF29-9F8D-DF56-3552-6DF5AC0F3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1294A7BE-73B2-AD2F-2C3A-DF7920A26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195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5FA44-CFB2-3F45-A7E9-16026CD66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7C1D6947-5F25-C89A-7EAC-E161CF766C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D8DF106B-17A6-849A-8107-2C09D1592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95DB5DD-AF9C-F3BC-C8F6-A46290904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684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4D68A-F5A4-F57F-988C-EDBC6DD34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44EDC8CC-7AB6-E874-4397-68CE2A3B4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8793AACB-9074-F220-2305-F0547FB09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BE97E968-1C75-953B-618D-E65041161F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007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697BA-7FDB-0E00-FB4E-748E1635C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C0D4AE26-16A3-3CFE-C7C9-98E046EBD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62CA68E4-CC9A-083F-81DF-B4408CCF7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0934041-DA18-DEE8-BE55-CBE7077851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9799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43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4DF48-9723-D69D-9D2F-DBC204B18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343E3A23-9A3D-9391-B9DF-5F8209DBC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13C98E9A-E4ED-E4A1-72CD-11916FB36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5432863-BCC5-EEA7-51AA-70B59D5B2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69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2C913-DEB9-861C-AC0A-D0B323B58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17903319-80FD-D0F4-467E-34AA3F1B3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3A16AAE8-8AB5-0979-3800-DBED44DF0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B18896C7-8D2E-0EE0-4030-EDF632C8DE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219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850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75A5-56DB-A24B-7FFB-99A846736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44076193-E9D3-85EA-E630-A56D8D88E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EA4642FB-AC7B-E7EF-D837-AB6D047F1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B5D64D6-5D70-DB2E-6A2C-A6DF65F9C3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989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C9AF0-6745-EF6D-F07A-92936A461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27FD01A0-AA58-61AD-7730-80C02C5A2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544B277A-F9DE-E33C-23C3-995B1BA0E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563F0C05-9A1B-137F-3016-CF4CA92323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80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435E-BA14-4955-BBB0-A9D6DB9B3717}" type="datetimeFigureOut">
              <a:rPr kumimoji="1" lang="ja-JP" altLang="en-US" smtClean="0"/>
              <a:pPr/>
              <a:t>2025/9/1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3528" y="2236787"/>
            <a:ext cx="8208912" cy="1470025"/>
          </a:xfrm>
        </p:spPr>
        <p:txBody>
          <a:bodyPr>
            <a:normAutofit/>
          </a:bodyPr>
          <a:lstStyle/>
          <a:p>
            <a:r>
              <a:rPr kumimoji="1" lang="en-US" altLang="ja-JP" sz="8800" b="1" dirty="0">
                <a:latin typeface="Century Schoolbook" panose="02040604050505020304" pitchFamily="18" charset="0"/>
              </a:rPr>
              <a:t>How many</a:t>
            </a:r>
            <a:endParaRPr kumimoji="1" lang="ja-JP" altLang="en-US" sz="8800" b="1" dirty="0">
              <a:latin typeface="Century Schoolbook" panose="02040604050505020304" pitchFamily="18" charset="0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3DEF2B80-B08C-F364-5A12-C220BB9FE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一般動詞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81641-7A6A-76F1-F248-4775E80DB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48A982E-7421-B7C3-7460-328972317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9" y="1269332"/>
            <a:ext cx="1336551" cy="232461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918D9CA-C8FC-624A-8578-4EA1092231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052736"/>
            <a:ext cx="1940478" cy="2808312"/>
          </a:xfrm>
          <a:prstGeom prst="rect">
            <a:avLst/>
          </a:prstGeom>
        </p:spPr>
      </p:pic>
      <p:sp>
        <p:nvSpPr>
          <p:cNvPr id="19" name="角丸四角形吹き出し 8">
            <a:extLst>
              <a:ext uri="{FF2B5EF4-FFF2-40B4-BE49-F238E27FC236}">
                <a16:creationId xmlns:a16="http://schemas.microsoft.com/office/drawing/2014/main" id="{4717A0EA-2842-2D74-5503-791D00EE7CB4}"/>
              </a:ext>
            </a:extLst>
          </p:cNvPr>
          <p:cNvSpPr/>
          <p:nvPr/>
        </p:nvSpPr>
        <p:spPr>
          <a:xfrm>
            <a:off x="1847999" y="548680"/>
            <a:ext cx="4948349" cy="720080"/>
          </a:xfrm>
          <a:prstGeom prst="wedgeRoundRectCallout">
            <a:avLst>
              <a:gd name="adj1" fmla="val -44121"/>
              <a:gd name="adj2" fmla="val 12411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ja-JP"/>
            </a:br>
            <a:r>
              <a:rPr lang="en-US" altLang="ja-JP"/>
              <a:t>beetle</a:t>
            </a:r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85662F8-DC5B-F4C0-BE95-63E28F2B01C2}"/>
              </a:ext>
            </a:extLst>
          </p:cNvPr>
          <p:cNvSpPr/>
          <p:nvPr/>
        </p:nvSpPr>
        <p:spPr>
          <a:xfrm>
            <a:off x="2519772" y="674774"/>
            <a:ext cx="41044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have beetles?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3" name="角丸四角形吹き出し 8">
            <a:extLst>
              <a:ext uri="{FF2B5EF4-FFF2-40B4-BE49-F238E27FC236}">
                <a16:creationId xmlns:a16="http://schemas.microsoft.com/office/drawing/2014/main" id="{F9BFC5EE-723D-1E7F-9F0A-9FA6C1959D80}"/>
              </a:ext>
            </a:extLst>
          </p:cNvPr>
          <p:cNvSpPr/>
          <p:nvPr/>
        </p:nvSpPr>
        <p:spPr>
          <a:xfrm>
            <a:off x="4139952" y="1649783"/>
            <a:ext cx="2304257" cy="720080"/>
          </a:xfrm>
          <a:prstGeom prst="wedgeRoundRectCallout">
            <a:avLst>
              <a:gd name="adj1" fmla="val 94789"/>
              <a:gd name="adj2" fmla="val 6258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ja-JP"/>
            </a:br>
            <a:r>
              <a:rPr lang="en-US" altLang="ja-JP"/>
              <a:t>beetle</a:t>
            </a:r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99A0F44-D6B7-B209-C2B1-8412938D5ADF}"/>
              </a:ext>
            </a:extLst>
          </p:cNvPr>
          <p:cNvSpPr/>
          <p:nvPr/>
        </p:nvSpPr>
        <p:spPr>
          <a:xfrm>
            <a:off x="4371647" y="1764455"/>
            <a:ext cx="19404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Yes, I 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BC99767-F065-7579-6BBE-60D7966F1A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8999"/>
            <a:ext cx="3568929" cy="3568929"/>
          </a:xfrm>
          <a:prstGeom prst="rect">
            <a:avLst/>
          </a:prstGeom>
        </p:spPr>
      </p:pic>
      <p:sp>
        <p:nvSpPr>
          <p:cNvPr id="26" name="角丸四角形吹き出し 8">
            <a:extLst>
              <a:ext uri="{FF2B5EF4-FFF2-40B4-BE49-F238E27FC236}">
                <a16:creationId xmlns:a16="http://schemas.microsoft.com/office/drawing/2014/main" id="{3579387A-2E70-CBB5-DC48-79D9FCBE0257}"/>
              </a:ext>
            </a:extLst>
          </p:cNvPr>
          <p:cNvSpPr/>
          <p:nvPr/>
        </p:nvSpPr>
        <p:spPr>
          <a:xfrm>
            <a:off x="893190" y="2979804"/>
            <a:ext cx="6124418" cy="720080"/>
          </a:xfrm>
          <a:prstGeom prst="wedgeRoundRectCallout">
            <a:avLst>
              <a:gd name="adj1" fmla="val -35645"/>
              <a:gd name="adj2" fmla="val -840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80C53A9-7976-954E-92FB-06A339311514}"/>
              </a:ext>
            </a:extLst>
          </p:cNvPr>
          <p:cNvSpPr/>
          <p:nvPr/>
        </p:nvSpPr>
        <p:spPr>
          <a:xfrm>
            <a:off x="929217" y="3034802"/>
            <a:ext cx="61244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How many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beetles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have?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8" name="角丸四角形吹き出し 8">
            <a:extLst>
              <a:ext uri="{FF2B5EF4-FFF2-40B4-BE49-F238E27FC236}">
                <a16:creationId xmlns:a16="http://schemas.microsoft.com/office/drawing/2014/main" id="{244A49FD-A9EE-E0C5-5747-B146A0437B88}"/>
              </a:ext>
            </a:extLst>
          </p:cNvPr>
          <p:cNvSpPr/>
          <p:nvPr/>
        </p:nvSpPr>
        <p:spPr>
          <a:xfrm>
            <a:off x="2915816" y="4151673"/>
            <a:ext cx="3240361" cy="720080"/>
          </a:xfrm>
          <a:prstGeom prst="wedgeRoundRectCallout">
            <a:avLst>
              <a:gd name="adj1" fmla="val 86825"/>
              <a:gd name="adj2" fmla="val -1193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ja-JP"/>
            </a:br>
            <a:r>
              <a:rPr lang="en-US" altLang="ja-JP"/>
              <a:t>beetle</a:t>
            </a:r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399DE31-DAA8-55EB-6854-7D19F0520DF2}"/>
              </a:ext>
            </a:extLst>
          </p:cNvPr>
          <p:cNvSpPr/>
          <p:nvPr/>
        </p:nvSpPr>
        <p:spPr>
          <a:xfrm>
            <a:off x="3275856" y="4266345"/>
            <a:ext cx="27482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have 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three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299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4" grpId="0"/>
      <p:bldP spid="26" grpId="0" animBg="1"/>
      <p:bldP spid="27" grpId="0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86">
            <a:extLst>
              <a:ext uri="{FF2B5EF4-FFF2-40B4-BE49-F238E27FC236}">
                <a16:creationId xmlns:a16="http://schemas.microsoft.com/office/drawing/2014/main" id="{887A3E15-6F9E-98EF-7716-553A291D5633}"/>
              </a:ext>
            </a:extLst>
          </p:cNvPr>
          <p:cNvSpPr/>
          <p:nvPr/>
        </p:nvSpPr>
        <p:spPr>
          <a:xfrm>
            <a:off x="8078" y="4491577"/>
            <a:ext cx="9144000" cy="2330509"/>
          </a:xfrm>
          <a:prstGeom prst="roundRect">
            <a:avLst>
              <a:gd name="adj" fmla="val 4562"/>
            </a:avLst>
          </a:prstGeom>
          <a:solidFill>
            <a:srgbClr val="3333CC">
              <a:alpha val="3000"/>
            </a:srgbClr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　</a:t>
            </a:r>
          </a:p>
        </p:txBody>
      </p:sp>
      <p:sp>
        <p:nvSpPr>
          <p:cNvPr id="12" name="角丸四角形吹き出し 9">
            <a:extLst>
              <a:ext uri="{FF2B5EF4-FFF2-40B4-BE49-F238E27FC236}">
                <a16:creationId xmlns:a16="http://schemas.microsoft.com/office/drawing/2014/main" id="{960E5283-9861-4C63-1B8E-F7900570BFB5}"/>
              </a:ext>
            </a:extLst>
          </p:cNvPr>
          <p:cNvSpPr/>
          <p:nvPr/>
        </p:nvSpPr>
        <p:spPr>
          <a:xfrm>
            <a:off x="1105980" y="2276872"/>
            <a:ext cx="6790443" cy="762897"/>
          </a:xfrm>
          <a:prstGeom prst="wedgeRoundRectCallout">
            <a:avLst>
              <a:gd name="adj1" fmla="val -52178"/>
              <a:gd name="adj2" fmla="val 2142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68B2E06-E669-984B-5A90-7D5083F55B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51706"/>
            <a:ext cx="936104" cy="162813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B2C225A-504C-534C-F1D0-5BE5109D7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23" y="1606822"/>
            <a:ext cx="1236862" cy="17900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AEFD230-C4B1-DF62-3892-0A2BF0287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068960"/>
            <a:ext cx="1628133" cy="1628133"/>
          </a:xfrm>
          <a:prstGeom prst="rect">
            <a:avLst/>
          </a:prstGeom>
        </p:spPr>
      </p:pic>
      <p:sp>
        <p:nvSpPr>
          <p:cNvPr id="5" name="思考の吹き出し: 雲形 4">
            <a:extLst>
              <a:ext uri="{FF2B5EF4-FFF2-40B4-BE49-F238E27FC236}">
                <a16:creationId xmlns:a16="http://schemas.microsoft.com/office/drawing/2014/main" id="{CBC0366C-405B-46D6-1713-55D4F1D443E5}"/>
              </a:ext>
            </a:extLst>
          </p:cNvPr>
          <p:cNvSpPr/>
          <p:nvPr/>
        </p:nvSpPr>
        <p:spPr>
          <a:xfrm>
            <a:off x="45132" y="555159"/>
            <a:ext cx="9053736" cy="1379544"/>
          </a:xfrm>
          <a:prstGeom prst="cloudCallout">
            <a:avLst>
              <a:gd name="adj1" fmla="val -39154"/>
              <a:gd name="adj2" fmla="val 80518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C0BD14D-9E99-5EAA-04E1-B9C9D7C518E9}"/>
              </a:ext>
            </a:extLst>
          </p:cNvPr>
          <p:cNvSpPr/>
          <p:nvPr/>
        </p:nvSpPr>
        <p:spPr>
          <a:xfrm>
            <a:off x="1" y="-6317"/>
            <a:ext cx="51480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How many ~ ?  </a:t>
            </a:r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数のたずね方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1D85161-6330-4A32-301A-F554188BA07E}"/>
              </a:ext>
            </a:extLst>
          </p:cNvPr>
          <p:cNvSpPr/>
          <p:nvPr/>
        </p:nvSpPr>
        <p:spPr>
          <a:xfrm>
            <a:off x="1187624" y="827990"/>
            <a:ext cx="63007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have    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three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      beetles?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428BE95-1872-FC7C-0144-22ED079B7008}"/>
              </a:ext>
            </a:extLst>
          </p:cNvPr>
          <p:cNvSpPr/>
          <p:nvPr/>
        </p:nvSpPr>
        <p:spPr>
          <a:xfrm>
            <a:off x="3913332" y="365043"/>
            <a:ext cx="12347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9600" b="1" cap="none" spc="0" dirty="0">
                <a:ln w="6600">
                  <a:noFill/>
                  <a:prstDash val="solid"/>
                </a:ln>
                <a:solidFill>
                  <a:srgbClr val="FF0000">
                    <a:alpha val="59000"/>
                  </a:srgbClr>
                </a:solidFill>
                <a:latin typeface="Century Schoolbook" panose="02040604050505020304" pitchFamily="18" charset="0"/>
              </a:rPr>
              <a:t>?</a:t>
            </a:r>
            <a:endParaRPr lang="ja-JP" altLang="en-US" sz="9600" b="1" cap="none" spc="0" dirty="0">
              <a:ln w="6600">
                <a:noFill/>
                <a:prstDash val="solid"/>
              </a:ln>
              <a:solidFill>
                <a:srgbClr val="FF0000">
                  <a:alpha val="59000"/>
                </a:srgb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FA1A17-7DE4-757A-492E-40C826D77010}"/>
              </a:ext>
            </a:extLst>
          </p:cNvPr>
          <p:cNvSpPr/>
          <p:nvPr/>
        </p:nvSpPr>
        <p:spPr>
          <a:xfrm>
            <a:off x="3599892" y="834879"/>
            <a:ext cx="3852428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How many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beetles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A316B57-E770-EA9B-6913-852FD57FE207}"/>
              </a:ext>
            </a:extLst>
          </p:cNvPr>
          <p:cNvSpPr/>
          <p:nvPr/>
        </p:nvSpPr>
        <p:spPr>
          <a:xfrm>
            <a:off x="1187624" y="841907"/>
            <a:ext cx="252028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have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EE6B134-C9CE-9193-0FD0-69CB8BCFF14A}"/>
              </a:ext>
            </a:extLst>
          </p:cNvPr>
          <p:cNvSpPr/>
          <p:nvPr/>
        </p:nvSpPr>
        <p:spPr>
          <a:xfrm>
            <a:off x="4804113" y="2339490"/>
            <a:ext cx="252028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have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B25EED8-9694-ADED-588D-B3F78A834C9D}"/>
              </a:ext>
            </a:extLst>
          </p:cNvPr>
          <p:cNvSpPr/>
          <p:nvPr/>
        </p:nvSpPr>
        <p:spPr>
          <a:xfrm>
            <a:off x="6959580" y="821101"/>
            <a:ext cx="364813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角丸四角形吹き出し 9">
            <a:extLst>
              <a:ext uri="{FF2B5EF4-FFF2-40B4-BE49-F238E27FC236}">
                <a16:creationId xmlns:a16="http://schemas.microsoft.com/office/drawing/2014/main" id="{DFF1A751-F075-438D-B366-E2B8DDEDF596}"/>
              </a:ext>
            </a:extLst>
          </p:cNvPr>
          <p:cNvSpPr/>
          <p:nvPr/>
        </p:nvSpPr>
        <p:spPr>
          <a:xfrm>
            <a:off x="2505383" y="3120129"/>
            <a:ext cx="4681804" cy="1302603"/>
          </a:xfrm>
          <a:prstGeom prst="wedgeRoundRectCallout">
            <a:avLst>
              <a:gd name="adj1" fmla="val 63879"/>
              <a:gd name="adj2" fmla="val -539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EAAE966-ABBE-28A5-6844-9F9E300A2CD0}"/>
              </a:ext>
            </a:extLst>
          </p:cNvPr>
          <p:cNvSpPr/>
          <p:nvPr/>
        </p:nvSpPr>
        <p:spPr>
          <a:xfrm>
            <a:off x="2832287" y="3164500"/>
            <a:ext cx="3992347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have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three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beetles.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1FEE651-8761-203F-CD5D-1F1729CDDBA6}"/>
              </a:ext>
            </a:extLst>
          </p:cNvPr>
          <p:cNvSpPr/>
          <p:nvPr/>
        </p:nvSpPr>
        <p:spPr>
          <a:xfrm>
            <a:off x="0" y="4426670"/>
            <a:ext cx="13532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Point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5802AF3-5FB6-7EEB-FD26-8E7A7BE9C5A1}"/>
              </a:ext>
            </a:extLst>
          </p:cNvPr>
          <p:cNvSpPr/>
          <p:nvPr/>
        </p:nvSpPr>
        <p:spPr>
          <a:xfrm>
            <a:off x="19369" y="4850444"/>
            <a:ext cx="87484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① 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数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をたずねるときには、「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How many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」を使います。</a:t>
            </a:r>
            <a:endParaRPr lang="en-US" altLang="ja-JP" sz="20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AE47E21-D30D-4CE2-AEB6-E56E71CD0673}"/>
              </a:ext>
            </a:extLst>
          </p:cNvPr>
          <p:cNvSpPr/>
          <p:nvPr/>
        </p:nvSpPr>
        <p:spPr>
          <a:xfrm>
            <a:off x="18352" y="5274894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②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How many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とその数を知りたいもの（名詞）を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文の先頭に出して、そ</a:t>
            </a:r>
            <a:endParaRPr lang="en-US" altLang="ja-JP" sz="20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  <a:p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    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の後は、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Yes/No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で応える疑問文と同じ順番で文が続きます。</a:t>
            </a:r>
            <a:endParaRPr lang="en-US" altLang="ja-JP" sz="20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8D67786-2C3F-9854-5ED6-CA2100D4FB88}"/>
              </a:ext>
            </a:extLst>
          </p:cNvPr>
          <p:cNvSpPr/>
          <p:nvPr/>
        </p:nvSpPr>
        <p:spPr>
          <a:xfrm>
            <a:off x="45132" y="5991089"/>
            <a:ext cx="90354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③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How many 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に対しての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答え方は、「答えの数を含んだ完全な文」、　　</a:t>
            </a:r>
            <a:endParaRPr lang="en-US" altLang="ja-JP" sz="20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  <a:p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　「数＋名詞」、 「数のみ」などの答え方をします。</a:t>
            </a:r>
            <a:endParaRPr lang="en-US" altLang="ja-JP" sz="20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A57901D-E7CD-48A4-3547-A1BE3A24D550}"/>
              </a:ext>
            </a:extLst>
          </p:cNvPr>
          <p:cNvSpPr/>
          <p:nvPr/>
        </p:nvSpPr>
        <p:spPr>
          <a:xfrm>
            <a:off x="2638995" y="3828846"/>
            <a:ext cx="292102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Three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beetles.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CF9C86A-0267-AF7E-7D59-690E39D95965}"/>
              </a:ext>
            </a:extLst>
          </p:cNvPr>
          <p:cNvSpPr/>
          <p:nvPr/>
        </p:nvSpPr>
        <p:spPr>
          <a:xfrm>
            <a:off x="5633833" y="3815802"/>
            <a:ext cx="1378924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Three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1A3B31D-3C78-B947-FFFA-F0C8044D7485}"/>
              </a:ext>
            </a:extLst>
          </p:cNvPr>
          <p:cNvCxnSpPr>
            <a:stCxn id="13" idx="1"/>
            <a:endCxn id="13" idx="3"/>
          </p:cNvCxnSpPr>
          <p:nvPr/>
        </p:nvCxnSpPr>
        <p:spPr>
          <a:xfrm>
            <a:off x="2505383" y="3771431"/>
            <a:ext cx="4681804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F9C4C491-B721-87F9-6B6C-D3CA8AF0C6C9}"/>
              </a:ext>
            </a:extLst>
          </p:cNvPr>
          <p:cNvCxnSpPr>
            <a:cxnSpLocks/>
          </p:cNvCxnSpPr>
          <p:nvPr/>
        </p:nvCxnSpPr>
        <p:spPr>
          <a:xfrm>
            <a:off x="5526106" y="3768080"/>
            <a:ext cx="0" cy="65465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8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-0.26181 0.2247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0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38976 0.223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0.01996 0.21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1081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  <p:bldP spid="5" grpId="0" animBg="1"/>
      <p:bldP spid="6" grpId="0"/>
      <p:bldP spid="7" grpId="0"/>
      <p:bldP spid="8" grpId="0" animBg="1"/>
      <p:bldP spid="8" grpId="1" animBg="1"/>
      <p:bldP spid="9" grpId="0" animBg="1"/>
      <p:bldP spid="9" grpId="1" animBg="1"/>
      <p:bldP spid="11" grpId="0" animBg="1"/>
      <p:bldP spid="10" grpId="0" animBg="1"/>
      <p:bldP spid="10" grpId="1"/>
      <p:bldP spid="13" grpId="0" animBg="1"/>
      <p:bldP spid="14" grpId="0" animBg="1"/>
      <p:bldP spid="16" grpId="0"/>
      <p:bldP spid="17" grpId="0"/>
      <p:bldP spid="19" grpId="0"/>
      <p:bldP spid="34" grpId="0"/>
      <p:bldP spid="18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5CA3-7E72-3116-8C6E-0B3C4349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F011BA-C442-26BA-4A4C-4A53ED294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36787"/>
            <a:ext cx="8208912" cy="1470025"/>
          </a:xfrm>
        </p:spPr>
        <p:txBody>
          <a:bodyPr>
            <a:normAutofit/>
          </a:bodyPr>
          <a:lstStyle/>
          <a:p>
            <a:r>
              <a:rPr kumimoji="1" lang="en-US" altLang="ja-JP" sz="8800" b="1" dirty="0">
                <a:latin typeface="Century Schoolbook" panose="02040604050505020304" pitchFamily="18" charset="0"/>
              </a:rPr>
              <a:t>How many</a:t>
            </a:r>
            <a:endParaRPr kumimoji="1" lang="ja-JP" altLang="en-US" sz="8800" b="1" dirty="0">
              <a:latin typeface="Century Schoolbook" panose="02040604050505020304" pitchFamily="18" charset="0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1220CA33-0C40-BA7E-FA24-60154A4A0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一般動詞</a:t>
            </a:r>
          </a:p>
        </p:txBody>
      </p:sp>
    </p:spTree>
    <p:extLst>
      <p:ext uri="{BB962C8B-B14F-4D97-AF65-F5344CB8AC3E}">
        <p14:creationId xmlns:p14="http://schemas.microsoft.com/office/powerpoint/2010/main" val="19620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吹き出し 9"/>
          <p:cNvSpPr/>
          <p:nvPr/>
        </p:nvSpPr>
        <p:spPr>
          <a:xfrm>
            <a:off x="539552" y="1183799"/>
            <a:ext cx="8136904" cy="1008112"/>
          </a:xfrm>
          <a:prstGeom prst="wedgeRoundRectCallout">
            <a:avLst>
              <a:gd name="adj1" fmla="val -58230"/>
              <a:gd name="adj2" fmla="val 848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708010" y="0"/>
            <a:ext cx="51125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have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three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cats.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83567" y="1386177"/>
            <a:ext cx="80288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How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many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cats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have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971600" y="1389450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How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2663788" y="1396176"/>
            <a:ext cx="14041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many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267744" y="504366"/>
            <a:ext cx="67191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have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three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cats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2663788" y="530935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1709523" y="658706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>
            <a:off x="-561" y="1597892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A4EB3CA-2F28-E764-607B-199EA3811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0207"/>
            <a:ext cx="3131840" cy="442976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237D73F-0F82-2E11-449C-7385EE4A5D7F}"/>
              </a:ext>
            </a:extLst>
          </p:cNvPr>
          <p:cNvSpPr/>
          <p:nvPr/>
        </p:nvSpPr>
        <p:spPr>
          <a:xfrm>
            <a:off x="4297372" y="1390948"/>
            <a:ext cx="11027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cats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A65AD5E0-3833-DA22-B562-56ECBC753892}"/>
              </a:ext>
            </a:extLst>
          </p:cNvPr>
          <p:cNvSpPr/>
          <p:nvPr/>
        </p:nvSpPr>
        <p:spPr>
          <a:xfrm>
            <a:off x="1110677" y="4710804"/>
            <a:ext cx="4510377" cy="1080120"/>
          </a:xfrm>
          <a:prstGeom prst="wedgeRoundRectCallout">
            <a:avLst>
              <a:gd name="adj1" fmla="val 88144"/>
              <a:gd name="adj2" fmla="val -10762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1139986" y="5003191"/>
            <a:ext cx="45899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have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three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cats.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2843808" y="5003191"/>
            <a:ext cx="15841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three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1302199-F302-DD08-AF64-9989CD5CCBCE}"/>
              </a:ext>
            </a:extLst>
          </p:cNvPr>
          <p:cNvCxnSpPr>
            <a:cxnSpLocks/>
          </p:cNvCxnSpPr>
          <p:nvPr/>
        </p:nvCxnSpPr>
        <p:spPr>
          <a:xfrm>
            <a:off x="5868144" y="1019424"/>
            <a:ext cx="2088232" cy="0"/>
          </a:xfrm>
          <a:prstGeom prst="line">
            <a:avLst/>
          </a:prstGeom>
          <a:ln w="57150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67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2" grpId="0"/>
      <p:bldP spid="13" grpId="0"/>
      <p:bldP spid="15" grpId="0"/>
      <p:bldP spid="17" grpId="0"/>
      <p:bldP spid="19" grpId="0"/>
      <p:bldP spid="14" grpId="0" animBg="1"/>
      <p:bldP spid="20" grpId="0" animBg="1"/>
      <p:bldP spid="4" grpId="0"/>
      <p:bldP spid="5" grpId="0" animBg="1"/>
      <p:bldP spid="6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AD2EF-E79B-62CA-D255-5FEB80561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38992492-42CC-9975-A842-773CAC70A854}"/>
              </a:ext>
            </a:extLst>
          </p:cNvPr>
          <p:cNvSpPr/>
          <p:nvPr/>
        </p:nvSpPr>
        <p:spPr>
          <a:xfrm>
            <a:off x="539552" y="1183799"/>
            <a:ext cx="8136904" cy="1008112"/>
          </a:xfrm>
          <a:prstGeom prst="wedgeRoundRectCallout">
            <a:avLst>
              <a:gd name="adj1" fmla="val -58230"/>
              <a:gd name="adj2" fmla="val 848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ACB6156-A667-0CF1-EFDE-91C481D5B7C3}"/>
              </a:ext>
            </a:extLst>
          </p:cNvPr>
          <p:cNvSpPr/>
          <p:nvPr/>
        </p:nvSpPr>
        <p:spPr>
          <a:xfrm>
            <a:off x="3708010" y="0"/>
            <a:ext cx="51125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have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six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dogs.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488D85C-6A81-8397-9C62-F715E6C1E2FC}"/>
              </a:ext>
            </a:extLst>
          </p:cNvPr>
          <p:cNvSpPr/>
          <p:nvPr/>
        </p:nvSpPr>
        <p:spPr>
          <a:xfrm>
            <a:off x="683567" y="1386177"/>
            <a:ext cx="80288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How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many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dogs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have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91335E9-34B5-AC49-71BC-78FCD3DCB0B4}"/>
              </a:ext>
            </a:extLst>
          </p:cNvPr>
          <p:cNvSpPr/>
          <p:nvPr/>
        </p:nvSpPr>
        <p:spPr>
          <a:xfrm>
            <a:off x="971600" y="1389450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How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025BA22-9D06-CE1A-7650-737E0BF3C94E}"/>
              </a:ext>
            </a:extLst>
          </p:cNvPr>
          <p:cNvSpPr/>
          <p:nvPr/>
        </p:nvSpPr>
        <p:spPr>
          <a:xfrm>
            <a:off x="2663788" y="1396176"/>
            <a:ext cx="14041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many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1CACE80-CB74-CB24-0AA2-5F61E413CF37}"/>
              </a:ext>
            </a:extLst>
          </p:cNvPr>
          <p:cNvSpPr/>
          <p:nvPr/>
        </p:nvSpPr>
        <p:spPr>
          <a:xfrm>
            <a:off x="2267744" y="504366"/>
            <a:ext cx="67191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have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six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dogs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5B7A89-EEA3-4116-BD2C-93F6AFB1D03F}"/>
              </a:ext>
            </a:extLst>
          </p:cNvPr>
          <p:cNvSpPr/>
          <p:nvPr/>
        </p:nvSpPr>
        <p:spPr>
          <a:xfrm>
            <a:off x="2663788" y="530935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8962A2EE-8011-30DD-E397-970426267AA7}"/>
              </a:ext>
            </a:extLst>
          </p:cNvPr>
          <p:cNvSpPr/>
          <p:nvPr/>
        </p:nvSpPr>
        <p:spPr>
          <a:xfrm>
            <a:off x="1709523" y="658706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A3F35892-6537-1734-A361-B31571D92339}"/>
              </a:ext>
            </a:extLst>
          </p:cNvPr>
          <p:cNvSpPr/>
          <p:nvPr/>
        </p:nvSpPr>
        <p:spPr>
          <a:xfrm>
            <a:off x="-561" y="1597892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61AFF5-BCF4-E75A-797D-2EF4E8004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8952" y="2355240"/>
            <a:ext cx="4427984" cy="438370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C4A582A-DC01-2D14-62F6-272D146306C5}"/>
              </a:ext>
            </a:extLst>
          </p:cNvPr>
          <p:cNvSpPr/>
          <p:nvPr/>
        </p:nvSpPr>
        <p:spPr>
          <a:xfrm>
            <a:off x="4319972" y="1395467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dogs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ADC1E6CF-86ED-E0C1-C38D-8F4095754F76}"/>
              </a:ext>
            </a:extLst>
          </p:cNvPr>
          <p:cNvSpPr/>
          <p:nvPr/>
        </p:nvSpPr>
        <p:spPr>
          <a:xfrm>
            <a:off x="130732" y="3381702"/>
            <a:ext cx="5377372" cy="1080120"/>
          </a:xfrm>
          <a:prstGeom prst="wedgeRoundRectCallout">
            <a:avLst>
              <a:gd name="adj1" fmla="val 67269"/>
              <a:gd name="adj2" fmla="val -465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B35ADC2-21C3-860E-2ACE-2C06BB70026E}"/>
              </a:ext>
            </a:extLst>
          </p:cNvPr>
          <p:cNvSpPr/>
          <p:nvPr/>
        </p:nvSpPr>
        <p:spPr>
          <a:xfrm>
            <a:off x="171226" y="3606970"/>
            <a:ext cx="49851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have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six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dogs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4B6B943-F2EA-5EE5-D157-E38304B55891}"/>
              </a:ext>
            </a:extLst>
          </p:cNvPr>
          <p:cNvSpPr/>
          <p:nvPr/>
        </p:nvSpPr>
        <p:spPr>
          <a:xfrm>
            <a:off x="683567" y="3629374"/>
            <a:ext cx="15841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have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F7C2792-EB4D-9E9E-E271-C4F72A2272F8}"/>
              </a:ext>
            </a:extLst>
          </p:cNvPr>
          <p:cNvSpPr/>
          <p:nvPr/>
        </p:nvSpPr>
        <p:spPr>
          <a:xfrm>
            <a:off x="3113808" y="3606969"/>
            <a:ext cx="15841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dogs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50642F3-B94D-8571-590B-D728EEE126AE}"/>
              </a:ext>
            </a:extLst>
          </p:cNvPr>
          <p:cNvCxnSpPr>
            <a:cxnSpLocks/>
          </p:cNvCxnSpPr>
          <p:nvPr/>
        </p:nvCxnSpPr>
        <p:spPr>
          <a:xfrm>
            <a:off x="5868144" y="980728"/>
            <a:ext cx="1872208" cy="0"/>
          </a:xfrm>
          <a:prstGeom prst="line">
            <a:avLst/>
          </a:prstGeom>
          <a:ln w="57150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2" grpId="0"/>
      <p:bldP spid="13" grpId="0"/>
      <p:bldP spid="15" grpId="0"/>
      <p:bldP spid="17" grpId="0"/>
      <p:bldP spid="19" grpId="0"/>
      <p:bldP spid="14" grpId="0" animBg="1"/>
      <p:bldP spid="20" grpId="0" animBg="1"/>
      <p:bldP spid="4" grpId="0"/>
      <p:bldP spid="5" grpId="0" animBg="1"/>
      <p:bldP spid="6" grpId="0"/>
      <p:bldP spid="1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FF3D9-BD9D-2B30-FEED-F98621FED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7EFDAF7-E966-B888-C3F4-1A7513E38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360"/>
          <a:stretch>
            <a:fillRect/>
          </a:stretch>
        </p:blipFill>
        <p:spPr>
          <a:xfrm>
            <a:off x="-561" y="2173330"/>
            <a:ext cx="9144000" cy="4684670"/>
          </a:xfrm>
          <a:prstGeom prst="rect">
            <a:avLst/>
          </a:prstGeom>
        </p:spPr>
      </p:pic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578F52F6-960D-B1F2-BDE2-9C7A7D907E71}"/>
              </a:ext>
            </a:extLst>
          </p:cNvPr>
          <p:cNvSpPr/>
          <p:nvPr/>
        </p:nvSpPr>
        <p:spPr>
          <a:xfrm>
            <a:off x="971600" y="1183799"/>
            <a:ext cx="8172400" cy="1008112"/>
          </a:xfrm>
          <a:prstGeom prst="wedgeRoundRectCallout">
            <a:avLst>
              <a:gd name="adj1" fmla="val -58230"/>
              <a:gd name="adj2" fmla="val 848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ACC3E3A-D175-9511-A177-947E4A7B219F}"/>
              </a:ext>
            </a:extLst>
          </p:cNvPr>
          <p:cNvSpPr/>
          <p:nvPr/>
        </p:nvSpPr>
        <p:spPr>
          <a:xfrm>
            <a:off x="3708010" y="0"/>
            <a:ext cx="51125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have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eight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pencils.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E3CBB7B-1A07-DAA1-BF19-C0A3CDBBCAC8}"/>
              </a:ext>
            </a:extLst>
          </p:cNvPr>
          <p:cNvSpPr/>
          <p:nvPr/>
        </p:nvSpPr>
        <p:spPr>
          <a:xfrm>
            <a:off x="1043714" y="1124744"/>
            <a:ext cx="794322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How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many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pencils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</a:t>
            </a:r>
          </a:p>
          <a:p>
            <a:pPr algn="r"/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have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C5F102E-E825-7714-A36C-D72518FC1553}"/>
              </a:ext>
            </a:extLst>
          </p:cNvPr>
          <p:cNvSpPr/>
          <p:nvPr/>
        </p:nvSpPr>
        <p:spPr>
          <a:xfrm>
            <a:off x="1259490" y="1136553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How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8AFE1FE-AE93-CEC6-14DC-7EE2034D996F}"/>
              </a:ext>
            </a:extLst>
          </p:cNvPr>
          <p:cNvSpPr/>
          <p:nvPr/>
        </p:nvSpPr>
        <p:spPr>
          <a:xfrm>
            <a:off x="2910438" y="1129757"/>
            <a:ext cx="14041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many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9BF33F6-875D-366B-C024-FA2B4AEE9F8A}"/>
              </a:ext>
            </a:extLst>
          </p:cNvPr>
          <p:cNvSpPr/>
          <p:nvPr/>
        </p:nvSpPr>
        <p:spPr>
          <a:xfrm>
            <a:off x="2267744" y="504366"/>
            <a:ext cx="67191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have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eight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pencils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F37D71F-979F-7619-D4A7-04E291321DB6}"/>
              </a:ext>
            </a:extLst>
          </p:cNvPr>
          <p:cNvSpPr/>
          <p:nvPr/>
        </p:nvSpPr>
        <p:spPr>
          <a:xfrm>
            <a:off x="2663788" y="530935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2B9D8F8C-A88A-FF01-ECA9-2E24FA443B1B}"/>
              </a:ext>
            </a:extLst>
          </p:cNvPr>
          <p:cNvSpPr/>
          <p:nvPr/>
        </p:nvSpPr>
        <p:spPr>
          <a:xfrm>
            <a:off x="1709523" y="658706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4EF723FC-C89D-3578-0F6D-E29018E1AB7A}"/>
              </a:ext>
            </a:extLst>
          </p:cNvPr>
          <p:cNvSpPr/>
          <p:nvPr/>
        </p:nvSpPr>
        <p:spPr>
          <a:xfrm>
            <a:off x="233439" y="1244564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F40571F-A758-C63B-7472-C239D9934290}"/>
              </a:ext>
            </a:extLst>
          </p:cNvPr>
          <p:cNvSpPr/>
          <p:nvPr/>
        </p:nvSpPr>
        <p:spPr>
          <a:xfrm>
            <a:off x="4682341" y="1124744"/>
            <a:ext cx="1889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pencils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2FC4C19A-36EF-B92A-0B35-7B8C2D348CAE}"/>
              </a:ext>
            </a:extLst>
          </p:cNvPr>
          <p:cNvSpPr/>
          <p:nvPr/>
        </p:nvSpPr>
        <p:spPr>
          <a:xfrm>
            <a:off x="2943920" y="5440754"/>
            <a:ext cx="5766307" cy="1080120"/>
          </a:xfrm>
          <a:prstGeom prst="wedgeRoundRectCallout">
            <a:avLst>
              <a:gd name="adj1" fmla="val -24033"/>
              <a:gd name="adj2" fmla="val -751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F6D1E9D-46B3-5F19-F823-2782A46F857A}"/>
              </a:ext>
            </a:extLst>
          </p:cNvPr>
          <p:cNvSpPr/>
          <p:nvPr/>
        </p:nvSpPr>
        <p:spPr>
          <a:xfrm>
            <a:off x="3203848" y="5681807"/>
            <a:ext cx="56466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have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eight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pencils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A45252A-C2BE-8B2B-3995-645BB2EB5F5B}"/>
              </a:ext>
            </a:extLst>
          </p:cNvPr>
          <p:cNvSpPr/>
          <p:nvPr/>
        </p:nvSpPr>
        <p:spPr>
          <a:xfrm>
            <a:off x="3890252" y="5688427"/>
            <a:ext cx="15841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have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64217F9-BDCC-FF8D-CBA3-9DB785C2618E}"/>
              </a:ext>
            </a:extLst>
          </p:cNvPr>
          <p:cNvSpPr/>
          <p:nvPr/>
        </p:nvSpPr>
        <p:spPr>
          <a:xfrm>
            <a:off x="6644453" y="5670299"/>
            <a:ext cx="20162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pencils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D18C993-EE49-9977-4D4A-88623303F291}"/>
              </a:ext>
            </a:extLst>
          </p:cNvPr>
          <p:cNvSpPr/>
          <p:nvPr/>
        </p:nvSpPr>
        <p:spPr>
          <a:xfrm>
            <a:off x="5827074" y="1626221"/>
            <a:ext cx="81737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9B9E428-6353-EF47-A360-B8BEDEC4DC2E}"/>
              </a:ext>
            </a:extLst>
          </p:cNvPr>
          <p:cNvCxnSpPr>
            <a:cxnSpLocks/>
          </p:cNvCxnSpPr>
          <p:nvPr/>
        </p:nvCxnSpPr>
        <p:spPr>
          <a:xfrm>
            <a:off x="5835053" y="980728"/>
            <a:ext cx="2825626" cy="0"/>
          </a:xfrm>
          <a:prstGeom prst="line">
            <a:avLst/>
          </a:prstGeom>
          <a:ln w="57150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0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2" grpId="0"/>
      <p:bldP spid="13" grpId="0"/>
      <p:bldP spid="15" grpId="0"/>
      <p:bldP spid="17" grpId="0"/>
      <p:bldP spid="19" grpId="0"/>
      <p:bldP spid="14" grpId="0" animBg="1"/>
      <p:bldP spid="20" grpId="0" animBg="1"/>
      <p:bldP spid="4" grpId="0"/>
      <p:bldP spid="5" grpId="0" animBg="1"/>
      <p:bldP spid="6" grpId="0"/>
      <p:bldP spid="16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AE98E-53AD-DAF9-179A-63FB7FF6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1DCA1A8-376E-A450-5AB0-4425DFDBB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9" b="4679"/>
          <a:stretch/>
        </p:blipFill>
        <p:spPr>
          <a:xfrm>
            <a:off x="-561" y="2173330"/>
            <a:ext cx="9144000" cy="4684670"/>
          </a:xfrm>
          <a:prstGeom prst="rect">
            <a:avLst/>
          </a:prstGeom>
        </p:spPr>
      </p:pic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8D070BFD-C747-13AB-2761-5CB2D720E7E0}"/>
              </a:ext>
            </a:extLst>
          </p:cNvPr>
          <p:cNvSpPr/>
          <p:nvPr/>
        </p:nvSpPr>
        <p:spPr>
          <a:xfrm>
            <a:off x="971600" y="1183799"/>
            <a:ext cx="8172400" cy="1008112"/>
          </a:xfrm>
          <a:prstGeom prst="wedgeRoundRectCallout">
            <a:avLst>
              <a:gd name="adj1" fmla="val -60883"/>
              <a:gd name="adj2" fmla="val 1905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C6480A9-495D-FD21-2FD6-C802AACBBC1F}"/>
              </a:ext>
            </a:extLst>
          </p:cNvPr>
          <p:cNvSpPr/>
          <p:nvPr/>
        </p:nvSpPr>
        <p:spPr>
          <a:xfrm>
            <a:off x="3059832" y="0"/>
            <a:ext cx="57607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see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five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monkeys.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2322E7D-7237-4F27-E601-7906C0A8DA87}"/>
              </a:ext>
            </a:extLst>
          </p:cNvPr>
          <p:cNvSpPr/>
          <p:nvPr/>
        </p:nvSpPr>
        <p:spPr>
          <a:xfrm>
            <a:off x="1043714" y="1124744"/>
            <a:ext cx="794322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How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many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monkeys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</a:t>
            </a:r>
          </a:p>
          <a:p>
            <a:pPr algn="r"/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see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4600D80-598B-E47D-E82B-3AFFEF810285}"/>
              </a:ext>
            </a:extLst>
          </p:cNvPr>
          <p:cNvSpPr/>
          <p:nvPr/>
        </p:nvSpPr>
        <p:spPr>
          <a:xfrm>
            <a:off x="1259490" y="1136553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How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F09AF4A-F85E-2356-95D6-428CDD23F9D5}"/>
              </a:ext>
            </a:extLst>
          </p:cNvPr>
          <p:cNvSpPr/>
          <p:nvPr/>
        </p:nvSpPr>
        <p:spPr>
          <a:xfrm>
            <a:off x="2910438" y="1129757"/>
            <a:ext cx="14041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many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C7E45EC-243E-C199-8650-D2E68CD95C4D}"/>
              </a:ext>
            </a:extLst>
          </p:cNvPr>
          <p:cNvSpPr/>
          <p:nvPr/>
        </p:nvSpPr>
        <p:spPr>
          <a:xfrm>
            <a:off x="1619672" y="504377"/>
            <a:ext cx="77040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see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 see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five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monkeys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5BEAD2B-9D88-A0FE-327C-E8CB8FE31F52}"/>
              </a:ext>
            </a:extLst>
          </p:cNvPr>
          <p:cNvSpPr/>
          <p:nvPr/>
        </p:nvSpPr>
        <p:spPr>
          <a:xfrm>
            <a:off x="1914687" y="529918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D30DF26E-B85B-32F2-D1A5-786313DCB03F}"/>
              </a:ext>
            </a:extLst>
          </p:cNvPr>
          <p:cNvSpPr/>
          <p:nvPr/>
        </p:nvSpPr>
        <p:spPr>
          <a:xfrm>
            <a:off x="611560" y="638946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61A55D96-ED2F-4A57-AA60-043D5A104053}"/>
              </a:ext>
            </a:extLst>
          </p:cNvPr>
          <p:cNvSpPr/>
          <p:nvPr/>
        </p:nvSpPr>
        <p:spPr>
          <a:xfrm>
            <a:off x="233439" y="1244564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347439-669C-9B22-8922-D5BB164F6926}"/>
              </a:ext>
            </a:extLst>
          </p:cNvPr>
          <p:cNvSpPr/>
          <p:nvPr/>
        </p:nvSpPr>
        <p:spPr>
          <a:xfrm>
            <a:off x="4730116" y="1124744"/>
            <a:ext cx="21939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monkeys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915C4ECC-F91C-354F-6ADA-ECEAE27B94C3}"/>
              </a:ext>
            </a:extLst>
          </p:cNvPr>
          <p:cNvSpPr/>
          <p:nvPr/>
        </p:nvSpPr>
        <p:spPr>
          <a:xfrm>
            <a:off x="3709901" y="2888940"/>
            <a:ext cx="4534507" cy="1080120"/>
          </a:xfrm>
          <a:prstGeom prst="wedgeRoundRectCallout">
            <a:avLst>
              <a:gd name="adj1" fmla="val 66511"/>
              <a:gd name="adj2" fmla="val 792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78EE617-FF45-5E5F-C38D-9D6C25EA8176}"/>
              </a:ext>
            </a:extLst>
          </p:cNvPr>
          <p:cNvSpPr/>
          <p:nvPr/>
        </p:nvSpPr>
        <p:spPr>
          <a:xfrm>
            <a:off x="3995936" y="3109136"/>
            <a:ext cx="51976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see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five.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9D4AD0E-06F9-D2A7-95E7-C6E5F9A3164F}"/>
              </a:ext>
            </a:extLst>
          </p:cNvPr>
          <p:cNvSpPr/>
          <p:nvPr/>
        </p:nvSpPr>
        <p:spPr>
          <a:xfrm>
            <a:off x="4571439" y="3099085"/>
            <a:ext cx="15841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BEE578B-4BB7-92D6-08B9-F99533D7FCDD}"/>
              </a:ext>
            </a:extLst>
          </p:cNvPr>
          <p:cNvSpPr/>
          <p:nvPr/>
        </p:nvSpPr>
        <p:spPr>
          <a:xfrm>
            <a:off x="5868422" y="3113656"/>
            <a:ext cx="15841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see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4C1AA78-98F7-F662-642F-25B7B7599A81}"/>
              </a:ext>
            </a:extLst>
          </p:cNvPr>
          <p:cNvSpPr/>
          <p:nvPr/>
        </p:nvSpPr>
        <p:spPr>
          <a:xfrm>
            <a:off x="5884747" y="1617092"/>
            <a:ext cx="10643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84C201D-D15C-776E-1788-61D86EF5A0DC}"/>
              </a:ext>
            </a:extLst>
          </p:cNvPr>
          <p:cNvCxnSpPr>
            <a:cxnSpLocks/>
          </p:cNvCxnSpPr>
          <p:nvPr/>
        </p:nvCxnSpPr>
        <p:spPr>
          <a:xfrm>
            <a:off x="5652120" y="1007697"/>
            <a:ext cx="2808312" cy="0"/>
          </a:xfrm>
          <a:prstGeom prst="line">
            <a:avLst/>
          </a:prstGeom>
          <a:ln w="57150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67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2" grpId="0"/>
      <p:bldP spid="13" grpId="0"/>
      <p:bldP spid="15" grpId="0"/>
      <p:bldP spid="17" grpId="0"/>
      <p:bldP spid="19" grpId="0"/>
      <p:bldP spid="14" grpId="0" animBg="1"/>
      <p:bldP spid="20" grpId="0" animBg="1"/>
      <p:bldP spid="4" grpId="0"/>
      <p:bldP spid="5" grpId="0" animBg="1"/>
      <p:bldP spid="6" grpId="0"/>
      <p:bldP spid="16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5950F-8B54-2681-9E58-3AB770C6A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26235EB-6D10-EFE3-844B-10EB62A09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9" b="4679"/>
          <a:stretch/>
        </p:blipFill>
        <p:spPr>
          <a:xfrm>
            <a:off x="0" y="2173330"/>
            <a:ext cx="9144000" cy="4684670"/>
          </a:xfrm>
          <a:prstGeom prst="rect">
            <a:avLst/>
          </a:prstGeom>
        </p:spPr>
      </p:pic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1750F352-6E43-EC9F-DE0F-210E9A8BE5D9}"/>
              </a:ext>
            </a:extLst>
          </p:cNvPr>
          <p:cNvSpPr/>
          <p:nvPr/>
        </p:nvSpPr>
        <p:spPr>
          <a:xfrm>
            <a:off x="574728" y="1150584"/>
            <a:ext cx="8604448" cy="1270230"/>
          </a:xfrm>
          <a:prstGeom prst="wedgeRoundRectCallout">
            <a:avLst>
              <a:gd name="adj1" fmla="val 18460"/>
              <a:gd name="adj2" fmla="val 783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DF6DFCF-489B-61D0-EBA6-FA00CBD4EB94}"/>
              </a:ext>
            </a:extLst>
          </p:cNvPr>
          <p:cNvSpPr/>
          <p:nvPr/>
        </p:nvSpPr>
        <p:spPr>
          <a:xfrm>
            <a:off x="1526038" y="14249"/>
            <a:ext cx="71651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Four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books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are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in your backpack.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892611D-4B86-D482-75D6-CC2626014AA3}"/>
              </a:ext>
            </a:extLst>
          </p:cNvPr>
          <p:cNvSpPr/>
          <p:nvPr/>
        </p:nvSpPr>
        <p:spPr>
          <a:xfrm>
            <a:off x="626631" y="1148014"/>
            <a:ext cx="811564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How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many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books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</a:t>
            </a:r>
          </a:p>
          <a:p>
            <a:pPr algn="r"/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are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in your backpack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99730E5-487D-1CB6-8C4F-50BDF7313BE5}"/>
              </a:ext>
            </a:extLst>
          </p:cNvPr>
          <p:cNvSpPr/>
          <p:nvPr/>
        </p:nvSpPr>
        <p:spPr>
          <a:xfrm>
            <a:off x="868876" y="1188041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How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7970A48-A108-48C1-631F-BBC21FD4DBB5}"/>
              </a:ext>
            </a:extLst>
          </p:cNvPr>
          <p:cNvSpPr/>
          <p:nvPr/>
        </p:nvSpPr>
        <p:spPr>
          <a:xfrm>
            <a:off x="2519824" y="1181245"/>
            <a:ext cx="14041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many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4F9B09E-2676-7AB5-6405-AFA77CFEFFE3}"/>
              </a:ext>
            </a:extLst>
          </p:cNvPr>
          <p:cNvSpPr/>
          <p:nvPr/>
        </p:nvSpPr>
        <p:spPr>
          <a:xfrm>
            <a:off x="237911" y="504366"/>
            <a:ext cx="87490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Are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four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books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are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in your backpack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47906F-6C10-1FD1-C300-AA0BCDF224C1}"/>
              </a:ext>
            </a:extLst>
          </p:cNvPr>
          <p:cNvSpPr/>
          <p:nvPr/>
        </p:nvSpPr>
        <p:spPr>
          <a:xfrm>
            <a:off x="503601" y="513323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Are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E7FA1B85-B037-9C45-0FFF-316D4B16E175}"/>
              </a:ext>
            </a:extLst>
          </p:cNvPr>
          <p:cNvSpPr/>
          <p:nvPr/>
        </p:nvSpPr>
        <p:spPr>
          <a:xfrm>
            <a:off x="16390" y="678891"/>
            <a:ext cx="271354" cy="3444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7A669541-DB15-9597-8A61-29F241E6F372}"/>
              </a:ext>
            </a:extLst>
          </p:cNvPr>
          <p:cNvSpPr/>
          <p:nvPr/>
        </p:nvSpPr>
        <p:spPr>
          <a:xfrm>
            <a:off x="-561" y="1597892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6B8C76-94FE-0C65-45F5-5DA01E6913AE}"/>
              </a:ext>
            </a:extLst>
          </p:cNvPr>
          <p:cNvSpPr/>
          <p:nvPr/>
        </p:nvSpPr>
        <p:spPr>
          <a:xfrm>
            <a:off x="4250971" y="1188041"/>
            <a:ext cx="1889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books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C8E9F093-77EA-E4B5-9B7A-8D0531B8E932}"/>
              </a:ext>
            </a:extLst>
          </p:cNvPr>
          <p:cNvSpPr/>
          <p:nvPr/>
        </p:nvSpPr>
        <p:spPr>
          <a:xfrm>
            <a:off x="3364908" y="5471823"/>
            <a:ext cx="3439340" cy="1080120"/>
          </a:xfrm>
          <a:prstGeom prst="wedgeRoundRectCallout">
            <a:avLst>
              <a:gd name="adj1" fmla="val -52082"/>
              <a:gd name="adj2" fmla="val -1642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B3EFB95-93CA-958A-E1DC-9C13DAB20399}"/>
              </a:ext>
            </a:extLst>
          </p:cNvPr>
          <p:cNvSpPr/>
          <p:nvPr/>
        </p:nvSpPr>
        <p:spPr>
          <a:xfrm>
            <a:off x="3491880" y="5681807"/>
            <a:ext cx="32403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Four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books. 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AD5E6E9-4950-948E-C968-574C9A2B3333}"/>
              </a:ext>
            </a:extLst>
          </p:cNvPr>
          <p:cNvSpPr/>
          <p:nvPr/>
        </p:nvSpPr>
        <p:spPr>
          <a:xfrm>
            <a:off x="3779911" y="5666254"/>
            <a:ext cx="15841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Four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247EE89-FAD7-70B7-A14B-FEBFAFF66AAE}"/>
              </a:ext>
            </a:extLst>
          </p:cNvPr>
          <p:cNvSpPr/>
          <p:nvPr/>
        </p:nvSpPr>
        <p:spPr>
          <a:xfrm>
            <a:off x="3581389" y="1654969"/>
            <a:ext cx="1203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are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E04F0B3-3CEC-C075-152C-280F361D7A45}"/>
              </a:ext>
            </a:extLst>
          </p:cNvPr>
          <p:cNvCxnSpPr>
            <a:cxnSpLocks/>
          </p:cNvCxnSpPr>
          <p:nvPr/>
        </p:nvCxnSpPr>
        <p:spPr>
          <a:xfrm>
            <a:off x="1655728" y="1015354"/>
            <a:ext cx="2340208" cy="0"/>
          </a:xfrm>
          <a:prstGeom prst="line">
            <a:avLst/>
          </a:prstGeom>
          <a:ln w="57150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94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2" grpId="0"/>
      <p:bldP spid="13" grpId="0"/>
      <p:bldP spid="15" grpId="0"/>
      <p:bldP spid="17" grpId="0"/>
      <p:bldP spid="19" grpId="0"/>
      <p:bldP spid="14" grpId="0" animBg="1"/>
      <p:bldP spid="20" grpId="0" animBg="1"/>
      <p:bldP spid="4" grpId="0"/>
      <p:bldP spid="5" grpId="0" animBg="1"/>
      <p:bldP spid="6" grpId="0"/>
      <p:bldP spid="16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40D91CD-711F-6312-CACB-AA216394C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" y="29389"/>
            <a:ext cx="9144000" cy="67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0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AEAE2-805E-A6C7-0B67-E855D6965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9AD9E-6FAF-BAFB-C2E3-A34979FA1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36787"/>
            <a:ext cx="8208912" cy="1470025"/>
          </a:xfrm>
        </p:spPr>
        <p:txBody>
          <a:bodyPr>
            <a:normAutofit/>
          </a:bodyPr>
          <a:lstStyle/>
          <a:p>
            <a:r>
              <a:rPr kumimoji="1" lang="ja-JP" altLang="en-US" sz="8800" b="1" dirty="0">
                <a:latin typeface="Century Schoolbook" panose="02040604050505020304" pitchFamily="18" charset="0"/>
              </a:rPr>
              <a:t>複数形について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F6C85222-DEA6-EE16-6DAD-15C4D602C8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Plural form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0D16B34-274B-969B-BCF9-93B7DBAD0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56" y="5422776"/>
            <a:ext cx="1124744" cy="11247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88FF483-D265-BEB8-4E1D-8A452B857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256" y="5638800"/>
            <a:ext cx="1124744" cy="112474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679B582-64AB-A390-A1FC-9959127E2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36" y="4768594"/>
            <a:ext cx="1124744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99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571CE-45F0-F56D-9D74-25A88A63C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70445C-0A0D-0F09-AD35-EF651FBBB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36787"/>
            <a:ext cx="8208912" cy="1470025"/>
          </a:xfrm>
        </p:spPr>
        <p:txBody>
          <a:bodyPr>
            <a:normAutofit fontScale="90000"/>
          </a:bodyPr>
          <a:lstStyle/>
          <a:p>
            <a:r>
              <a:rPr kumimoji="1" lang="en-US" altLang="ja-JP" sz="8800" b="1" dirty="0">
                <a:latin typeface="Century Schoolbook" panose="02040604050505020304" pitchFamily="18" charset="0"/>
              </a:rPr>
              <a:t>How many ~ can you see?</a:t>
            </a:r>
            <a:endParaRPr kumimoji="1" lang="ja-JP" altLang="en-US" sz="88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09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8C1BF9E-2151-C7B5-1B7F-42FA84115CF8}"/>
              </a:ext>
            </a:extLst>
          </p:cNvPr>
          <p:cNvSpPr/>
          <p:nvPr/>
        </p:nvSpPr>
        <p:spPr>
          <a:xfrm>
            <a:off x="1" y="-6317"/>
            <a:ext cx="51480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複数形の基本ルール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DF74364-175A-2531-E4BB-29C916714CA6}"/>
              </a:ext>
            </a:extLst>
          </p:cNvPr>
          <p:cNvSpPr/>
          <p:nvPr/>
        </p:nvSpPr>
        <p:spPr>
          <a:xfrm>
            <a:off x="1036002" y="5229200"/>
            <a:ext cx="65527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ほとんどの単語は、「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s</a:t>
            </a:r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」をつけるだけ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ABD8E63-081A-FD2E-99B4-D93A3A2B2A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2" y="1196752"/>
            <a:ext cx="2051873" cy="153890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5B5D115-F126-EB6A-EF78-B2AAD79F3DF8}"/>
              </a:ext>
            </a:extLst>
          </p:cNvPr>
          <p:cNvSpPr/>
          <p:nvPr/>
        </p:nvSpPr>
        <p:spPr>
          <a:xfrm>
            <a:off x="1891784" y="1844824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book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747337A-E1A2-ECA9-BB5B-BC2FAE65A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17522"/>
            <a:ext cx="2224864" cy="1668648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2AE7049C-82F5-7047-4DC4-61D4784D9E80}"/>
              </a:ext>
            </a:extLst>
          </p:cNvPr>
          <p:cNvSpPr/>
          <p:nvPr/>
        </p:nvSpPr>
        <p:spPr>
          <a:xfrm>
            <a:off x="3367035" y="1926414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614DB2A-97B0-14BB-995A-F1493B822D5D}"/>
              </a:ext>
            </a:extLst>
          </p:cNvPr>
          <p:cNvSpPr/>
          <p:nvPr/>
        </p:nvSpPr>
        <p:spPr>
          <a:xfrm>
            <a:off x="6595339" y="1790236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book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9A6E9A3-4AB8-20C6-5A50-CCB3CFB29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59" y="3035726"/>
            <a:ext cx="1538905" cy="1538905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293BEA6-C8D7-585C-FF40-974816E108B2}"/>
              </a:ext>
            </a:extLst>
          </p:cNvPr>
          <p:cNvSpPr/>
          <p:nvPr/>
        </p:nvSpPr>
        <p:spPr>
          <a:xfrm>
            <a:off x="2112703" y="3640233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cat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5F9F936-29AD-5901-214B-C864707E0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432" y="3382740"/>
            <a:ext cx="1742791" cy="1070388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50979FCC-0C13-C6A1-15B6-233DF63BCC28}"/>
              </a:ext>
            </a:extLst>
          </p:cNvPr>
          <p:cNvSpPr/>
          <p:nvPr/>
        </p:nvSpPr>
        <p:spPr>
          <a:xfrm>
            <a:off x="3431928" y="3765388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D838E4C-59F5-7772-9076-1FE89D0353B7}"/>
              </a:ext>
            </a:extLst>
          </p:cNvPr>
          <p:cNvSpPr/>
          <p:nvPr/>
        </p:nvSpPr>
        <p:spPr>
          <a:xfrm>
            <a:off x="6876256" y="3629210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cat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5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 animBg="1"/>
      <p:bldP spid="14" grpId="0"/>
      <p:bldP spid="16" grpId="0"/>
      <p:bldP spid="18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FF2A6-4CAC-7703-9C07-CBB8C1463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EE6D38-0390-26E4-6871-F51C06CCB2A6}"/>
              </a:ext>
            </a:extLst>
          </p:cNvPr>
          <p:cNvSpPr/>
          <p:nvPr/>
        </p:nvSpPr>
        <p:spPr>
          <a:xfrm>
            <a:off x="1" y="-6317"/>
            <a:ext cx="51480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特別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ルール①（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es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をつける）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BCE54ED-04A5-363A-8216-DF5C249F2C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026" y="516902"/>
            <a:ext cx="1302768" cy="97707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FD4FC9A-EAEA-A4FB-6A8F-18AE1C1C6BC7}"/>
              </a:ext>
            </a:extLst>
          </p:cNvPr>
          <p:cNvSpPr/>
          <p:nvPr/>
        </p:nvSpPr>
        <p:spPr>
          <a:xfrm>
            <a:off x="1891784" y="774312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bus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1A25071C-C72E-0013-CE92-659763422F42}"/>
              </a:ext>
            </a:extLst>
          </p:cNvPr>
          <p:cNvSpPr/>
          <p:nvPr/>
        </p:nvSpPr>
        <p:spPr>
          <a:xfrm>
            <a:off x="3367035" y="855902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DF79660-79F7-14BA-D790-F1C03AE9F66C}"/>
              </a:ext>
            </a:extLst>
          </p:cNvPr>
          <p:cNvSpPr/>
          <p:nvPr/>
        </p:nvSpPr>
        <p:spPr>
          <a:xfrm>
            <a:off x="6595339" y="719724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bus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es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EB10521-0B16-BD5C-DD33-D7787FBCF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70" y="1816359"/>
            <a:ext cx="1039263" cy="876138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61CA565-A8E4-0832-124F-D1EAF768392F}"/>
              </a:ext>
            </a:extLst>
          </p:cNvPr>
          <p:cNvSpPr/>
          <p:nvPr/>
        </p:nvSpPr>
        <p:spPr>
          <a:xfrm>
            <a:off x="1979712" y="1844824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box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5C14EE4-B43B-E1B9-E35C-3F3D28EBDD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1020" y="1715802"/>
            <a:ext cx="1231359" cy="1065126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5D691AB3-0822-EDF6-28F9-7F508D09514B}"/>
              </a:ext>
            </a:extLst>
          </p:cNvPr>
          <p:cNvSpPr/>
          <p:nvPr/>
        </p:nvSpPr>
        <p:spPr>
          <a:xfrm>
            <a:off x="3447703" y="1981002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0EC9254-B513-27A7-253E-BC5CD2938318}"/>
              </a:ext>
            </a:extLst>
          </p:cNvPr>
          <p:cNvSpPr/>
          <p:nvPr/>
        </p:nvSpPr>
        <p:spPr>
          <a:xfrm>
            <a:off x="6676007" y="1844824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box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es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E522D42-FE91-7EBF-71E9-905907FA6198}"/>
              </a:ext>
            </a:extLst>
          </p:cNvPr>
          <p:cNvGrpSpPr/>
          <p:nvPr/>
        </p:nvGrpSpPr>
        <p:grpSpPr>
          <a:xfrm>
            <a:off x="5148064" y="516902"/>
            <a:ext cx="1194315" cy="1091829"/>
            <a:chOff x="4544445" y="548757"/>
            <a:chExt cx="1847927" cy="1474429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1871F90C-86AF-CB39-AD1E-AF4F6E9A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4445" y="548757"/>
              <a:ext cx="1534613" cy="852794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F49C52BE-3BCE-71A9-21E9-08FF14B6F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759" y="1169113"/>
              <a:ext cx="1534613" cy="854073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7F4CF106-2A55-6F70-E920-2CBB50B2BF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984" y="2858489"/>
            <a:ext cx="1039263" cy="77736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51C7F6A-7840-9947-5A5B-F7F540159435}"/>
              </a:ext>
            </a:extLst>
          </p:cNvPr>
          <p:cNvSpPr/>
          <p:nvPr/>
        </p:nvSpPr>
        <p:spPr>
          <a:xfrm>
            <a:off x="1979625" y="2887361"/>
            <a:ext cx="14207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watch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1A6AF99-FACA-5E12-7D87-DDD58706F9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8723" y="2779006"/>
            <a:ext cx="1187495" cy="890577"/>
          </a:xfrm>
          <a:prstGeom prst="rect">
            <a:avLst/>
          </a:prstGeom>
        </p:spPr>
      </p:pic>
      <p:sp>
        <p:nvSpPr>
          <p:cNvPr id="20" name="矢印: 右 19">
            <a:extLst>
              <a:ext uri="{FF2B5EF4-FFF2-40B4-BE49-F238E27FC236}">
                <a16:creationId xmlns:a16="http://schemas.microsoft.com/office/drawing/2014/main" id="{B6F46095-257C-464F-7526-87A519B8BD60}"/>
              </a:ext>
            </a:extLst>
          </p:cNvPr>
          <p:cNvSpPr/>
          <p:nvPr/>
        </p:nvSpPr>
        <p:spPr>
          <a:xfrm>
            <a:off x="3447405" y="2964475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6D123DC-9888-F743-8031-6D5A28BDEE12}"/>
              </a:ext>
            </a:extLst>
          </p:cNvPr>
          <p:cNvSpPr/>
          <p:nvPr/>
        </p:nvSpPr>
        <p:spPr>
          <a:xfrm>
            <a:off x="6675708" y="2878002"/>
            <a:ext cx="18674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watch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es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68A2A09-B188-026B-B532-02A07F5AC9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3573016"/>
            <a:ext cx="1420743" cy="1065557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AF9A00-8EE7-B9E8-803B-D414000BF9A0}"/>
              </a:ext>
            </a:extLst>
          </p:cNvPr>
          <p:cNvSpPr/>
          <p:nvPr/>
        </p:nvSpPr>
        <p:spPr>
          <a:xfrm>
            <a:off x="1979414" y="3821846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dish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251B5EE-5D51-4723-757A-99FED19CF7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0525" y="3870478"/>
            <a:ext cx="1303893" cy="493306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E598E597-6D40-C58E-C701-2A88E10ED275}"/>
              </a:ext>
            </a:extLst>
          </p:cNvPr>
          <p:cNvSpPr/>
          <p:nvPr/>
        </p:nvSpPr>
        <p:spPr>
          <a:xfrm>
            <a:off x="3447405" y="3958024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165B2A4-A47C-437C-76FD-30FBF85F7AF1}"/>
              </a:ext>
            </a:extLst>
          </p:cNvPr>
          <p:cNvSpPr/>
          <p:nvPr/>
        </p:nvSpPr>
        <p:spPr>
          <a:xfrm>
            <a:off x="6675709" y="3821846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dish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es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17AFAF0-0711-B194-1BB6-10A5DE70CA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304" y="4379667"/>
            <a:ext cx="924236" cy="1065557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527EDAF7-E6EC-E994-91AB-07BDB1509DAE}"/>
              </a:ext>
            </a:extLst>
          </p:cNvPr>
          <p:cNvSpPr/>
          <p:nvPr/>
        </p:nvSpPr>
        <p:spPr>
          <a:xfrm>
            <a:off x="1963937" y="4687262"/>
            <a:ext cx="14834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tomato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4E5C387-B639-B42D-8F74-D7C7C7B94F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8723" y="4510761"/>
            <a:ext cx="1245695" cy="880552"/>
          </a:xfrm>
          <a:prstGeom prst="rect">
            <a:avLst/>
          </a:prstGeom>
        </p:spPr>
      </p:pic>
      <p:sp>
        <p:nvSpPr>
          <p:cNvPr id="30" name="矢印: 右 29">
            <a:extLst>
              <a:ext uri="{FF2B5EF4-FFF2-40B4-BE49-F238E27FC236}">
                <a16:creationId xmlns:a16="http://schemas.microsoft.com/office/drawing/2014/main" id="{C05BAC1C-BA39-7049-B6EC-F5D207530C13}"/>
              </a:ext>
            </a:extLst>
          </p:cNvPr>
          <p:cNvSpPr/>
          <p:nvPr/>
        </p:nvSpPr>
        <p:spPr>
          <a:xfrm>
            <a:off x="3431928" y="4823440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B7472708-2402-C3C2-9868-105B207E9428}"/>
              </a:ext>
            </a:extLst>
          </p:cNvPr>
          <p:cNvSpPr/>
          <p:nvPr/>
        </p:nvSpPr>
        <p:spPr>
          <a:xfrm>
            <a:off x="6660232" y="4687262"/>
            <a:ext cx="2160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tomato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es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2A6C029-F790-0ED1-1458-EE346F0A1F29}"/>
              </a:ext>
            </a:extLst>
          </p:cNvPr>
          <p:cNvSpPr/>
          <p:nvPr/>
        </p:nvSpPr>
        <p:spPr>
          <a:xfrm>
            <a:off x="251520" y="5733256"/>
            <a:ext cx="87849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単語の語尾が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s, x, </a:t>
            </a:r>
            <a:r>
              <a:rPr lang="en-US" altLang="ja-JP" sz="2800" b="1" dirty="0" err="1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ch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, </a:t>
            </a:r>
            <a:r>
              <a:rPr lang="en-US" altLang="ja-JP" sz="2800" b="1" dirty="0" err="1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sh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, o 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のとき →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es 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をつける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!</a:t>
            </a:r>
            <a:endParaRPr lang="ja-JP" altLang="en-US" sz="28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46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6" grpId="0"/>
      <p:bldP spid="18" grpId="0" animBg="1"/>
      <p:bldP spid="19" grpId="0"/>
      <p:bldP spid="8" grpId="0"/>
      <p:bldP spid="20" grpId="0" animBg="1"/>
      <p:bldP spid="21" grpId="0"/>
      <p:bldP spid="23" grpId="0"/>
      <p:bldP spid="25" grpId="0" animBg="1"/>
      <p:bldP spid="26" grpId="0"/>
      <p:bldP spid="28" grpId="0"/>
      <p:bldP spid="30" grpId="0" animBg="1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B85F6-805E-6ECD-1C6B-2935407D2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5C07CE2-FA1B-736C-824E-5262C908990F}"/>
              </a:ext>
            </a:extLst>
          </p:cNvPr>
          <p:cNvSpPr/>
          <p:nvPr/>
        </p:nvSpPr>
        <p:spPr>
          <a:xfrm>
            <a:off x="1" y="-6317"/>
            <a:ext cx="51480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特別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ルール②（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f / </a:t>
            </a:r>
            <a:r>
              <a:rPr lang="en-US" altLang="ja-JP" sz="2800" b="1" dirty="0" err="1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fe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→ </a:t>
            </a:r>
            <a:r>
              <a:rPr lang="en-US" altLang="ja-JP" sz="2800" b="1" dirty="0" err="1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ves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789B9E0-9BE6-C322-359D-59EF04A9EE7F}"/>
              </a:ext>
            </a:extLst>
          </p:cNvPr>
          <p:cNvSpPr/>
          <p:nvPr/>
        </p:nvSpPr>
        <p:spPr>
          <a:xfrm>
            <a:off x="0" y="5324996"/>
            <a:ext cx="92761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単語の語尾が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f / </a:t>
            </a:r>
            <a:r>
              <a:rPr lang="en-US" altLang="ja-JP" sz="2800" b="1" dirty="0" err="1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fe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のとき →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v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に変えて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es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!</a:t>
            </a:r>
            <a:endParaRPr lang="ja-JP" altLang="en-US" sz="28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4D2A368-2ED1-1C8E-7B30-D3907F07D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050" y="1196752"/>
            <a:ext cx="1025936" cy="153890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E18CCB-1D80-BFA6-7764-2FD695A7AEE0}"/>
              </a:ext>
            </a:extLst>
          </p:cNvPr>
          <p:cNvSpPr/>
          <p:nvPr/>
        </p:nvSpPr>
        <p:spPr>
          <a:xfrm>
            <a:off x="1891784" y="1844824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leaf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01B20A91-6650-28EB-CA98-C84BA079D27A}"/>
              </a:ext>
            </a:extLst>
          </p:cNvPr>
          <p:cNvSpPr/>
          <p:nvPr/>
        </p:nvSpPr>
        <p:spPr>
          <a:xfrm>
            <a:off x="3367035" y="1926414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07B45F4-E035-45B5-4301-3E4D22E726DA}"/>
              </a:ext>
            </a:extLst>
          </p:cNvPr>
          <p:cNvSpPr/>
          <p:nvPr/>
        </p:nvSpPr>
        <p:spPr>
          <a:xfrm>
            <a:off x="6595339" y="1790236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lea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ves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B6CCBFB-C51D-7A56-D00C-A3875E61A9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r="29490"/>
          <a:stretch>
            <a:fillRect/>
          </a:stretch>
        </p:blipFill>
        <p:spPr>
          <a:xfrm rot="18389933">
            <a:off x="1042975" y="2864094"/>
            <a:ext cx="508710" cy="1929168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AEC1CC0-9392-639E-DAD1-6F3C1132D413}"/>
              </a:ext>
            </a:extLst>
          </p:cNvPr>
          <p:cNvSpPr/>
          <p:nvPr/>
        </p:nvSpPr>
        <p:spPr>
          <a:xfrm>
            <a:off x="2112703" y="3640233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knife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B3B6FB37-DCC0-D750-3880-595D38B6F316}"/>
              </a:ext>
            </a:extLst>
          </p:cNvPr>
          <p:cNvSpPr/>
          <p:nvPr/>
        </p:nvSpPr>
        <p:spPr>
          <a:xfrm>
            <a:off x="3431928" y="3765388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DA4DFC2-2F00-C289-734C-F492F760712F}"/>
              </a:ext>
            </a:extLst>
          </p:cNvPr>
          <p:cNvSpPr/>
          <p:nvPr/>
        </p:nvSpPr>
        <p:spPr>
          <a:xfrm>
            <a:off x="6876256" y="3629210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kni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ves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1486383-460C-388B-74E9-10617FB868FE}"/>
              </a:ext>
            </a:extLst>
          </p:cNvPr>
          <p:cNvSpPr/>
          <p:nvPr/>
        </p:nvSpPr>
        <p:spPr>
          <a:xfrm>
            <a:off x="4144372" y="6109732"/>
            <a:ext cx="45942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※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例外もあるよ：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roof → roofs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2B5C5D3-8026-4F81-B1A1-CBBB119C6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3" y="766764"/>
            <a:ext cx="2183433" cy="2186932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F986AD1-4BAF-FB32-65DD-864538313ABE}"/>
              </a:ext>
            </a:extLst>
          </p:cNvPr>
          <p:cNvGrpSpPr/>
          <p:nvPr/>
        </p:nvGrpSpPr>
        <p:grpSpPr>
          <a:xfrm>
            <a:off x="4296024" y="3457774"/>
            <a:ext cx="2159701" cy="955537"/>
            <a:chOff x="4183482" y="3511033"/>
            <a:chExt cx="2159701" cy="955537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6D367724-523A-7C5D-F77C-D44A8C87C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000" r="29490"/>
            <a:stretch>
              <a:fillRect/>
            </a:stretch>
          </p:blipFill>
          <p:spPr>
            <a:xfrm rot="18389933">
              <a:off x="4893711" y="3247631"/>
              <a:ext cx="508710" cy="1929168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379B46F5-5642-5CC4-6BE0-9259EAE70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000" r="29490"/>
            <a:stretch>
              <a:fillRect/>
            </a:stretch>
          </p:blipFill>
          <p:spPr>
            <a:xfrm rot="18389933">
              <a:off x="5124244" y="2800804"/>
              <a:ext cx="508710" cy="1929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553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 animBg="1"/>
      <p:bldP spid="14" grpId="0"/>
      <p:bldP spid="16" grpId="0"/>
      <p:bldP spid="18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1D12D-A7C6-7E08-E68E-FBE171152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976830E-0901-E56D-4778-8FAC5C543755}"/>
              </a:ext>
            </a:extLst>
          </p:cNvPr>
          <p:cNvSpPr/>
          <p:nvPr/>
        </p:nvSpPr>
        <p:spPr>
          <a:xfrm>
            <a:off x="1" y="-6317"/>
            <a:ext cx="51480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特別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ルール③（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 → </a:t>
            </a:r>
            <a:r>
              <a:rPr lang="en-US" altLang="ja-JP" sz="2800" b="1" dirty="0" err="1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ies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EAEF78E-47D8-2468-2D06-D33FFBDC5837}"/>
              </a:ext>
            </a:extLst>
          </p:cNvPr>
          <p:cNvSpPr/>
          <p:nvPr/>
        </p:nvSpPr>
        <p:spPr>
          <a:xfrm>
            <a:off x="0" y="5324996"/>
            <a:ext cx="92761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単語の語尾が「子音＋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」のとき →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 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を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en-US" altLang="ja-JP" sz="2800" b="1" dirty="0" err="1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i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に変えて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es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!</a:t>
            </a:r>
            <a:endParaRPr lang="ja-JP" altLang="en-US" sz="28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57C8C18-70B4-5D0A-BB94-E4FE5CACA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737" y="1196752"/>
            <a:ext cx="1478563" cy="153890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420F812-A6BC-41E4-9DE9-4F63FC245FE2}"/>
              </a:ext>
            </a:extLst>
          </p:cNvPr>
          <p:cNvSpPr/>
          <p:nvPr/>
        </p:nvSpPr>
        <p:spPr>
          <a:xfrm>
            <a:off x="1891784" y="1844824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baby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D99094AC-5C4F-6F72-C054-E38B86C4DA9C}"/>
              </a:ext>
            </a:extLst>
          </p:cNvPr>
          <p:cNvSpPr/>
          <p:nvPr/>
        </p:nvSpPr>
        <p:spPr>
          <a:xfrm>
            <a:off x="3367035" y="1926414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CEB4183-8F87-A4CB-6CDE-D9D4F31CD39C}"/>
              </a:ext>
            </a:extLst>
          </p:cNvPr>
          <p:cNvSpPr/>
          <p:nvPr/>
        </p:nvSpPr>
        <p:spPr>
          <a:xfrm>
            <a:off x="6595339" y="1790236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bab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ies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D11CB85-7991-DBB8-1433-5BBB546D3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16" y="3132349"/>
            <a:ext cx="1942243" cy="1456681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27B3B27-65C6-2084-BD62-DD4095EA7919}"/>
              </a:ext>
            </a:extLst>
          </p:cNvPr>
          <p:cNvSpPr/>
          <p:nvPr/>
        </p:nvSpPr>
        <p:spPr>
          <a:xfrm>
            <a:off x="2112703" y="3640233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city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9C8F69DC-7E2B-E2CB-2E0D-1A952F6FC641}"/>
              </a:ext>
            </a:extLst>
          </p:cNvPr>
          <p:cNvSpPr/>
          <p:nvPr/>
        </p:nvSpPr>
        <p:spPr>
          <a:xfrm>
            <a:off x="3431928" y="3765388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6815CE9-6923-721D-3DB4-C99243BD0BEC}"/>
              </a:ext>
            </a:extLst>
          </p:cNvPr>
          <p:cNvSpPr/>
          <p:nvPr/>
        </p:nvSpPr>
        <p:spPr>
          <a:xfrm>
            <a:off x="6876256" y="3629210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cit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ies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CCE7625-34E1-2F8F-E440-26B44A78C0F1}"/>
              </a:ext>
            </a:extLst>
          </p:cNvPr>
          <p:cNvGrpSpPr/>
          <p:nvPr/>
        </p:nvGrpSpPr>
        <p:grpSpPr>
          <a:xfrm>
            <a:off x="3995936" y="924174"/>
            <a:ext cx="2789272" cy="2004303"/>
            <a:chOff x="3995936" y="924174"/>
            <a:chExt cx="2789272" cy="2004303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1E994C7E-65E3-3D92-C270-1A1BDE3D1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5936" y="924174"/>
              <a:ext cx="1993586" cy="1668648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5221F1F-897A-0545-B935-05283F3B3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729" y="1428158"/>
              <a:ext cx="1792479" cy="1500319"/>
            </a:xfrm>
            <a:prstGeom prst="rect">
              <a:avLst/>
            </a:prstGeom>
          </p:spPr>
        </p:pic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EF296CB-B8B3-CEBB-5C89-0922C1502CF4}"/>
              </a:ext>
            </a:extLst>
          </p:cNvPr>
          <p:cNvGrpSpPr/>
          <p:nvPr/>
        </p:nvGrpSpPr>
        <p:grpSpPr>
          <a:xfrm>
            <a:off x="4536842" y="3050469"/>
            <a:ext cx="2261438" cy="1765608"/>
            <a:chOff x="4536842" y="3050469"/>
            <a:chExt cx="2261438" cy="1765608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A4002EEE-DC0E-99CA-5662-53CF6753D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6842" y="3050469"/>
              <a:ext cx="1427184" cy="1070388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0CBBE1EF-B03B-BC63-EBA8-557D0FC86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7189" y="3705260"/>
              <a:ext cx="1481091" cy="1110817"/>
            </a:xfrm>
            <a:prstGeom prst="rect">
              <a:avLst/>
            </a:prstGeom>
          </p:spPr>
        </p:pic>
      </p:grp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3B6DDDB-48B3-CCBF-C2FE-528F34FE55DD}"/>
              </a:ext>
            </a:extLst>
          </p:cNvPr>
          <p:cNvSpPr/>
          <p:nvPr/>
        </p:nvSpPr>
        <p:spPr>
          <a:xfrm>
            <a:off x="1866058" y="6041762"/>
            <a:ext cx="6768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※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「子音字」＝ 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a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・</a:t>
            </a:r>
            <a:r>
              <a:rPr lang="en-US" altLang="ja-JP" sz="2400" b="1" dirty="0" err="1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・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u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・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e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・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o 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以外の音</a:t>
            </a:r>
          </a:p>
        </p:txBody>
      </p:sp>
    </p:spTree>
    <p:extLst>
      <p:ext uri="{BB962C8B-B14F-4D97-AF65-F5344CB8AC3E}">
        <p14:creationId xmlns:p14="http://schemas.microsoft.com/office/powerpoint/2010/main" val="1817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 animBg="1"/>
      <p:bldP spid="14" grpId="0"/>
      <p:bldP spid="16" grpId="0"/>
      <p:bldP spid="18" grpId="0" animBg="1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09D4F-0E4F-6DEA-376F-459937DEF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EC746E-873D-FF20-0DA1-98D797F85242}"/>
              </a:ext>
            </a:extLst>
          </p:cNvPr>
          <p:cNvSpPr/>
          <p:nvPr/>
        </p:nvSpPr>
        <p:spPr>
          <a:xfrm>
            <a:off x="1" y="-6317"/>
            <a:ext cx="51480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特別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ルール④（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 → </a:t>
            </a:r>
            <a:r>
              <a:rPr lang="en-US" altLang="ja-JP" sz="2800" b="1" dirty="0" err="1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ys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94853BC-41D8-4E27-E4B4-CB777446EC28}"/>
              </a:ext>
            </a:extLst>
          </p:cNvPr>
          <p:cNvSpPr/>
          <p:nvPr/>
        </p:nvSpPr>
        <p:spPr>
          <a:xfrm>
            <a:off x="125760" y="5162519"/>
            <a:ext cx="88924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単語の語尾が「母音＋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 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」のとき → </a:t>
            </a:r>
            <a:endParaRPr lang="en-US" altLang="ja-JP" sz="28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  <a:p>
            <a:pPr algn="r"/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そのまま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s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をつける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!</a:t>
            </a:r>
            <a:endParaRPr lang="ja-JP" altLang="en-US" sz="28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6E96FB9-E47E-214C-1EBF-A5EA7E854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487" y="919458"/>
            <a:ext cx="1710101" cy="211422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A1C9BF4-81D2-F6FE-9B2B-55F17EA3FCC9}"/>
              </a:ext>
            </a:extLst>
          </p:cNvPr>
          <p:cNvSpPr/>
          <p:nvPr/>
        </p:nvSpPr>
        <p:spPr>
          <a:xfrm>
            <a:off x="1891784" y="1844824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boy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32B1E5F8-6FDD-71A1-B8F2-4A91D6CDB78A}"/>
              </a:ext>
            </a:extLst>
          </p:cNvPr>
          <p:cNvSpPr/>
          <p:nvPr/>
        </p:nvSpPr>
        <p:spPr>
          <a:xfrm>
            <a:off x="3367035" y="1926414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B528223-40F5-0BB9-073D-8633C1DC7B61}"/>
              </a:ext>
            </a:extLst>
          </p:cNvPr>
          <p:cNvSpPr/>
          <p:nvPr/>
        </p:nvSpPr>
        <p:spPr>
          <a:xfrm>
            <a:off x="6595339" y="1790236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boy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3BC6587-3B9D-C8D3-86FF-9A1E955DB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27" y="3345047"/>
            <a:ext cx="1942243" cy="1455825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4FF6FDB-81C5-3356-54BB-B3AD2212B693}"/>
              </a:ext>
            </a:extLst>
          </p:cNvPr>
          <p:cNvSpPr/>
          <p:nvPr/>
        </p:nvSpPr>
        <p:spPr>
          <a:xfrm>
            <a:off x="1919929" y="3585362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key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BDE38C04-9696-1E19-612E-A5D7CF1C3041}"/>
              </a:ext>
            </a:extLst>
          </p:cNvPr>
          <p:cNvSpPr/>
          <p:nvPr/>
        </p:nvSpPr>
        <p:spPr>
          <a:xfrm>
            <a:off x="3431928" y="3765388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2956903-3A1E-10B5-503D-AF8D3E1491E8}"/>
              </a:ext>
            </a:extLst>
          </p:cNvPr>
          <p:cNvSpPr/>
          <p:nvPr/>
        </p:nvSpPr>
        <p:spPr>
          <a:xfrm>
            <a:off x="6876256" y="3629210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key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s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D8F8CAF-CF3B-2918-624D-B53F0B75FE00}"/>
              </a:ext>
            </a:extLst>
          </p:cNvPr>
          <p:cNvSpPr/>
          <p:nvPr/>
        </p:nvSpPr>
        <p:spPr>
          <a:xfrm>
            <a:off x="2013588" y="6254265"/>
            <a:ext cx="6768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※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「母音」＝ 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a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・</a:t>
            </a:r>
            <a:r>
              <a:rPr lang="en-US" altLang="ja-JP" sz="2400" b="1" dirty="0" err="1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・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u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・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e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・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o 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の音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18B6BF4-9764-4E03-1724-D7F14AB1A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97" y="1009784"/>
            <a:ext cx="2172848" cy="188238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F6BEBC6-F781-721E-A251-1A8E7B351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78" y="3399630"/>
            <a:ext cx="1604898" cy="12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 animBg="1"/>
      <p:bldP spid="14" grpId="0"/>
      <p:bldP spid="16" grpId="0"/>
      <p:bldP spid="18" grpId="0" animBg="1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12551-56F9-0B87-5FA8-1F9D63832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1C2B438-A2D9-4EB9-D5BC-9BB498D8EF12}"/>
              </a:ext>
            </a:extLst>
          </p:cNvPr>
          <p:cNvSpPr/>
          <p:nvPr/>
        </p:nvSpPr>
        <p:spPr>
          <a:xfrm>
            <a:off x="0" y="-6317"/>
            <a:ext cx="69482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dirty="0"/>
              <a:t>不規則に変化する単語（丸暗記しよう！）</a:t>
            </a:r>
            <a:endParaRPr lang="ja-JP" altLang="en-US" sz="28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49124F3-30E3-0250-C618-C1704AB501CD}"/>
              </a:ext>
            </a:extLst>
          </p:cNvPr>
          <p:cNvSpPr/>
          <p:nvPr/>
        </p:nvSpPr>
        <p:spPr>
          <a:xfrm>
            <a:off x="601897" y="5879478"/>
            <a:ext cx="39604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一つ一つ覚えていこう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!</a:t>
            </a:r>
            <a:endParaRPr lang="ja-JP" altLang="en-US" sz="28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089A836-A1D4-2ABD-FA16-1D881FF0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295" y="516902"/>
            <a:ext cx="814229" cy="97707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60B4D2A-DDA4-0365-C92E-1F212686D7D3}"/>
              </a:ext>
            </a:extLst>
          </p:cNvPr>
          <p:cNvSpPr/>
          <p:nvPr/>
        </p:nvSpPr>
        <p:spPr>
          <a:xfrm>
            <a:off x="1891784" y="774312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man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694DB17E-98CA-2A20-0714-766E165F7B3B}"/>
              </a:ext>
            </a:extLst>
          </p:cNvPr>
          <p:cNvSpPr/>
          <p:nvPr/>
        </p:nvSpPr>
        <p:spPr>
          <a:xfrm>
            <a:off x="3367035" y="855902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E793884-2E9D-46E7-C943-83F81458BBF1}"/>
              </a:ext>
            </a:extLst>
          </p:cNvPr>
          <p:cNvSpPr/>
          <p:nvPr/>
        </p:nvSpPr>
        <p:spPr>
          <a:xfrm>
            <a:off x="6595339" y="719724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m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e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n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3751D26-6775-FB11-3CD2-9C6529FF0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35" y="1752748"/>
            <a:ext cx="803126" cy="876138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D5D7B17-637F-92FF-A4D1-8010EC8C3645}"/>
              </a:ext>
            </a:extLst>
          </p:cNvPr>
          <p:cNvSpPr/>
          <p:nvPr/>
        </p:nvSpPr>
        <p:spPr>
          <a:xfrm>
            <a:off x="1835696" y="1844824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woman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784FD9FD-2C60-FC0D-464B-AB812E3E7A32}"/>
              </a:ext>
            </a:extLst>
          </p:cNvPr>
          <p:cNvSpPr/>
          <p:nvPr/>
        </p:nvSpPr>
        <p:spPr>
          <a:xfrm>
            <a:off x="3447703" y="1981002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E9D6617-EEF8-657D-BACE-5C55E12B4CC9}"/>
              </a:ext>
            </a:extLst>
          </p:cNvPr>
          <p:cNvSpPr/>
          <p:nvPr/>
        </p:nvSpPr>
        <p:spPr>
          <a:xfrm>
            <a:off x="6676007" y="1844824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wom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e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n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739ABA8-18E9-2822-8DB0-35DB2474A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2" b="19292"/>
          <a:stretch/>
        </p:blipFill>
        <p:spPr>
          <a:xfrm>
            <a:off x="832041" y="2824885"/>
            <a:ext cx="617446" cy="77736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3CD341F-14E0-357E-F0D9-F6A7AD759CDC}"/>
              </a:ext>
            </a:extLst>
          </p:cNvPr>
          <p:cNvSpPr/>
          <p:nvPr/>
        </p:nvSpPr>
        <p:spPr>
          <a:xfrm>
            <a:off x="1979625" y="2887361"/>
            <a:ext cx="14207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child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1B0D08E-F801-E88A-4A96-836BD4F57A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9005" y="2506836"/>
            <a:ext cx="1996334" cy="1180325"/>
          </a:xfrm>
          <a:prstGeom prst="rect">
            <a:avLst/>
          </a:prstGeom>
        </p:spPr>
      </p:pic>
      <p:sp>
        <p:nvSpPr>
          <p:cNvPr id="20" name="矢印: 右 19">
            <a:extLst>
              <a:ext uri="{FF2B5EF4-FFF2-40B4-BE49-F238E27FC236}">
                <a16:creationId xmlns:a16="http://schemas.microsoft.com/office/drawing/2014/main" id="{933EDAA9-E9DC-2574-6C01-6913DDB12BD6}"/>
              </a:ext>
            </a:extLst>
          </p:cNvPr>
          <p:cNvSpPr/>
          <p:nvPr/>
        </p:nvSpPr>
        <p:spPr>
          <a:xfrm>
            <a:off x="3447405" y="2964475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60174A7-28A7-4898-71DD-75608306BA9C}"/>
              </a:ext>
            </a:extLst>
          </p:cNvPr>
          <p:cNvSpPr/>
          <p:nvPr/>
        </p:nvSpPr>
        <p:spPr>
          <a:xfrm>
            <a:off x="6675708" y="2878002"/>
            <a:ext cx="18674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child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ren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F1693295-0314-E1C3-0283-91731800D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537" y="3841143"/>
            <a:ext cx="556454" cy="656099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4ED6D0D-F94E-349B-F486-20817037C44C}"/>
              </a:ext>
            </a:extLst>
          </p:cNvPr>
          <p:cNvSpPr/>
          <p:nvPr/>
        </p:nvSpPr>
        <p:spPr>
          <a:xfrm>
            <a:off x="1979414" y="3821846"/>
            <a:ext cx="138762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tooth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7D7DEAE6-0280-3E4B-A9CB-32A2E00B40D9}"/>
              </a:ext>
            </a:extLst>
          </p:cNvPr>
          <p:cNvSpPr/>
          <p:nvPr/>
        </p:nvSpPr>
        <p:spPr>
          <a:xfrm>
            <a:off x="3447405" y="3958024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46609A8-6AA3-BF2B-C777-B71FCA20104C}"/>
              </a:ext>
            </a:extLst>
          </p:cNvPr>
          <p:cNvSpPr/>
          <p:nvPr/>
        </p:nvSpPr>
        <p:spPr>
          <a:xfrm>
            <a:off x="6675709" y="3821846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t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ee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th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7694EC4-33BC-E6E3-EE5E-3255254D5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664" y="4636705"/>
            <a:ext cx="924236" cy="924236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DD0D6BE-365B-1F66-4F42-FD67B67D3687}"/>
              </a:ext>
            </a:extLst>
          </p:cNvPr>
          <p:cNvSpPr/>
          <p:nvPr/>
        </p:nvSpPr>
        <p:spPr>
          <a:xfrm>
            <a:off x="1963937" y="4777988"/>
            <a:ext cx="14834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mouse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B0ED9574-0C2E-8DAA-23FB-1A43AD2E24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69" y="4538989"/>
            <a:ext cx="1367492" cy="924236"/>
          </a:xfrm>
          <a:prstGeom prst="rect">
            <a:avLst/>
          </a:prstGeom>
        </p:spPr>
      </p:pic>
      <p:sp>
        <p:nvSpPr>
          <p:cNvPr id="30" name="矢印: 右 29">
            <a:extLst>
              <a:ext uri="{FF2B5EF4-FFF2-40B4-BE49-F238E27FC236}">
                <a16:creationId xmlns:a16="http://schemas.microsoft.com/office/drawing/2014/main" id="{B1930CBC-CC33-4ED4-0E54-2069E9A0DA0F}"/>
              </a:ext>
            </a:extLst>
          </p:cNvPr>
          <p:cNvSpPr/>
          <p:nvPr/>
        </p:nvSpPr>
        <p:spPr>
          <a:xfrm>
            <a:off x="3431928" y="4941168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A4D21A6-0DAC-0EFC-4210-4947C7102818}"/>
              </a:ext>
            </a:extLst>
          </p:cNvPr>
          <p:cNvSpPr/>
          <p:nvPr/>
        </p:nvSpPr>
        <p:spPr>
          <a:xfrm>
            <a:off x="6647344" y="4743974"/>
            <a:ext cx="2160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mice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8883339-62E1-27B6-A35C-EED8B33FE0D7}"/>
              </a:ext>
            </a:extLst>
          </p:cNvPr>
          <p:cNvGrpSpPr/>
          <p:nvPr/>
        </p:nvGrpSpPr>
        <p:grpSpPr>
          <a:xfrm>
            <a:off x="4599005" y="540323"/>
            <a:ext cx="1512528" cy="984137"/>
            <a:chOff x="4599005" y="540323"/>
            <a:chExt cx="1512528" cy="984137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2C0B85A3-DA0C-F30A-3C73-CEE72595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005" y="547384"/>
              <a:ext cx="814230" cy="977076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7AD514E6-4F18-2526-FB3F-AD42799F1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7303" y="540323"/>
              <a:ext cx="814230" cy="977077"/>
            </a:xfrm>
            <a:prstGeom prst="rect">
              <a:avLst/>
            </a:prstGeom>
          </p:spPr>
        </p:pic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2847F191-31AC-8ED3-2B7F-C787FD274CE0}"/>
              </a:ext>
            </a:extLst>
          </p:cNvPr>
          <p:cNvGrpSpPr/>
          <p:nvPr/>
        </p:nvGrpSpPr>
        <p:grpSpPr>
          <a:xfrm>
            <a:off x="4696772" y="1625322"/>
            <a:ext cx="1440894" cy="985866"/>
            <a:chOff x="4696772" y="1625322"/>
            <a:chExt cx="1440894" cy="98586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9CBA7A45-0F2B-8FE7-98D8-C7CCB4D55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4540" y="1647437"/>
              <a:ext cx="803126" cy="963751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B7F529E6-2EB2-5892-D524-973C04568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772" y="1625322"/>
              <a:ext cx="814230" cy="977076"/>
            </a:xfrm>
            <a:prstGeom prst="rect">
              <a:avLst/>
            </a:prstGeom>
          </p:spPr>
        </p:pic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8DFA9095-E711-EA61-9D03-838F0814BF12}"/>
              </a:ext>
            </a:extLst>
          </p:cNvPr>
          <p:cNvGrpSpPr/>
          <p:nvPr/>
        </p:nvGrpSpPr>
        <p:grpSpPr>
          <a:xfrm>
            <a:off x="4943464" y="3889001"/>
            <a:ext cx="1185717" cy="509447"/>
            <a:chOff x="4943464" y="3889001"/>
            <a:chExt cx="1185717" cy="509447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1D82D22-9317-59E8-9A6C-FFEB4E36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3464" y="3897060"/>
              <a:ext cx="418385" cy="493306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BC7576DC-A4BA-59B9-20B8-1D6809018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7130" y="3889001"/>
              <a:ext cx="418385" cy="493306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07CF1E76-EFA5-3561-C0BC-3D069E4B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0796" y="3905142"/>
              <a:ext cx="418385" cy="493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098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 animBg="1"/>
      <p:bldP spid="14" grpId="0"/>
      <p:bldP spid="16" grpId="0"/>
      <p:bldP spid="18" grpId="0" animBg="1"/>
      <p:bldP spid="19" grpId="0"/>
      <p:bldP spid="8" grpId="0"/>
      <p:bldP spid="20" grpId="0" animBg="1"/>
      <p:bldP spid="21" grpId="0"/>
      <p:bldP spid="23" grpId="0"/>
      <p:bldP spid="25" grpId="0" animBg="1"/>
      <p:bldP spid="26" grpId="0"/>
      <p:bldP spid="28" grpId="0"/>
      <p:bldP spid="30" grpId="0" animBg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9CF1E-335D-84A1-2695-466CBEE89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3F3D05-A5A4-F727-1FE1-1B65F1F3C4CB}"/>
              </a:ext>
            </a:extLst>
          </p:cNvPr>
          <p:cNvSpPr/>
          <p:nvPr/>
        </p:nvSpPr>
        <p:spPr>
          <a:xfrm>
            <a:off x="11256" y="16814"/>
            <a:ext cx="51480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dirty="0"/>
              <a:t>単数形と複数形が同じ単語</a:t>
            </a:r>
            <a:endParaRPr lang="ja-JP" altLang="en-US" sz="28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5E81DC-76BA-847F-BFF8-1BCF849E6BBE}"/>
              </a:ext>
            </a:extLst>
          </p:cNvPr>
          <p:cNvSpPr/>
          <p:nvPr/>
        </p:nvSpPr>
        <p:spPr>
          <a:xfrm>
            <a:off x="125760" y="5162519"/>
            <a:ext cx="88924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見た目は同じだが、意味は複数になることがある。</a:t>
            </a:r>
            <a:endParaRPr lang="en-US" altLang="ja-JP" sz="28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  <a:p>
            <a:pPr algn="r"/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文脈で判断しよう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!</a:t>
            </a:r>
            <a:endParaRPr lang="ja-JP" altLang="en-US" sz="28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6651CCC-6736-7627-02BF-E5A647C76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487" y="1335282"/>
            <a:ext cx="1710101" cy="128257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BFDC110-BD92-A43E-719D-80F5E8D5026D}"/>
              </a:ext>
            </a:extLst>
          </p:cNvPr>
          <p:cNvSpPr/>
          <p:nvPr/>
        </p:nvSpPr>
        <p:spPr>
          <a:xfrm>
            <a:off x="1891784" y="1844824"/>
            <a:ext cx="14500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sheep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CD66DFF2-2061-28FA-05C1-AB167BE7E6E6}"/>
              </a:ext>
            </a:extLst>
          </p:cNvPr>
          <p:cNvSpPr/>
          <p:nvPr/>
        </p:nvSpPr>
        <p:spPr>
          <a:xfrm>
            <a:off x="3367035" y="1926414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2DC301F-855F-A2B0-FCCF-9A19FB8234A4}"/>
              </a:ext>
            </a:extLst>
          </p:cNvPr>
          <p:cNvSpPr/>
          <p:nvPr/>
        </p:nvSpPr>
        <p:spPr>
          <a:xfrm>
            <a:off x="6595339" y="1790236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sheep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98C3DD0-1935-B5E0-6E9D-E3C9D4544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54" y="3238560"/>
            <a:ext cx="1455790" cy="1091843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A373F8-F37C-3625-9585-38F0425ECAA4}"/>
              </a:ext>
            </a:extLst>
          </p:cNvPr>
          <p:cNvSpPr/>
          <p:nvPr/>
        </p:nvSpPr>
        <p:spPr>
          <a:xfrm>
            <a:off x="1919929" y="3585362"/>
            <a:ext cx="11409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fish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511D6CB1-734D-2DEE-2CB9-D22859555938}"/>
              </a:ext>
            </a:extLst>
          </p:cNvPr>
          <p:cNvSpPr/>
          <p:nvPr/>
        </p:nvSpPr>
        <p:spPr>
          <a:xfrm>
            <a:off x="3431927" y="3674839"/>
            <a:ext cx="864096" cy="36004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BBDA73C-66F5-1CD6-19D4-DFC6A1AA2DAC}"/>
              </a:ext>
            </a:extLst>
          </p:cNvPr>
          <p:cNvSpPr/>
          <p:nvPr/>
        </p:nvSpPr>
        <p:spPr>
          <a:xfrm>
            <a:off x="6876256" y="3629210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fish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57F19C-48AD-F54D-E601-3BF608BD5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7297" y="1136158"/>
            <a:ext cx="2172848" cy="162963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9C3F271-1D72-82A9-AA43-C4E51B094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5240" y="3179349"/>
            <a:ext cx="1574905" cy="14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 animBg="1"/>
      <p:bldP spid="14" grpId="0"/>
      <p:bldP spid="16" grpId="0"/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3BBD0E99-EAB0-9927-7BA4-919399960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363421"/>
              </p:ext>
            </p:extLst>
          </p:nvPr>
        </p:nvGraphicFramePr>
        <p:xfrm>
          <a:off x="53752" y="502186"/>
          <a:ext cx="9036496" cy="6285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7624">
                  <a:extLst>
                    <a:ext uri="{9D8B030D-6E8A-4147-A177-3AD203B41FA5}">
                      <a16:colId xmlns:a16="http://schemas.microsoft.com/office/drawing/2014/main" val="1194352803"/>
                    </a:ext>
                  </a:extLst>
                </a:gridCol>
                <a:gridCol w="2550624">
                  <a:extLst>
                    <a:ext uri="{9D8B030D-6E8A-4147-A177-3AD203B41FA5}">
                      <a16:colId xmlns:a16="http://schemas.microsoft.com/office/drawing/2014/main" val="3657800582"/>
                    </a:ext>
                  </a:extLst>
                </a:gridCol>
                <a:gridCol w="2259124">
                  <a:extLst>
                    <a:ext uri="{9D8B030D-6E8A-4147-A177-3AD203B41FA5}">
                      <a16:colId xmlns:a16="http://schemas.microsoft.com/office/drawing/2014/main" val="719701383"/>
                    </a:ext>
                  </a:extLst>
                </a:gridCol>
                <a:gridCol w="2259124">
                  <a:extLst>
                    <a:ext uri="{9D8B030D-6E8A-4147-A177-3AD203B41FA5}">
                      <a16:colId xmlns:a16="http://schemas.microsoft.com/office/drawing/2014/main" val="4252454425"/>
                    </a:ext>
                  </a:extLst>
                </a:gridCol>
              </a:tblGrid>
              <a:tr h="52463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パターン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語尾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変化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029750"/>
                  </a:ext>
                </a:extLst>
              </a:tr>
              <a:tr h="6278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通常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-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+ s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book</a:t>
                      </a:r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　→</a:t>
                      </a:r>
                      <a:endParaRPr kumimoji="1" lang="en-US" altLang="ja-JP" sz="2400" b="1" dirty="0">
                        <a:latin typeface="Century Schoolbook" panose="02040604050505020304" pitchFamily="18" charset="0"/>
                      </a:endParaRPr>
                    </a:p>
                    <a:p>
                      <a:pPr algn="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　</a:t>
                      </a:r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book</a:t>
                      </a:r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  <a:latin typeface="Century Schoolbook" panose="02040604050505020304" pitchFamily="18" charset="0"/>
                        </a:rPr>
                        <a:t>s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104194"/>
                  </a:ext>
                </a:extLst>
              </a:tr>
              <a:tr h="6278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特別①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s, x, </a:t>
                      </a:r>
                      <a:r>
                        <a:rPr kumimoji="1" lang="en-US" altLang="ja-JP" sz="2400" b="1" dirty="0" err="1">
                          <a:latin typeface="Century Schoolbook" panose="02040604050505020304" pitchFamily="18" charset="0"/>
                        </a:rPr>
                        <a:t>ch</a:t>
                      </a:r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, </a:t>
                      </a:r>
                      <a:r>
                        <a:rPr kumimoji="1" lang="en-US" altLang="ja-JP" sz="2400" b="1" dirty="0" err="1">
                          <a:latin typeface="Century Schoolbook" panose="02040604050505020304" pitchFamily="18" charset="0"/>
                        </a:rPr>
                        <a:t>sh</a:t>
                      </a:r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, o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+ es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2400" b="1" dirty="0">
                          <a:latin typeface="Century Schoolbook" panose="02040604050505020304" pitchFamily="18" charset="0"/>
                        </a:rPr>
                        <a:t>box →</a:t>
                      </a:r>
                    </a:p>
                    <a:p>
                      <a:pPr algn="r"/>
                      <a:r>
                        <a:rPr lang="en-US" altLang="ja-JP" sz="2400" b="1" dirty="0">
                          <a:latin typeface="Century Schoolbook" panose="02040604050505020304" pitchFamily="18" charset="0"/>
                        </a:rPr>
                        <a:t> box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entury Schoolbook" panose="02040604050505020304" pitchFamily="18" charset="0"/>
                        </a:rPr>
                        <a:t>es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871805"/>
                  </a:ext>
                </a:extLst>
              </a:tr>
              <a:tr h="6278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特別②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f / </a:t>
                      </a:r>
                      <a:r>
                        <a:rPr kumimoji="1" lang="en-US" altLang="ja-JP" sz="2400" b="1" dirty="0" err="1">
                          <a:latin typeface="Century Schoolbook" panose="02040604050505020304" pitchFamily="18" charset="0"/>
                        </a:rPr>
                        <a:t>fe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f / </a:t>
                      </a:r>
                      <a:r>
                        <a:rPr kumimoji="1" lang="en-US" altLang="ja-JP" sz="2400" b="1" dirty="0" err="1">
                          <a:latin typeface="Century Schoolbook" panose="02040604050505020304" pitchFamily="18" charset="0"/>
                        </a:rPr>
                        <a:t>fe</a:t>
                      </a:r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 → </a:t>
                      </a:r>
                      <a:r>
                        <a:rPr kumimoji="1" lang="en-US" altLang="ja-JP" sz="2400" b="1" dirty="0" err="1">
                          <a:latin typeface="Century Schoolbook" panose="02040604050505020304" pitchFamily="18" charset="0"/>
                        </a:rPr>
                        <a:t>ves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2400" b="1" dirty="0">
                          <a:latin typeface="Century Schoolbook" panose="02040604050505020304" pitchFamily="18" charset="0"/>
                        </a:rPr>
                        <a:t>knife →</a:t>
                      </a:r>
                    </a:p>
                    <a:p>
                      <a:pPr algn="r"/>
                      <a:r>
                        <a:rPr lang="en-US" altLang="ja-JP" sz="2400" b="1" dirty="0">
                          <a:latin typeface="Century Schoolbook" panose="02040604050505020304" pitchFamily="18" charset="0"/>
                        </a:rPr>
                        <a:t> kni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entury Schoolbook" panose="02040604050505020304" pitchFamily="18" charset="0"/>
                        </a:rPr>
                        <a:t>ves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210914"/>
                  </a:ext>
                </a:extLst>
              </a:tr>
              <a:tr h="6278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特別③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子音＋</a:t>
                      </a:r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y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b="1" dirty="0">
                          <a:latin typeface="Century Schoolbook" panose="02040604050505020304" pitchFamily="18" charset="0"/>
                        </a:rPr>
                        <a:t>y → </a:t>
                      </a:r>
                      <a:r>
                        <a:rPr lang="en-US" altLang="ja-JP" sz="2400" b="1" dirty="0" err="1">
                          <a:latin typeface="Century Schoolbook" panose="02040604050505020304" pitchFamily="18" charset="0"/>
                        </a:rPr>
                        <a:t>ies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baby →</a:t>
                      </a:r>
                    </a:p>
                    <a:p>
                      <a:pPr algn="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 bab</a:t>
                      </a:r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  <a:latin typeface="Century Schoolbook" panose="02040604050505020304" pitchFamily="18" charset="0"/>
                        </a:rPr>
                        <a:t>ies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512784"/>
                  </a:ext>
                </a:extLst>
              </a:tr>
              <a:tr h="6278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特別④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母音</a:t>
                      </a:r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+y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母音＋ </a:t>
                      </a:r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y + s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 boy →</a:t>
                      </a:r>
                    </a:p>
                    <a:p>
                      <a:pPr algn="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 boy</a:t>
                      </a:r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  <a:latin typeface="Century Schoolbook" panose="02040604050505020304" pitchFamily="18" charset="0"/>
                        </a:rPr>
                        <a:t>s</a:t>
                      </a:r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 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725188"/>
                  </a:ext>
                </a:extLst>
              </a:tr>
              <a:tr h="6278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不規則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-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単語が変化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man </a:t>
                      </a:r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→</a:t>
                      </a:r>
                      <a:endParaRPr kumimoji="1" lang="en-US" altLang="ja-JP" sz="2400" b="1" dirty="0">
                        <a:latin typeface="Century Schoolbook" panose="02040604050505020304" pitchFamily="18" charset="0"/>
                      </a:endParaRPr>
                    </a:p>
                    <a:p>
                      <a:pPr algn="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m</a:t>
                      </a:r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  <a:latin typeface="Century Schoolbook" panose="02040604050505020304" pitchFamily="18" charset="0"/>
                        </a:rPr>
                        <a:t>e</a:t>
                      </a:r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n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624212"/>
                  </a:ext>
                </a:extLst>
              </a:tr>
              <a:tr h="6278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単複同形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-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-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fish </a:t>
                      </a:r>
                      <a:r>
                        <a:rPr kumimoji="1" lang="ja-JP" altLang="en-US" sz="2400" b="1" dirty="0">
                          <a:latin typeface="Century Schoolbook" panose="02040604050505020304" pitchFamily="18" charset="0"/>
                        </a:rPr>
                        <a:t>→</a:t>
                      </a:r>
                      <a:endParaRPr kumimoji="1" lang="en-US" altLang="ja-JP" sz="2400" b="1" dirty="0">
                        <a:latin typeface="Century Schoolbook" panose="02040604050505020304" pitchFamily="18" charset="0"/>
                      </a:endParaRPr>
                    </a:p>
                    <a:p>
                      <a:pPr algn="r"/>
                      <a:r>
                        <a:rPr kumimoji="1" lang="en-US" altLang="ja-JP" sz="2400" b="1" dirty="0">
                          <a:latin typeface="Century Schoolbook" panose="02040604050505020304" pitchFamily="18" charset="0"/>
                        </a:rPr>
                        <a:t>fish</a:t>
                      </a:r>
                      <a:endParaRPr kumimoji="1" lang="ja-JP" altLang="en-US" sz="2400" b="1" dirty="0"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766873"/>
                  </a:ext>
                </a:extLst>
              </a:tr>
            </a:tbl>
          </a:graphicData>
        </a:graphic>
      </p:graphicFrame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992DED-F7F8-131B-4060-6856D169C4C5}"/>
              </a:ext>
            </a:extLst>
          </p:cNvPr>
          <p:cNvSpPr/>
          <p:nvPr/>
        </p:nvSpPr>
        <p:spPr>
          <a:xfrm>
            <a:off x="1" y="-6317"/>
            <a:ext cx="51480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複数形のまとめ表</a:t>
            </a:r>
          </a:p>
        </p:txBody>
      </p:sp>
    </p:spTree>
    <p:extLst>
      <p:ext uri="{BB962C8B-B14F-4D97-AF65-F5344CB8AC3E}">
        <p14:creationId xmlns:p14="http://schemas.microsoft.com/office/powerpoint/2010/main" val="1755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720BB-DF9C-742C-3691-B4302C9A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7763F4-69C5-1325-0DFB-88F5272D2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36787"/>
            <a:ext cx="8208912" cy="1470025"/>
          </a:xfrm>
        </p:spPr>
        <p:txBody>
          <a:bodyPr>
            <a:normAutofit/>
          </a:bodyPr>
          <a:lstStyle/>
          <a:p>
            <a:r>
              <a:rPr kumimoji="1" lang="ja-JP" altLang="en-US" sz="8800" b="1" dirty="0">
                <a:latin typeface="Century Schoolbook" panose="02040604050505020304" pitchFamily="18" charset="0"/>
              </a:rPr>
              <a:t>複数形について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AA0F906B-1F80-F88E-8B60-4276C65A2C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Plural form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B98A9A2-C976-6CEF-2424-0509666FB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56" y="5422776"/>
            <a:ext cx="1124744" cy="11247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B7C0366-9118-6F40-AB03-1F2F32671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256" y="5638800"/>
            <a:ext cx="1124744" cy="112474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BE31459-E959-B473-383C-B3B3BE839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36" y="4768594"/>
            <a:ext cx="1124744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85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B585D-A884-7C0E-BC1D-E77A5F40D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14CAAB-2046-C5EA-B4BB-1541CF1B0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36787"/>
            <a:ext cx="8208912" cy="1470025"/>
          </a:xfrm>
        </p:spPr>
        <p:txBody>
          <a:bodyPr>
            <a:normAutofit/>
          </a:bodyPr>
          <a:lstStyle/>
          <a:p>
            <a:r>
              <a:rPr kumimoji="1" lang="en-US" altLang="ja-JP" sz="8800" b="1" dirty="0">
                <a:latin typeface="Century Schoolbook" panose="02040604050505020304" pitchFamily="18" charset="0"/>
              </a:rPr>
              <a:t>How many</a:t>
            </a:r>
            <a:endParaRPr kumimoji="1" lang="ja-JP" altLang="en-US" sz="8800" b="1" dirty="0">
              <a:latin typeface="Century Schoolbook" panose="02040604050505020304" pitchFamily="18" charset="0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B97AF18C-AA00-5489-99BF-E618755324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一般動詞</a:t>
            </a:r>
          </a:p>
        </p:txBody>
      </p:sp>
    </p:spTree>
    <p:extLst>
      <p:ext uri="{BB962C8B-B14F-4D97-AF65-F5344CB8AC3E}">
        <p14:creationId xmlns:p14="http://schemas.microsoft.com/office/powerpoint/2010/main" val="339704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098DB-5D79-9461-0B62-4CCF56FB5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4481C42-53B7-7C89-7A57-07E951FBE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89652"/>
            <a:ext cx="9143998" cy="516834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210833-02FE-04F5-D5E1-03909FECA0B9}"/>
              </a:ext>
            </a:extLst>
          </p:cNvPr>
          <p:cNvSpPr/>
          <p:nvPr/>
        </p:nvSpPr>
        <p:spPr>
          <a:xfrm>
            <a:off x="539552" y="260648"/>
            <a:ext cx="8352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How many birds can you see?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806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75040-BB0D-823B-5D46-4375881F6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08B8783-552F-01A5-F05D-B8363592A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89652"/>
            <a:ext cx="9143998" cy="516834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94A1425-421F-7FC6-065C-94E9BEEBE5B8}"/>
              </a:ext>
            </a:extLst>
          </p:cNvPr>
          <p:cNvSpPr/>
          <p:nvPr/>
        </p:nvSpPr>
        <p:spPr>
          <a:xfrm>
            <a:off x="539552" y="260648"/>
            <a:ext cx="8352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How many elephants can you see?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0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B7FB-7B64-AC6A-E343-E8AAA82F7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D98F1C8-C8CE-8E55-4F3C-813E965EE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89652"/>
            <a:ext cx="9144000" cy="516834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D09230A-7706-4116-8A42-6D34B3D44E66}"/>
              </a:ext>
            </a:extLst>
          </p:cNvPr>
          <p:cNvSpPr/>
          <p:nvPr/>
        </p:nvSpPr>
        <p:spPr>
          <a:xfrm>
            <a:off x="1007604" y="260648"/>
            <a:ext cx="71287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How many dogs can you see?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505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BD19766-9B8A-7F23-E576-BB65F65D8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89652"/>
            <a:ext cx="9143998" cy="516834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01440C4-BCB0-5737-6242-EDDBAAAFF531}"/>
              </a:ext>
            </a:extLst>
          </p:cNvPr>
          <p:cNvSpPr/>
          <p:nvPr/>
        </p:nvSpPr>
        <p:spPr>
          <a:xfrm>
            <a:off x="1007604" y="260648"/>
            <a:ext cx="71287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How many cats can you see?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231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8D53A-F9DD-BF58-D062-697006296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F9EEE90-E0D6-F214-AA29-9F6454FD4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89652"/>
            <a:ext cx="9143998" cy="516834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3C7D44-F391-B782-32BA-CAB1E649F74C}"/>
              </a:ext>
            </a:extLst>
          </p:cNvPr>
          <p:cNvSpPr/>
          <p:nvPr/>
        </p:nvSpPr>
        <p:spPr>
          <a:xfrm>
            <a:off x="503039" y="548680"/>
            <a:ext cx="86409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How many penguins can you see?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884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44A6-88EC-ED92-F83F-6046730D9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FCC7A1-871E-75FE-E806-7F7B8020A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36787"/>
            <a:ext cx="8208912" cy="1470025"/>
          </a:xfrm>
        </p:spPr>
        <p:txBody>
          <a:bodyPr>
            <a:normAutofit/>
          </a:bodyPr>
          <a:lstStyle/>
          <a:p>
            <a:r>
              <a:rPr kumimoji="1" lang="en-US" altLang="ja-JP" sz="8800" b="1" dirty="0">
                <a:latin typeface="Century Schoolbook" panose="02040604050505020304" pitchFamily="18" charset="0"/>
              </a:rPr>
              <a:t>How many</a:t>
            </a:r>
            <a:endParaRPr kumimoji="1" lang="ja-JP" altLang="en-US" sz="8800" b="1" dirty="0">
              <a:latin typeface="Century Schoolbook" panose="02040604050505020304" pitchFamily="18" charset="0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860E3013-A68F-8B47-F2FC-04E2FC0E70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一般動詞</a:t>
            </a:r>
          </a:p>
        </p:txBody>
      </p:sp>
    </p:spTree>
    <p:extLst>
      <p:ext uri="{BB962C8B-B14F-4D97-AF65-F5344CB8AC3E}">
        <p14:creationId xmlns:p14="http://schemas.microsoft.com/office/powerpoint/2010/main" val="1436195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吹き出し 8"/>
          <p:cNvSpPr/>
          <p:nvPr/>
        </p:nvSpPr>
        <p:spPr>
          <a:xfrm>
            <a:off x="1930440" y="620018"/>
            <a:ext cx="4948349" cy="720080"/>
          </a:xfrm>
          <a:prstGeom prst="wedgeRoundRectCallout">
            <a:avLst>
              <a:gd name="adj1" fmla="val -40311"/>
              <a:gd name="adj2" fmla="val 13459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ja-JP"/>
            </a:br>
            <a:r>
              <a:rPr lang="en-US" altLang="ja-JP"/>
              <a:t>beetle</a:t>
            </a:r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75F2C31-7CF4-6908-30C9-CDAC13DD6D99}"/>
              </a:ext>
            </a:extLst>
          </p:cNvPr>
          <p:cNvSpPr/>
          <p:nvPr/>
        </p:nvSpPr>
        <p:spPr>
          <a:xfrm>
            <a:off x="2602213" y="746112"/>
            <a:ext cx="41044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Do you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like beetles?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E6A62F8-910E-555A-AD6A-DE0E39B71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9" y="1269332"/>
            <a:ext cx="1336551" cy="232461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D771402-79F1-6A27-35D1-740602C776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052736"/>
            <a:ext cx="1940478" cy="2808312"/>
          </a:xfrm>
          <a:prstGeom prst="rect">
            <a:avLst/>
          </a:prstGeom>
        </p:spPr>
      </p:pic>
      <p:sp>
        <p:nvSpPr>
          <p:cNvPr id="11" name="角丸四角形吹き出し 8">
            <a:extLst>
              <a:ext uri="{FF2B5EF4-FFF2-40B4-BE49-F238E27FC236}">
                <a16:creationId xmlns:a16="http://schemas.microsoft.com/office/drawing/2014/main" id="{71C3AA20-23F9-F2E7-EB52-05A30154CAD6}"/>
              </a:ext>
            </a:extLst>
          </p:cNvPr>
          <p:cNvSpPr/>
          <p:nvPr/>
        </p:nvSpPr>
        <p:spPr>
          <a:xfrm>
            <a:off x="4006368" y="2709492"/>
            <a:ext cx="2304257" cy="720080"/>
          </a:xfrm>
          <a:prstGeom prst="wedgeRoundRectCallout">
            <a:avLst>
              <a:gd name="adj1" fmla="val 92744"/>
              <a:gd name="adj2" fmla="val -6832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ja-JP"/>
            </a:br>
            <a:r>
              <a:rPr lang="en-US" altLang="ja-JP"/>
              <a:t>beetle</a:t>
            </a:r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4315EFC-F579-D09D-D9B6-E2466EE4F949}"/>
              </a:ext>
            </a:extLst>
          </p:cNvPr>
          <p:cNvSpPr/>
          <p:nvPr/>
        </p:nvSpPr>
        <p:spPr>
          <a:xfrm>
            <a:off x="4222393" y="2807922"/>
            <a:ext cx="19404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Yes, I do.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0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1005</Words>
  <Application>Microsoft Office PowerPoint</Application>
  <PresentationFormat>画面に合わせる (4:3)</PresentationFormat>
  <Paragraphs>217</Paragraphs>
  <Slides>29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3" baseType="lpstr">
      <vt:lpstr>Arial</vt:lpstr>
      <vt:lpstr>Calibri</vt:lpstr>
      <vt:lpstr>Century Schoolbook</vt:lpstr>
      <vt:lpstr>Office テーマ</vt:lpstr>
      <vt:lpstr>How many</vt:lpstr>
      <vt:lpstr>How many ~ can you see?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How many</vt:lpstr>
      <vt:lpstr>PowerPoint プレゼンテーション</vt:lpstr>
      <vt:lpstr>PowerPoint プレゼンテーション</vt:lpstr>
      <vt:lpstr>PowerPoint プレゼンテーション</vt:lpstr>
      <vt:lpstr>How many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複数形について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複数形について</vt:lpstr>
      <vt:lpstr>How many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KASUGA_Hideki</dc:creator>
  <cp:lastModifiedBy>秀紀 春日</cp:lastModifiedBy>
  <cp:revision>136</cp:revision>
  <cp:lastPrinted>2015-06-16T02:35:29Z</cp:lastPrinted>
  <dcterms:created xsi:type="dcterms:W3CDTF">2012-12-30T13:44:25Z</dcterms:created>
  <dcterms:modified xsi:type="dcterms:W3CDTF">2025-09-01T05:15:58Z</dcterms:modified>
</cp:coreProperties>
</file>