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8"/>
  </p:notesMasterIdLst>
  <p:handoutMasterIdLst>
    <p:handoutMasterId r:id="rId19"/>
  </p:handoutMasterIdLst>
  <p:sldIdLst>
    <p:sldId id="256" r:id="rId2"/>
    <p:sldId id="358" r:id="rId3"/>
    <p:sldId id="360" r:id="rId4"/>
    <p:sldId id="378" r:id="rId5"/>
    <p:sldId id="362" r:id="rId6"/>
    <p:sldId id="381" r:id="rId7"/>
    <p:sldId id="384" r:id="rId8"/>
    <p:sldId id="382" r:id="rId9"/>
    <p:sldId id="385" r:id="rId10"/>
    <p:sldId id="386" r:id="rId11"/>
    <p:sldId id="388" r:id="rId12"/>
    <p:sldId id="389" r:id="rId13"/>
    <p:sldId id="390" r:id="rId14"/>
    <p:sldId id="383" r:id="rId15"/>
    <p:sldId id="394" r:id="rId16"/>
    <p:sldId id="393" r:id="rId17"/>
  </p:sldIdLst>
  <p:sldSz cx="9144000" cy="6858000" type="screen4x3"/>
  <p:notesSz cx="10017125" cy="68881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667" autoAdjust="0"/>
  </p:normalViewPr>
  <p:slideViewPr>
    <p:cSldViewPr>
      <p:cViewPr varScale="1">
        <p:scale>
          <a:sx n="91" d="100"/>
          <a:sy n="91" d="100"/>
        </p:scale>
        <p:origin x="218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0754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053" y="1"/>
            <a:ext cx="4340754" cy="345604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219977A2-995F-44BE-B7F6-5C96FF02BE7A}" type="datetimeFigureOut">
              <a:rPr kumimoji="1" lang="ja-JP" altLang="en-US" smtClean="0"/>
              <a:t>2025/10/5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0754" cy="345603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053" y="6542560"/>
            <a:ext cx="4340754" cy="345603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0D40EC1F-E961-4674-B3AD-D60B9797F2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798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74053" y="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286125" y="515938"/>
            <a:ext cx="3444875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001713" y="3271878"/>
            <a:ext cx="8013700" cy="3099673"/>
          </a:xfrm>
          <a:prstGeom prst="rect">
            <a:avLst/>
          </a:prstGeom>
        </p:spPr>
        <p:txBody>
          <a:bodyPr vert="horz" lIns="96597" tIns="48299" rIns="96597" bIns="48299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74053" y="6542560"/>
            <a:ext cx="4340754" cy="344408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C9CC801B-2DCB-4A08-9008-FDFF02DE55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598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左はのび太</a:t>
            </a:r>
            <a:endParaRPr kumimoji="1" lang="en-US" altLang="ja-JP" dirty="0"/>
          </a:p>
          <a:p>
            <a:r>
              <a:rPr kumimoji="1" lang="ja-JP" altLang="en-US" dirty="0"/>
              <a:t>右はドラえもん</a:t>
            </a:r>
            <a:endParaRPr kumimoji="1" lang="en-US" altLang="ja-JP" dirty="0"/>
          </a:p>
          <a:p>
            <a:r>
              <a:rPr kumimoji="1" lang="ja-JP" altLang="en-US" dirty="0"/>
              <a:t>台詞の中はジャイアンの画像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861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803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992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6208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左はドラえもん</a:t>
            </a:r>
            <a:endParaRPr kumimoji="1" lang="en-US" altLang="ja-JP" dirty="0"/>
          </a:p>
          <a:p>
            <a:r>
              <a:rPr kumimoji="1" lang="ja-JP" altLang="en-US"/>
              <a:t>右はタイムマシーン</a:t>
            </a:r>
            <a:endParaRPr kumimoji="1" lang="en-US" altLang="ja-JP" dirty="0"/>
          </a:p>
          <a:p>
            <a:r>
              <a:rPr kumimoji="1" lang="ja-JP" altLang="en-US" dirty="0"/>
              <a:t>の画像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649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左はのび太</a:t>
            </a:r>
            <a:endParaRPr kumimoji="1" lang="en-US" altLang="ja-JP" dirty="0"/>
          </a:p>
          <a:p>
            <a:r>
              <a:rPr kumimoji="1" lang="ja-JP" altLang="en-US" dirty="0"/>
              <a:t>右はドラえもん</a:t>
            </a:r>
            <a:endParaRPr kumimoji="1" lang="en-US" altLang="ja-JP" dirty="0"/>
          </a:p>
          <a:p>
            <a:r>
              <a:rPr kumimoji="1" lang="ja-JP" altLang="en-US" dirty="0"/>
              <a:t>の画像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8514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左はのび太</a:t>
            </a:r>
            <a:endParaRPr kumimoji="1" lang="en-US" altLang="ja-JP" dirty="0"/>
          </a:p>
          <a:p>
            <a:r>
              <a:rPr kumimoji="1" lang="ja-JP" altLang="en-US" dirty="0"/>
              <a:t>右はドラえもん</a:t>
            </a:r>
            <a:endParaRPr kumimoji="1" lang="en-US" altLang="ja-JP" dirty="0"/>
          </a:p>
          <a:p>
            <a:r>
              <a:rPr kumimoji="1" lang="ja-JP" altLang="en-US" dirty="0"/>
              <a:t>の画像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038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左はドラミちゃん</a:t>
            </a:r>
            <a:endParaRPr kumimoji="1" lang="en-US" altLang="ja-JP" dirty="0"/>
          </a:p>
          <a:p>
            <a:r>
              <a:rPr kumimoji="1" lang="ja-JP" altLang="en-US" dirty="0"/>
              <a:t>右はメロンパン</a:t>
            </a:r>
            <a:endParaRPr kumimoji="1" lang="en-US" altLang="ja-JP" dirty="0"/>
          </a:p>
          <a:p>
            <a:r>
              <a:rPr kumimoji="1" lang="ja-JP" altLang="en-US" dirty="0"/>
              <a:t>の画像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940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左はドラえもん</a:t>
            </a:r>
            <a:endParaRPr kumimoji="1" lang="en-US" altLang="ja-JP" dirty="0"/>
          </a:p>
          <a:p>
            <a:r>
              <a:rPr kumimoji="1" lang="ja-JP" altLang="en-US" dirty="0"/>
              <a:t>右はねずみ</a:t>
            </a:r>
            <a:endParaRPr kumimoji="1" lang="en-US" altLang="ja-JP" dirty="0"/>
          </a:p>
          <a:p>
            <a:r>
              <a:rPr kumimoji="1" lang="ja-JP" altLang="en-US" dirty="0"/>
              <a:t>の画像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69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左はドラえもん</a:t>
            </a:r>
            <a:endParaRPr kumimoji="1" lang="en-US" altLang="ja-JP" dirty="0"/>
          </a:p>
          <a:p>
            <a:r>
              <a:rPr kumimoji="1" lang="ja-JP" altLang="en-US" dirty="0"/>
              <a:t>右は</a:t>
            </a:r>
            <a:r>
              <a:rPr kumimoji="1" lang="ja-JP" altLang="en-US" dirty="0" err="1"/>
              <a:t>どら</a:t>
            </a:r>
            <a:r>
              <a:rPr kumimoji="1" lang="ja-JP" altLang="en-US" dirty="0"/>
              <a:t>焼き</a:t>
            </a:r>
            <a:endParaRPr kumimoji="1" lang="en-US" altLang="ja-JP" dirty="0"/>
          </a:p>
          <a:p>
            <a:r>
              <a:rPr kumimoji="1" lang="ja-JP" altLang="en-US" dirty="0"/>
              <a:t>の画像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3350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左はしずかちゃん</a:t>
            </a:r>
            <a:endParaRPr kumimoji="1" lang="en-US" altLang="ja-JP" dirty="0"/>
          </a:p>
          <a:p>
            <a:r>
              <a:rPr kumimoji="1" lang="ja-JP" altLang="en-US" dirty="0"/>
              <a:t>右はさつまいも</a:t>
            </a:r>
            <a:endParaRPr kumimoji="1" lang="en-US" altLang="ja-JP" dirty="0"/>
          </a:p>
          <a:p>
            <a:r>
              <a:rPr kumimoji="1" lang="ja-JP" altLang="en-US" dirty="0"/>
              <a:t>の画像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671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左はしずかちゃん</a:t>
            </a:r>
            <a:endParaRPr kumimoji="1" lang="en-US" altLang="ja-JP" dirty="0"/>
          </a:p>
          <a:p>
            <a:r>
              <a:rPr kumimoji="1" lang="ja-JP" altLang="en-US" dirty="0"/>
              <a:t>右はバイオリン</a:t>
            </a:r>
            <a:endParaRPr kumimoji="1" lang="en-US" altLang="ja-JP" dirty="0"/>
          </a:p>
          <a:p>
            <a:r>
              <a:rPr kumimoji="1" lang="ja-JP" altLang="en-US" dirty="0"/>
              <a:t>の画像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2947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190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39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67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51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75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93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75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43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518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425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556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099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en-US" altLang="ja-JP" sz="6600" dirty="0">
                <a:latin typeface="Century Schoolbook" panose="02040604050505020304" pitchFamily="18" charset="0"/>
                <a:ea typeface="+mn-ea"/>
              </a:rPr>
              <a:t>3</a:t>
            </a:r>
            <a:r>
              <a:rPr kumimoji="1" lang="ja-JP" altLang="en-US" sz="6600" dirty="0">
                <a:latin typeface="Century Schoolbook" panose="02040604050505020304" pitchFamily="18" charset="0"/>
                <a:ea typeface="+mn-ea"/>
              </a:rPr>
              <a:t>単現の</a:t>
            </a:r>
            <a:r>
              <a:rPr kumimoji="1" lang="en-US" altLang="ja-JP" sz="6600" dirty="0">
                <a:latin typeface="Century Schoolbook" panose="02040604050505020304" pitchFamily="18" charset="0"/>
                <a:ea typeface="+mn-ea"/>
              </a:rPr>
              <a:t>S</a:t>
            </a:r>
            <a:endParaRPr kumimoji="1" lang="ja-JP" altLang="en-US" sz="6600" dirty="0">
              <a:latin typeface="Century Schoolbook" panose="02040604050505020304" pitchFamily="18" charset="0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疑問文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051720" y="82369"/>
            <a:ext cx="64807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Ken play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baseball.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73832" y="2919717"/>
            <a:ext cx="961256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Ken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play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baseball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68509" y="4509120"/>
            <a:ext cx="52565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316271" y="1543567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560377" y="2204864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090669" y="2904751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234408" y="2865288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play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72665" y="4503874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184848" y="4503874"/>
            <a:ext cx="13952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35496" y="2780928"/>
            <a:ext cx="9108504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899592" y="4293096"/>
            <a:ext cx="784887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632385" y="5314433"/>
            <a:ext cx="59046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doesn’t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902260" y="5297703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158667" y="5286219"/>
            <a:ext cx="25922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619672" y="5949280"/>
            <a:ext cx="71287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924708" y="5932550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184848" y="5940114"/>
            <a:ext cx="136815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080980" y="5932549"/>
            <a:ext cx="10360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26" name="Picture 9" descr="C:\Users\KASUGA_Hideki\AppData\Local\Microsoft\Windows\Temporary Internet Files\Content.IE5\WHMJTCVC\MC90034909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2665" y="622384"/>
            <a:ext cx="1224136" cy="1906516"/>
          </a:xfrm>
          <a:prstGeom prst="rect">
            <a:avLst/>
          </a:prstGeom>
          <a:noFill/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957" y="1076478"/>
            <a:ext cx="1440160" cy="1440160"/>
          </a:xfrm>
          <a:prstGeom prst="rect">
            <a:avLst/>
          </a:prstGeom>
        </p:spPr>
      </p:pic>
      <p:sp>
        <p:nvSpPr>
          <p:cNvPr id="24" name="正方形/長方形 23"/>
          <p:cNvSpPr/>
          <p:nvPr/>
        </p:nvSpPr>
        <p:spPr>
          <a:xfrm>
            <a:off x="5964679" y="379110"/>
            <a:ext cx="125547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16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16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48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699792" y="0"/>
            <a:ext cx="51125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Emi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stud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ie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English.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83568" y="2939173"/>
            <a:ext cx="84604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Emi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study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English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335865" y="1354997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579001" y="2075077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079104" y="2926979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165091" y="2926979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study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61311" y="4504338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355976" y="4500384"/>
            <a:ext cx="13952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07504" y="2636912"/>
            <a:ext cx="8784976" cy="1368152"/>
          </a:xfrm>
          <a:prstGeom prst="wedgeRoundRectCallout">
            <a:avLst>
              <a:gd name="adj1" fmla="val -47753"/>
              <a:gd name="adj2" fmla="val 7322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47664" y="5381952"/>
            <a:ext cx="59046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doesn’t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42191" y="5349314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55976" y="5373216"/>
            <a:ext cx="25922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566784" y="5958016"/>
            <a:ext cx="71287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861311" y="5962798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355976" y="5949280"/>
            <a:ext cx="136815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334849" y="5912405"/>
            <a:ext cx="99972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24" name="Picture 2" descr="C:\Users\KASUGA_Hideki\AppData\Local\Microsoft\Windows\Temporary Internet Files\Content.IE5\I838K3M1\MC90041641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980728"/>
            <a:ext cx="1512168" cy="1460896"/>
          </a:xfrm>
          <a:prstGeom prst="rect">
            <a:avLst/>
          </a:prstGeom>
          <a:noFill/>
        </p:spPr>
      </p:pic>
      <p:pic>
        <p:nvPicPr>
          <p:cNvPr id="26" name="Picture 18" descr="C:\Users\KASUGA_Hideki\AppData\Local\Microsoft\Windows\Temporary Internet Files\Content.IE5\NVS1ATHJ\MC90034913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520601" y="660665"/>
            <a:ext cx="1455000" cy="1899209"/>
          </a:xfrm>
          <a:prstGeom prst="rect">
            <a:avLst/>
          </a:prstGeom>
          <a:noFill/>
        </p:spPr>
      </p:pic>
      <p:sp>
        <p:nvSpPr>
          <p:cNvPr id="27" name="正方形/長方形 26"/>
          <p:cNvSpPr/>
          <p:nvPr/>
        </p:nvSpPr>
        <p:spPr>
          <a:xfrm>
            <a:off x="5940152" y="270648"/>
            <a:ext cx="125547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16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16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40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817948" y="116632"/>
            <a:ext cx="64807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 live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in Canada.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01824" y="2902465"/>
            <a:ext cx="75968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live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in Canada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247658" y="4467890"/>
            <a:ext cx="52565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222696" y="1558533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506589" y="2187071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100922" y="2877883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798168" y="2902465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live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699792" y="4467890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942184" y="4451321"/>
            <a:ext cx="13952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79512" y="2780928"/>
            <a:ext cx="8442684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971600" y="4293096"/>
            <a:ext cx="7740860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403649" y="5265614"/>
            <a:ext cx="59046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doesn’t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728644" y="5261267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951538" y="5257167"/>
            <a:ext cx="25922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03648" y="5881643"/>
            <a:ext cx="708746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729341" y="5843887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040581" y="5834315"/>
            <a:ext cx="136815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936976" y="5834315"/>
            <a:ext cx="10360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26" name="Picture 9" descr="C:\Users\KASUGA_Hideki\AppData\Local\Microsoft\Windows\Temporary Internet Files\Content.IE5\WHMJTCVC\MC90034909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4032" y="718469"/>
            <a:ext cx="1224136" cy="1906516"/>
          </a:xfrm>
          <a:prstGeom prst="rect">
            <a:avLst/>
          </a:prstGeom>
          <a:noFill/>
        </p:spPr>
      </p:pic>
      <p:pic>
        <p:nvPicPr>
          <p:cNvPr id="24" name="Picture 176" descr="C:\Users\KASUGA_Hideki\AppData\Local\Microsoft\Windows\Temporary Internet Files\Content.IE5\KGWD64GY\MC90016165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8348" y="836712"/>
            <a:ext cx="1841232" cy="1800225"/>
          </a:xfrm>
          <a:prstGeom prst="rect">
            <a:avLst/>
          </a:prstGeom>
          <a:noFill/>
        </p:spPr>
      </p:pic>
      <p:sp>
        <p:nvSpPr>
          <p:cNvPr id="27" name="正方形/長方形 26"/>
          <p:cNvSpPr/>
          <p:nvPr/>
        </p:nvSpPr>
        <p:spPr>
          <a:xfrm>
            <a:off x="5524681" y="262389"/>
            <a:ext cx="125547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16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16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45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2699792" y="0"/>
            <a:ext cx="51125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teach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math.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73832" y="2834002"/>
            <a:ext cx="84604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teach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math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65099" y="4485618"/>
            <a:ext cx="52565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365099" y="1341376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589748" y="2040997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088390" y="2815799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67944" y="2806571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teach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44164" y="4480081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303871" y="4485618"/>
            <a:ext cx="13952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07504" y="2636912"/>
            <a:ext cx="8784976" cy="1080120"/>
          </a:xfrm>
          <a:prstGeom prst="wedgeRoundRectCallout">
            <a:avLst>
              <a:gd name="adj1" fmla="val -47753"/>
              <a:gd name="adj2" fmla="val 7322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21083" y="4269594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53130" y="5332038"/>
            <a:ext cx="59046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doesn’t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72372" y="5332037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35592" y="5332037"/>
            <a:ext cx="25922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553130" y="5865909"/>
            <a:ext cx="71287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898572" y="5869857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330983" y="5874619"/>
            <a:ext cx="136815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263053" y="5836115"/>
            <a:ext cx="99972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27" name="Picture 2" descr="C:\Users\秀紀\AppData\Local\Microsoft\Windows\INetCache\IE\5HMI5UEC\MC90034913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00323" y="762665"/>
            <a:ext cx="1880006" cy="1539850"/>
          </a:xfrm>
          <a:prstGeom prst="rect">
            <a:avLst/>
          </a:prstGeom>
          <a:noFill/>
        </p:spPr>
      </p:pic>
      <p:pic>
        <p:nvPicPr>
          <p:cNvPr id="28" name="Picture 25" descr="C:\Documents and Settings\KASUGA Hideki\Application Data\Microsoft\Media Catalog\Downloaded Clips\cl2\BD05092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836712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正方形/長方形 23"/>
          <p:cNvSpPr/>
          <p:nvPr/>
        </p:nvSpPr>
        <p:spPr>
          <a:xfrm>
            <a:off x="5816471" y="178763"/>
            <a:ext cx="125547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16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16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44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2853" y="1148320"/>
            <a:ext cx="1835406" cy="1355029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2502024" y="116632"/>
            <a:ext cx="698477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ha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a Time Machine.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71507" y="982792"/>
            <a:ext cx="1605456" cy="1185262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125760" y="2865130"/>
            <a:ext cx="961256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have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a Time Machine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83365" y="4448137"/>
            <a:ext cx="52565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83365" y="1594537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940476" y="2124000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89992" y="2852936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179697" y="2829997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have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123728" y="4444632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370312" y="4435943"/>
            <a:ext cx="13952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269776" y="2721114"/>
            <a:ext cx="8874224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606693" y="4274026"/>
            <a:ext cx="825847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808626" y="5246529"/>
            <a:ext cx="59046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doesn’t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104755" y="5223714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370312" y="5224182"/>
            <a:ext cx="25922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812567" y="5799778"/>
            <a:ext cx="71287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104755" y="5799778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367777" y="5768982"/>
            <a:ext cx="136815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293824" y="5768982"/>
            <a:ext cx="10360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482799" y="176151"/>
            <a:ext cx="125547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16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16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90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B0D75541-C184-27C4-5797-644EBE783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8" y="0"/>
            <a:ext cx="91397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02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9B72D-5BC3-7D42-0F9C-1E3A88BA2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A3D94D-8210-8757-2EFD-0636CE4C6E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en-US" altLang="ja-JP" sz="6600" dirty="0">
                <a:latin typeface="Century Schoolbook" panose="02040604050505020304" pitchFamily="18" charset="0"/>
                <a:ea typeface="+mn-ea"/>
              </a:rPr>
              <a:t>3</a:t>
            </a:r>
            <a:r>
              <a:rPr kumimoji="1" lang="ja-JP" altLang="en-US" sz="6600" dirty="0">
                <a:latin typeface="Century Schoolbook" panose="02040604050505020304" pitchFamily="18" charset="0"/>
                <a:ea typeface="+mn-ea"/>
              </a:rPr>
              <a:t>単現の</a:t>
            </a:r>
            <a:r>
              <a:rPr kumimoji="1" lang="en-US" altLang="ja-JP" sz="6600" dirty="0">
                <a:latin typeface="Century Schoolbook" panose="02040604050505020304" pitchFamily="18" charset="0"/>
                <a:ea typeface="+mn-ea"/>
              </a:rPr>
              <a:t>S</a:t>
            </a:r>
            <a:endParaRPr kumimoji="1" lang="ja-JP" altLang="en-US" sz="6600" dirty="0">
              <a:latin typeface="Century Schoolbook" panose="02040604050505020304" pitchFamily="18" charset="0"/>
              <a:ea typeface="+mn-ea"/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FE934A14-976D-3C5A-AE11-BF4A33D8E6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>
                <a:latin typeface="Century Schoolbook" panose="02040604050505020304" pitchFamily="18" charset="0"/>
              </a:rPr>
              <a:t>疑問文</a:t>
            </a:r>
            <a:endParaRPr kumimoji="1" lang="ja-JP" alt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345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17" r="-752"/>
          <a:stretch>
            <a:fillRect/>
          </a:stretch>
        </p:blipFill>
        <p:spPr>
          <a:xfrm>
            <a:off x="5110634" y="2480122"/>
            <a:ext cx="4032447" cy="2736304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4" r="-444"/>
          <a:stretch>
            <a:fillRect/>
          </a:stretch>
        </p:blipFill>
        <p:spPr>
          <a:xfrm>
            <a:off x="0" y="2389205"/>
            <a:ext cx="2843808" cy="2664296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827584" y="44624"/>
            <a:ext cx="7560840" cy="2448272"/>
          </a:xfrm>
          <a:prstGeom prst="wedgeRoundRectCallout">
            <a:avLst>
              <a:gd name="adj1" fmla="val -33807"/>
              <a:gd name="adj2" fmla="val 7358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CGothic" panose="02000600000000000000" pitchFamily="50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39187" y="260648"/>
            <a:ext cx="69621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 you</a:t>
            </a:r>
            <a:r>
              <a:rPr lang="en-US" altLang="ja-JP" sz="54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like </a:t>
            </a:r>
            <a:r>
              <a:rPr lang="en-US" altLang="ja-JP" sz="5400" b="1" cap="none" spc="0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Gaian</a:t>
            </a:r>
            <a:r>
              <a:rPr lang="en-US" altLang="ja-JP" sz="5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?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5" r="5315"/>
          <a:stretch/>
        </p:blipFill>
        <p:spPr>
          <a:xfrm>
            <a:off x="5508104" y="1052736"/>
            <a:ext cx="1656184" cy="1368152"/>
          </a:xfrm>
          <a:prstGeom prst="rect">
            <a:avLst/>
          </a:prstGeom>
        </p:spPr>
      </p:pic>
      <p:sp>
        <p:nvSpPr>
          <p:cNvPr id="13" name="角丸四角形吹き出し 12"/>
          <p:cNvSpPr/>
          <p:nvPr/>
        </p:nvSpPr>
        <p:spPr>
          <a:xfrm flipV="1">
            <a:off x="2051720" y="5229200"/>
            <a:ext cx="4608512" cy="936104"/>
          </a:xfrm>
          <a:prstGeom prst="wedgeRoundRectCallout">
            <a:avLst>
              <a:gd name="adj1" fmla="val 38717"/>
              <a:gd name="adj2" fmla="val 10726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654228" y="5254748"/>
            <a:ext cx="3403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I do.</a:t>
            </a:r>
            <a:endParaRPr lang="ja-JP" altLang="en-US" sz="54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4" r="-609"/>
          <a:stretch>
            <a:fillRect/>
          </a:stretch>
        </p:blipFill>
        <p:spPr>
          <a:xfrm>
            <a:off x="-16768" y="2348483"/>
            <a:ext cx="2946496" cy="2664296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" r="-1256"/>
          <a:stretch>
            <a:fillRect/>
          </a:stretch>
        </p:blipFill>
        <p:spPr>
          <a:xfrm>
            <a:off x="6165792" y="2431839"/>
            <a:ext cx="2946496" cy="2736304"/>
          </a:xfrm>
          <a:prstGeom prst="rect">
            <a:avLst/>
          </a:prstGeom>
        </p:spPr>
      </p:pic>
      <p:sp>
        <p:nvSpPr>
          <p:cNvPr id="25" name="角丸四角形吹き出し 24"/>
          <p:cNvSpPr/>
          <p:nvPr/>
        </p:nvSpPr>
        <p:spPr>
          <a:xfrm flipV="1">
            <a:off x="158350" y="5229200"/>
            <a:ext cx="8878146" cy="1368152"/>
          </a:xfrm>
          <a:prstGeom prst="wedgeRoundRectCallout">
            <a:avLst>
              <a:gd name="adj1" fmla="val 38246"/>
              <a:gd name="adj2" fmla="val 7962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94636" y="5251847"/>
            <a:ext cx="41553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she do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anose="02040604050505020304" pitchFamily="18" charset="0"/>
              </a:rPr>
              <a:t>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entury Schoolbook" panose="02040604050505020304" pitchFamily="18" charset="0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546785" y="5894309"/>
            <a:ext cx="78345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she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anose="02040604050505020304" pitchFamily="18" charset="0"/>
              </a:rPr>
              <a:t> 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4400" b="1" dirty="0">
                <a:ln w="635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r>
              <a:rPr lang="ja-JP" altLang="en-US" sz="4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 </a:t>
            </a:r>
            <a:r>
              <a:rPr lang="en-US" altLang="ja-JP" sz="4400" b="1" dirty="0">
                <a:ln w="635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4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anose="02040604050505020304" pitchFamily="18" charset="0"/>
              </a:rPr>
              <a:t>.</a:t>
            </a:r>
            <a:endParaRPr lang="ja-JP" altLang="en-US" sz="44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entury Schoolbook" panose="02040604050505020304" pitchFamily="18" charset="0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419554" y="201471"/>
            <a:ext cx="594746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8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entury Schoolbook" panose="02040604050505020304" pitchFamily="18" charset="0"/>
              </a:rPr>
              <a:t> </a:t>
            </a:r>
            <a:r>
              <a:rPr lang="en-US" altLang="ja-JP" sz="4800" b="1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Shizuka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like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 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me.</a:t>
            </a:r>
          </a:p>
        </p:txBody>
      </p:sp>
      <p:sp>
        <p:nvSpPr>
          <p:cNvPr id="29" name="角丸四角形吹き出し 28"/>
          <p:cNvSpPr/>
          <p:nvPr/>
        </p:nvSpPr>
        <p:spPr>
          <a:xfrm>
            <a:off x="1018430" y="1466458"/>
            <a:ext cx="7776864" cy="936104"/>
          </a:xfrm>
          <a:prstGeom prst="wedgeRoundRectCallout">
            <a:avLst>
              <a:gd name="adj1" fmla="val -38511"/>
              <a:gd name="adj2" fmla="val 97279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6372200" y="194250"/>
            <a:ext cx="84510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entury Schoolbook" panose="02040604050505020304" pitchFamily="18" charset="0"/>
              </a:rPr>
              <a:t> 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entury Schoolbook" panose="02040604050505020304" pitchFamily="18" charset="0"/>
              </a:rPr>
              <a:t> 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1794290" y="1479232"/>
            <a:ext cx="119936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anose="02040604050505020304" pitchFamily="18" charset="0"/>
              </a:rPr>
              <a:t> </a:t>
            </a:r>
            <a:r>
              <a:rPr lang="en-US" altLang="ja-JP" sz="4800" b="1" dirty="0" err="1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e</a:t>
            </a:r>
            <a:r>
              <a:rPr lang="en-US" altLang="ja-JP" sz="4800" b="1" cap="none" spc="0" dirty="0" err="1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898566" y="1499105"/>
            <a:ext cx="770275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8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entury Schoolbook" panose="02040604050505020304" pitchFamily="18" charset="0"/>
              </a:rPr>
              <a:t> </a:t>
            </a:r>
            <a:r>
              <a:rPr lang="en-US" altLang="ja-JP" sz="48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</a:t>
            </a:r>
            <a:r>
              <a:rPr lang="ja-JP" altLang="en-US" sz="4800" dirty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　</a:t>
            </a:r>
            <a:r>
              <a:rPr lang="ja-JP" altLang="en-US" sz="4800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anose="02040604050505020304" pitchFamily="18" charset="0"/>
              </a:rPr>
              <a:t>  </a:t>
            </a:r>
            <a:r>
              <a:rPr lang="en-US" altLang="ja-JP" sz="4800" b="1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Shizuka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like</a:t>
            </a:r>
            <a:r>
              <a:rPr lang="en-US" altLang="ja-JP" sz="4800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me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</a:p>
        </p:txBody>
      </p:sp>
      <p:sp>
        <p:nvSpPr>
          <p:cNvPr id="36" name="上矢印 35"/>
          <p:cNvSpPr/>
          <p:nvPr/>
        </p:nvSpPr>
        <p:spPr>
          <a:xfrm rot="4730138" flipV="1">
            <a:off x="4442983" y="-891408"/>
            <a:ext cx="166375" cy="4327341"/>
          </a:xfrm>
          <a:prstGeom prst="upArrow">
            <a:avLst/>
          </a:pr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944892" y="1479231"/>
            <a:ext cx="166263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8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Do</a:t>
            </a:r>
            <a:r>
              <a:rPr lang="ja-JP" altLang="en-US" sz="48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entury Schoolbook" panose="02040604050505020304" pitchFamily="18" charset="0"/>
              </a:rPr>
              <a:t>　</a:t>
            </a:r>
            <a:endParaRPr lang="en-US" altLang="ja-JP" sz="4800" b="1" cap="none" spc="0" dirty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Century Schoolbook" panose="02040604050505020304" pitchFamily="18" charset="0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08" b="5308"/>
          <a:stretch/>
        </p:blipFill>
        <p:spPr>
          <a:xfrm>
            <a:off x="651649" y="244991"/>
            <a:ext cx="1540191" cy="1008112"/>
          </a:xfrm>
          <a:prstGeom prst="rect">
            <a:avLst/>
          </a:prstGeom>
        </p:spPr>
      </p:pic>
      <p:sp>
        <p:nvSpPr>
          <p:cNvPr id="17" name="正方形/長方形 16"/>
          <p:cNvSpPr/>
          <p:nvPr/>
        </p:nvSpPr>
        <p:spPr>
          <a:xfrm>
            <a:off x="1018430" y="-97650"/>
            <a:ext cx="80663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9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9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0.00417 L -0.53542 0.1902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71" y="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28" grpId="0"/>
      <p:bldP spid="29" grpId="0" animBg="1"/>
      <p:bldP spid="31" grpId="0"/>
      <p:bldP spid="31" grpId="1"/>
      <p:bldP spid="31" grpId="2"/>
      <p:bldP spid="32" grpId="0"/>
      <p:bldP spid="33" grpId="0"/>
      <p:bldP spid="36" grpId="0" animBg="1"/>
      <p:bldP spid="30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角丸四角形 47"/>
          <p:cNvSpPr/>
          <p:nvPr/>
        </p:nvSpPr>
        <p:spPr>
          <a:xfrm>
            <a:off x="1" y="4414465"/>
            <a:ext cx="9132360" cy="2376264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 w="254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Century Schoolbook" panose="02040604050505020304" pitchFamily="18" charset="0"/>
              </a:rPr>
              <a:t>　</a:t>
            </a:r>
          </a:p>
        </p:txBody>
      </p:sp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4" r="1642"/>
          <a:stretch>
            <a:fillRect/>
          </a:stretch>
        </p:blipFill>
        <p:spPr>
          <a:xfrm>
            <a:off x="7919001" y="1631821"/>
            <a:ext cx="1224999" cy="1036915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1" r="-2003"/>
          <a:stretch>
            <a:fillRect/>
          </a:stretch>
        </p:blipFill>
        <p:spPr>
          <a:xfrm>
            <a:off x="-25574" y="2968407"/>
            <a:ext cx="1033685" cy="1224136"/>
          </a:xfrm>
          <a:prstGeom prst="rect">
            <a:avLst/>
          </a:prstGeom>
        </p:spPr>
      </p:pic>
      <p:sp>
        <p:nvSpPr>
          <p:cNvPr id="43" name="正方形/長方形 42"/>
          <p:cNvSpPr/>
          <p:nvPr/>
        </p:nvSpPr>
        <p:spPr>
          <a:xfrm>
            <a:off x="179512" y="4856966"/>
            <a:ext cx="914501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①</a:t>
            </a:r>
            <a:r>
              <a:rPr lang="ja-JP" altLang="en-US" sz="2400" b="1" dirty="0">
                <a:latin typeface="Century Schoolbook" panose="02040604050505020304" pitchFamily="18" charset="0"/>
              </a:rPr>
              <a:t>一般動詞の疑問文なので</a:t>
            </a:r>
            <a:r>
              <a:rPr lang="en-US" altLang="ja-JP" sz="2400" b="1" dirty="0">
                <a:latin typeface="Century Schoolbook" panose="02040604050505020304" pitchFamily="18" charset="0"/>
              </a:rPr>
              <a:t>Do</a:t>
            </a:r>
            <a:r>
              <a:rPr lang="ja-JP" altLang="en-US" sz="2400" b="1" dirty="0">
                <a:latin typeface="Century Schoolbook" panose="02040604050505020304" pitchFamily="18" charset="0"/>
              </a:rPr>
              <a:t>を使うが、一般動詞に使っている</a:t>
            </a:r>
            <a:r>
              <a:rPr lang="en-US" altLang="ja-JP" sz="2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ja-JP" altLang="en-US" sz="24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は</a:t>
            </a:r>
            <a:endParaRPr lang="en-US" altLang="ja-JP" sz="24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  <a:p>
            <a:r>
              <a:rPr lang="en-US" altLang="ja-JP" sz="2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  </a:t>
            </a:r>
            <a:r>
              <a:rPr lang="en-US" altLang="ja-JP" sz="24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ja-JP" altLang="en-US" sz="24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にくっついて、</a:t>
            </a:r>
            <a:r>
              <a:rPr lang="en-US" altLang="ja-JP" sz="24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ja-JP" altLang="en-US" sz="24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は</a:t>
            </a:r>
            <a:r>
              <a:rPr lang="en-US" altLang="ja-JP" sz="24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Does</a:t>
            </a:r>
            <a:r>
              <a:rPr lang="ja-JP" altLang="en-US" sz="24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になる。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179512" y="5577046"/>
            <a:ext cx="799288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ja-JP" altLang="en-US" sz="2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②動詞からは</a:t>
            </a:r>
            <a:r>
              <a:rPr lang="en-US" altLang="ja-JP" sz="2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ja-JP" altLang="en-US" sz="2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がなくなり、元の形（原形）に戻る。</a:t>
            </a:r>
            <a:endParaRPr lang="en-US" altLang="ja-JP" sz="2400" b="1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118012" y="4293096"/>
            <a:ext cx="15023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107504" y="24185"/>
            <a:ext cx="6647974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一般動詞の疑問文（３人称単数の時）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79512" y="5937086"/>
            <a:ext cx="49320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>
                <a:latin typeface="Century Schoolbook" panose="02040604050505020304" pitchFamily="18" charset="0"/>
              </a:rPr>
              <a:t>③答えるときにも、</a:t>
            </a:r>
            <a:r>
              <a:rPr lang="en-US" altLang="ja-JP" sz="2400" b="1" dirty="0">
                <a:solidFill>
                  <a:srgbClr val="FF0000"/>
                </a:solidFill>
                <a:latin typeface="Century Schoolbook" panose="02040604050505020304" pitchFamily="18" charset="0"/>
              </a:rPr>
              <a:t>does</a:t>
            </a:r>
            <a:r>
              <a:rPr lang="ja-JP" altLang="en-US" sz="2400" b="1" dirty="0">
                <a:latin typeface="Century Schoolbook" panose="02040604050505020304" pitchFamily="18" charset="0"/>
              </a:rPr>
              <a:t>を使う。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179512" y="6339517"/>
            <a:ext cx="727280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ja-JP" altLang="en-US" sz="2400" b="1" dirty="0">
                <a:latin typeface="Century Schoolbook" panose="02040604050505020304" pitchFamily="18" charset="0"/>
              </a:rPr>
              <a:t>④</a:t>
            </a:r>
            <a:r>
              <a:rPr lang="en-US" altLang="ja-JP" sz="2400" b="1" dirty="0">
                <a:solidFill>
                  <a:srgbClr val="FF0000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2400" b="1" dirty="0">
                <a:latin typeface="Century Schoolbook" panose="02040604050505020304" pitchFamily="18" charset="0"/>
              </a:rPr>
              <a:t> + </a:t>
            </a:r>
            <a:r>
              <a:rPr lang="en-US" altLang="ja-JP" sz="24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 </a:t>
            </a:r>
            <a:r>
              <a:rPr lang="ja-JP" altLang="en-US" sz="2400" b="1" dirty="0">
                <a:latin typeface="Century Schoolbook" panose="02040604050505020304" pitchFamily="18" charset="0"/>
              </a:rPr>
              <a:t>の短縮形は </a:t>
            </a:r>
            <a:r>
              <a:rPr lang="en-US" altLang="ja-JP" sz="2400" b="1" dirty="0">
                <a:solidFill>
                  <a:srgbClr val="FF0000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2400" b="1" dirty="0">
                <a:ln w="3175">
                  <a:solidFill>
                    <a:schemeClr val="tx1"/>
                  </a:solidFill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r>
              <a:rPr lang="ja-JP" altLang="en-US" sz="2400" b="1" dirty="0">
                <a:latin typeface="Century Schoolbook" panose="02040604050505020304" pitchFamily="18" charset="0"/>
              </a:rPr>
              <a:t>になる。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1403648" y="558805"/>
            <a:ext cx="594746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8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entury Schoolbook" panose="02040604050505020304" pitchFamily="18" charset="0"/>
              </a:rPr>
              <a:t> </a:t>
            </a:r>
            <a:r>
              <a:rPr lang="en-US" altLang="ja-JP" sz="4800" b="1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Shizuka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like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 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me.</a:t>
            </a:r>
          </a:p>
        </p:txBody>
      </p:sp>
      <p:sp>
        <p:nvSpPr>
          <p:cNvPr id="54" name="角丸四角形吹き出し 53"/>
          <p:cNvSpPr/>
          <p:nvPr/>
        </p:nvSpPr>
        <p:spPr>
          <a:xfrm>
            <a:off x="78667" y="1772816"/>
            <a:ext cx="7877709" cy="936104"/>
          </a:xfrm>
          <a:prstGeom prst="wedgeRoundRectCallout">
            <a:avLst>
              <a:gd name="adj1" fmla="val -44173"/>
              <a:gd name="adj2" fmla="val 74124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362813" y="564746"/>
            <a:ext cx="84510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entury Schoolbook" panose="02040604050505020304" pitchFamily="18" charset="0"/>
              </a:rPr>
              <a:t> 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entury Schoolbook" panose="02040604050505020304" pitchFamily="18" charset="0"/>
              </a:rPr>
              <a:t> </a:t>
            </a:r>
          </a:p>
        </p:txBody>
      </p:sp>
      <p:sp>
        <p:nvSpPr>
          <p:cNvPr id="56" name="正方形/長方形 55"/>
          <p:cNvSpPr/>
          <p:nvPr/>
        </p:nvSpPr>
        <p:spPr>
          <a:xfrm>
            <a:off x="722813" y="1837773"/>
            <a:ext cx="119936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anose="02040604050505020304" pitchFamily="18" charset="0"/>
              </a:rPr>
              <a:t> </a:t>
            </a:r>
            <a:r>
              <a:rPr lang="en-US" altLang="ja-JP" sz="4800" b="1" dirty="0" err="1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e</a:t>
            </a:r>
            <a:r>
              <a:rPr lang="en-US" altLang="ja-JP" sz="4800" b="1" cap="none" spc="0" dirty="0" err="1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-108520" y="1844824"/>
            <a:ext cx="770275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8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entury Schoolbook" panose="02040604050505020304" pitchFamily="18" charset="0"/>
              </a:rPr>
              <a:t> </a:t>
            </a:r>
            <a:r>
              <a:rPr lang="en-US" altLang="ja-JP" sz="48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</a:t>
            </a:r>
            <a:r>
              <a:rPr lang="ja-JP" altLang="en-US" sz="4800" dirty="0">
                <a:ln w="17780" cmpd="sng">
                  <a:noFill/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　</a:t>
            </a:r>
            <a:r>
              <a:rPr lang="ja-JP" altLang="en-US" sz="4800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anose="02040604050505020304" pitchFamily="18" charset="0"/>
              </a:rPr>
              <a:t>  </a:t>
            </a:r>
            <a:r>
              <a:rPr lang="en-US" altLang="ja-JP" sz="4800" b="1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Shizuka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like</a:t>
            </a:r>
            <a:r>
              <a:rPr lang="en-US" altLang="ja-JP" sz="4800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me</a:t>
            </a:r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5611152" y="1841717"/>
            <a:ext cx="49244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800" b="1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entury Schoolbook" panose="02040604050505020304" pitchFamily="18" charset="0"/>
              </a:rPr>
              <a:t>s</a:t>
            </a:r>
            <a:endParaRPr lang="en-US" altLang="ja-JP" sz="4800" b="1" cap="none" spc="0" dirty="0">
              <a:ln w="17780" cmpd="sng">
                <a:noFill/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59" name="上矢印 58"/>
          <p:cNvSpPr/>
          <p:nvPr/>
        </p:nvSpPr>
        <p:spPr>
          <a:xfrm rot="13088374">
            <a:off x="5953235" y="1718688"/>
            <a:ext cx="311692" cy="488209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60" name="上矢印 59"/>
          <p:cNvSpPr/>
          <p:nvPr/>
        </p:nvSpPr>
        <p:spPr>
          <a:xfrm rot="4699583" flipH="1" flipV="1">
            <a:off x="3383049" y="-590300"/>
            <a:ext cx="186099" cy="4496702"/>
          </a:xfrm>
          <a:prstGeom prst="upArrow">
            <a:avLst/>
          </a:pr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-156648" y="1836693"/>
            <a:ext cx="166263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8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Do</a:t>
            </a:r>
            <a:r>
              <a:rPr lang="ja-JP" altLang="en-US" sz="48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entury Schoolbook" panose="02040604050505020304" pitchFamily="18" charset="0"/>
              </a:rPr>
              <a:t>　</a:t>
            </a:r>
            <a:endParaRPr lang="en-US" altLang="ja-JP" sz="4800" b="1" cap="none" spc="0" dirty="0">
              <a:ln w="17780" cmpd="sng">
                <a:noFill/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Century Schoolbook" panose="02040604050505020304" pitchFamily="18" charset="0"/>
            </a:endParaRPr>
          </a:p>
        </p:txBody>
      </p:sp>
      <p:sp>
        <p:nvSpPr>
          <p:cNvPr id="62" name="角丸四角形吹き出し 61"/>
          <p:cNvSpPr/>
          <p:nvPr/>
        </p:nvSpPr>
        <p:spPr>
          <a:xfrm flipV="1">
            <a:off x="1008111" y="2902297"/>
            <a:ext cx="8100393" cy="1368152"/>
          </a:xfrm>
          <a:prstGeom prst="wedgeRoundRectCallout">
            <a:avLst>
              <a:gd name="adj1" fmla="val 43478"/>
              <a:gd name="adj2" fmla="val 63715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1624735" y="2924944"/>
            <a:ext cx="379462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she do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anose="02040604050505020304" pitchFamily="18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entury Schoolbook" panose="02040604050505020304" pitchFamily="18" charset="0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1266291" y="3549206"/>
            <a:ext cx="78345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she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anose="02040604050505020304" pitchFamily="18" charset="0"/>
              </a:rPr>
              <a:t> 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4000" b="1" dirty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r>
              <a:rPr lang="ja-JP" altLang="en-US" sz="40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 </a:t>
            </a:r>
            <a:r>
              <a:rPr lang="en-US" altLang="ja-JP" sz="4000" b="1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40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Century Schoolbook" panose="02040604050505020304" pitchFamily="18" charset="0"/>
              </a:rPr>
              <a:t>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Century Schoolbook" panose="02040604050505020304" pitchFamily="18" charset="0"/>
            </a:endParaRPr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08" b="5308"/>
          <a:stretch/>
        </p:blipFill>
        <p:spPr>
          <a:xfrm>
            <a:off x="248182" y="611384"/>
            <a:ext cx="1372164" cy="1008112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572953" y="272171"/>
            <a:ext cx="80663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9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9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68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7407E-6 L -0.50938 0.1875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69" y="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3" grpId="0"/>
      <p:bldP spid="44" grpId="0"/>
      <p:bldP spid="46" grpId="0"/>
      <p:bldP spid="24" grpId="0"/>
      <p:bldP spid="39" grpId="0"/>
      <p:bldP spid="53" grpId="0"/>
      <p:bldP spid="54" grpId="0" animBg="1"/>
      <p:bldP spid="55" grpId="0"/>
      <p:bldP spid="55" grpId="1"/>
      <p:bldP spid="55" grpId="2"/>
      <p:bldP spid="56" grpId="0"/>
      <p:bldP spid="57" grpId="0"/>
      <p:bldP spid="58" grpId="0"/>
      <p:bldP spid="59" grpId="0" animBg="1"/>
      <p:bldP spid="60" grpId="0" animBg="1"/>
      <p:bldP spid="61" grpId="0"/>
      <p:bldP spid="62" grpId="0" animBg="1"/>
      <p:bldP spid="63" grpId="0"/>
      <p:bldP spid="6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メロンぱんん.jpg"/>
          <p:cNvPicPr>
            <a:picLocks noChangeAspect="1"/>
          </p:cNvPicPr>
          <p:nvPr/>
        </p:nvPicPr>
        <p:blipFill>
          <a:blip r:embed="rId3" cstate="print"/>
          <a:srcRect l="7161" t="27320" r="7161" b="17241"/>
          <a:stretch>
            <a:fillRect/>
          </a:stretch>
        </p:blipFill>
        <p:spPr>
          <a:xfrm>
            <a:off x="6192688" y="1173533"/>
            <a:ext cx="1944216" cy="1258022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981653" y="134644"/>
            <a:ext cx="680475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Dorami</a:t>
            </a:r>
            <a:r>
              <a:rPr lang="en-US" altLang="ja-JP" sz="40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like</a:t>
            </a:r>
            <a:r>
              <a:rPr lang="en-US" altLang="ja-JP" sz="40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40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melon-pan.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r="338"/>
          <a:stretch>
            <a:fillRect/>
          </a:stretch>
        </p:blipFill>
        <p:spPr>
          <a:xfrm>
            <a:off x="2425849" y="806164"/>
            <a:ext cx="1826271" cy="1552912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144016" y="2865130"/>
            <a:ext cx="918051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 </a:t>
            </a:r>
            <a:r>
              <a:rPr lang="en-US" altLang="ja-JP" sz="3600" b="1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Dorami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like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melon-pan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00472" y="1484784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043608" y="2204864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39552" y="2852936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498951" y="2865130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like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771800" y="4521314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358750" y="4491605"/>
            <a:ext cx="13952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07504" y="2780928"/>
            <a:ext cx="8784976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47664" y="5230941"/>
            <a:ext cx="59046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doesn’t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787223" y="5194066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10755" y="5189298"/>
            <a:ext cx="25922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547664" y="5807005"/>
            <a:ext cx="71287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813937" y="5803209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393921" y="5807005"/>
            <a:ext cx="136815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293478" y="5786080"/>
            <a:ext cx="99972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570464" y="487466"/>
            <a:ext cx="125547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16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16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33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412776"/>
            <a:ext cx="1145072" cy="1204567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763688" y="116632"/>
            <a:ext cx="64807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Doraemon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like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 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mice.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43808" y="1056541"/>
            <a:ext cx="1605456" cy="1185262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54995" y="2901885"/>
            <a:ext cx="905350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 </a:t>
            </a:r>
            <a:r>
              <a:rPr lang="en-US" altLang="ja-JP" sz="3600" b="1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Doraemon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like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mice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90358" y="1540155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958044" y="2204864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53988" y="2872427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067917" y="2866752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like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11332" y="4503874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103758" y="4496294"/>
            <a:ext cx="13952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35496" y="2780928"/>
            <a:ext cx="9108504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NCGothic" panose="02000600000000000000" pitchFamily="50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619672" y="5172857"/>
            <a:ext cx="59046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doesn’t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84718" y="5159353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153248" y="5137751"/>
            <a:ext cx="25922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619672" y="5748921"/>
            <a:ext cx="71287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924888" y="5724240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168220" y="5679809"/>
            <a:ext cx="16290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40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40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079543" y="5670816"/>
            <a:ext cx="125211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endParaRPr lang="ja-JP" altLang="en-US" sz="40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764704"/>
            <a:ext cx="1095698" cy="1152627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410" y="1600495"/>
            <a:ext cx="1202854" cy="1186169"/>
          </a:xfrm>
          <a:prstGeom prst="rect">
            <a:avLst/>
          </a:prstGeom>
        </p:spPr>
      </p:pic>
      <p:sp>
        <p:nvSpPr>
          <p:cNvPr id="27" name="正方形/長方形 26"/>
          <p:cNvSpPr/>
          <p:nvPr/>
        </p:nvSpPr>
        <p:spPr>
          <a:xfrm>
            <a:off x="6162922" y="381012"/>
            <a:ext cx="125547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16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16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2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80728"/>
            <a:ext cx="1492599" cy="1492599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2375756" y="100545"/>
            <a:ext cx="64807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 eat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en-US" altLang="ja-JP" sz="3600" b="1" cap="none" spc="0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dorayaki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77572" y="925090"/>
            <a:ext cx="1605456" cy="1185262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1187624" y="2973241"/>
            <a:ext cx="756084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eat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en-US" altLang="ja-JP" sz="3600" b="1" cap="none" spc="0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dorayaki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27684" y="4521314"/>
            <a:ext cx="52565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822140" y="1524296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2051720" y="2220855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570112" y="2927149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234408" y="2941077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eat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128924" y="4521314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27984" y="4509120"/>
            <a:ext cx="13952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323528" y="2852936"/>
            <a:ext cx="8640960" cy="1008112"/>
          </a:xfrm>
          <a:prstGeom prst="wedgeRoundRectCallout">
            <a:avLst>
              <a:gd name="adj1" fmla="val -46741"/>
              <a:gd name="adj2" fmla="val 86218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509120"/>
            <a:ext cx="7488832" cy="1944216"/>
          </a:xfrm>
          <a:prstGeom prst="wedgeRoundRectCallout">
            <a:avLst>
              <a:gd name="adj1" fmla="val 50486"/>
              <a:gd name="adj2" fmla="val -68205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907704" y="5194066"/>
            <a:ext cx="59046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doesn’t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189725" y="5206260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449264" y="5176785"/>
            <a:ext cx="25922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907704" y="5770130"/>
            <a:ext cx="71287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253275" y="5745449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27972" y="5759965"/>
            <a:ext cx="136815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340870" y="5737011"/>
            <a:ext cx="10360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142600" y="491188"/>
            <a:ext cx="125547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16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16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8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476" y="998918"/>
            <a:ext cx="1861872" cy="1258022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705720" y="-27384"/>
            <a:ext cx="74168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Shizuka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like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sweet potatoes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6" r="-2082"/>
          <a:stretch>
            <a:fillRect/>
          </a:stretch>
        </p:blipFill>
        <p:spPr>
          <a:xfrm>
            <a:off x="2123728" y="675747"/>
            <a:ext cx="2016224" cy="1751411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144016" y="2721114"/>
            <a:ext cx="846043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 </a:t>
            </a:r>
            <a:r>
              <a:rPr lang="en-US" altLang="ja-JP" sz="3600" b="1" dirty="0" err="1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Shizuka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like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</a:p>
          <a:p>
            <a:pPr algn="r"/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sweet potatoes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03648" y="4509120"/>
            <a:ext cx="52565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020" y="1375901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987732" y="2077575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39552" y="2708920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572000" y="2721114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like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43808" y="4470478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328864" y="4473986"/>
            <a:ext cx="13952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07504" y="2636912"/>
            <a:ext cx="8784976" cy="1368152"/>
          </a:xfrm>
          <a:prstGeom prst="wedgeRoundRectCallout">
            <a:avLst>
              <a:gd name="adj1" fmla="val -47753"/>
              <a:gd name="adj2" fmla="val 7322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4293096"/>
            <a:ext cx="7488832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47664" y="5225602"/>
            <a:ext cx="59046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doesn’t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20793" y="5206350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328864" y="5244854"/>
            <a:ext cx="25922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547664" y="5801666"/>
            <a:ext cx="71287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820793" y="5792748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355976" y="5785365"/>
            <a:ext cx="136815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307759" y="5785364"/>
            <a:ext cx="99972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32495" y="239135"/>
            <a:ext cx="125547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16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16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74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704" y="770509"/>
            <a:ext cx="1719773" cy="1656184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2699792" y="0"/>
            <a:ext cx="51125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e play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s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the violin.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3" r="-2040"/>
          <a:stretch>
            <a:fillRect/>
          </a:stretch>
        </p:blipFill>
        <p:spPr>
          <a:xfrm>
            <a:off x="2428231" y="560364"/>
            <a:ext cx="1978103" cy="1751411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432048" y="2865422"/>
            <a:ext cx="84604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play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the violin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?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77493" y="4411469"/>
            <a:ext cx="52565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Yes,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115616" y="1496978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373947" y="2060848"/>
            <a:ext cx="360040" cy="57606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827584" y="2853228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762014" y="2818808"/>
            <a:ext cx="1539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play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548504" y="4416317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029821" y="4399838"/>
            <a:ext cx="13952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107504" y="2636912"/>
            <a:ext cx="8784976" cy="1092314"/>
          </a:xfrm>
          <a:prstGeom prst="wedgeRoundRectCallout">
            <a:avLst>
              <a:gd name="adj1" fmla="val -47753"/>
              <a:gd name="adj2" fmla="val 73222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827584" y="4293096"/>
            <a:ext cx="7920880" cy="2448272"/>
          </a:xfrm>
          <a:prstGeom prst="wedgeRoundRectCallout">
            <a:avLst>
              <a:gd name="adj1" fmla="val 49091"/>
              <a:gd name="adj2" fmla="val -57903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atin typeface="Century Schoolbook" panose="02040604050505020304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259632" y="5275565"/>
            <a:ext cx="59046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doesn’t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548504" y="5258723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005150" y="5284341"/>
            <a:ext cx="259228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n’t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59632" y="5874126"/>
            <a:ext cx="712879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No,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she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does  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）（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entury Schoolbook" panose="02040604050505020304" pitchFamily="18" charset="0"/>
              </a:rPr>
              <a:t>not</a:t>
            </a:r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 ）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.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548504" y="5856178"/>
            <a:ext cx="10352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she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106749" y="5851629"/>
            <a:ext cx="136815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d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</a:rPr>
              <a:t>o</a:t>
            </a:r>
            <a:r>
              <a:rPr lang="en-US" altLang="ja-JP" sz="36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anose="02040604050505020304" pitchFamily="18" charset="0"/>
              </a:rPr>
              <a:t>es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989092" y="5851629"/>
            <a:ext cx="99972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cap="none" spc="0" dirty="0">
                <a:ln w="17780" cmpd="sng">
                  <a:solidFill>
                    <a:schemeClr val="tx1">
                      <a:alpha val="99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latin typeface="Century Schoolbook" panose="02040604050505020304" pitchFamily="18" charset="0"/>
              </a:rPr>
              <a:t>not</a:t>
            </a:r>
            <a:endParaRPr lang="ja-JP" altLang="en-US" sz="3600" b="1" cap="none" spc="0" dirty="0">
              <a:ln w="17780" cmpd="sng">
                <a:solidFill>
                  <a:schemeClr val="tx1">
                    <a:alpha val="99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5625838" y="294651"/>
            <a:ext cx="125547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16600" b="1" cap="none" spc="50" dirty="0">
                <a:ln w="11430"/>
                <a:solidFill>
                  <a:srgbClr val="FF0000">
                    <a:alpha val="49000"/>
                  </a:srgb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Schoolbook" panose="02040604050505020304" pitchFamily="18" charset="0"/>
              </a:rPr>
              <a:t>?</a:t>
            </a:r>
            <a:endParaRPr lang="ja-JP" altLang="en-US" sz="16600" b="1" cap="none" spc="50" dirty="0">
              <a:ln w="11430"/>
              <a:solidFill>
                <a:srgbClr val="FF0000">
                  <a:alpha val="49000"/>
                </a:srgb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30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6" grpId="0"/>
      <p:bldP spid="9" grpId="0"/>
      <p:bldP spid="2" grpId="0" animBg="1"/>
      <p:bldP spid="10" grpId="0"/>
      <p:bldP spid="13" grpId="0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5" grpId="0"/>
      <p:bldP spid="24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2024</TotalTime>
  <Words>814</Words>
  <Application>Microsoft Office PowerPoint</Application>
  <PresentationFormat>画面に合わせる (4:3)</PresentationFormat>
  <Paragraphs>232</Paragraphs>
  <Slides>16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Schoolbook</vt:lpstr>
      <vt:lpstr>NCGothic</vt:lpstr>
      <vt:lpstr>Office テーマ</vt:lpstr>
      <vt:lpstr>3単現のS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3単現のS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秀紀 春日</cp:lastModifiedBy>
  <cp:revision>171</cp:revision>
  <cp:lastPrinted>2015-11-23T07:29:37Z</cp:lastPrinted>
  <dcterms:created xsi:type="dcterms:W3CDTF">2011-11-07T12:22:25Z</dcterms:created>
  <dcterms:modified xsi:type="dcterms:W3CDTF">2025-10-05T08:28:01Z</dcterms:modified>
</cp:coreProperties>
</file>