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1" r:id="rId2"/>
    <p:sldId id="292" r:id="rId3"/>
    <p:sldId id="293" r:id="rId4"/>
    <p:sldId id="263" r:id="rId5"/>
    <p:sldId id="298" r:id="rId6"/>
    <p:sldId id="302" r:id="rId7"/>
    <p:sldId id="304" r:id="rId8"/>
    <p:sldId id="303" r:id="rId9"/>
    <p:sldId id="305" r:id="rId10"/>
    <p:sldId id="310" r:id="rId11"/>
    <p:sldId id="309" r:id="rId12"/>
    <p:sldId id="307" r:id="rId13"/>
    <p:sldId id="306" r:id="rId14"/>
    <p:sldId id="308" r:id="rId15"/>
    <p:sldId id="311" r:id="rId16"/>
    <p:sldId id="312" r:id="rId17"/>
  </p:sldIdLst>
  <p:sldSz cx="9144000" cy="6858000" type="screen4x3"/>
  <p:notesSz cx="10017125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2727" autoAdjust="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40754" cy="345604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74053" y="1"/>
            <a:ext cx="4340754" cy="345604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46FAEFB1-A7AB-4020-936C-FC3BDFB24A1E}" type="datetimeFigureOut">
              <a:rPr kumimoji="1" lang="ja-JP" altLang="en-US" smtClean="0"/>
              <a:t>2025/10/16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0754" cy="345603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74053" y="6542560"/>
            <a:ext cx="4340754" cy="345603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00BEAAD9-9157-419F-B427-B6633026EE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8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5674053" y="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6163987D-3EF4-4ECE-BFF0-43FEFF466C15}" type="datetimeFigureOut">
              <a:rPr kumimoji="1" lang="ja-JP" altLang="en-US" smtClean="0"/>
              <a:pPr/>
              <a:t>2025/10/16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286125" y="515938"/>
            <a:ext cx="344487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1001713" y="3271878"/>
            <a:ext cx="8013700" cy="3099673"/>
          </a:xfrm>
          <a:prstGeom prst="rect">
            <a:avLst/>
          </a:prstGeom>
        </p:spPr>
        <p:txBody>
          <a:bodyPr vert="horz" lIns="96597" tIns="48299" rIns="96597" bIns="48299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654256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5674053" y="6542560"/>
            <a:ext cx="4340754" cy="344408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57979FCE-5E0E-4409-8216-B597A4D827F3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3293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79FCE-5E0E-4409-8216-B597A4D827F3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8703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979FCE-5E0E-4409-8216-B597A4D827F3}" type="slidenum">
              <a:rPr kumimoji="1" lang="ja-JP" altLang="en-US" smtClean="0"/>
              <a:pPr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970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2025/10/16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2025/10/16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2025/10/16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2025/10/16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2025/10/16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2025/10/16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2025/10/16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2025/10/16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2025/10/16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2025/10/16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49E2F-B61D-4D4A-86FD-934E147BCA38}" type="datetimeFigureOut">
              <a:rPr kumimoji="1" lang="ja-JP" altLang="en-US" smtClean="0"/>
              <a:pPr/>
              <a:t>2025/10/16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A6779-6935-429C-9030-6D5A5AE7FAE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49E2F-B61D-4D4A-86FD-934E147BCA38}" type="datetimeFigureOut">
              <a:rPr kumimoji="1" lang="ja-JP" altLang="en-US" smtClean="0"/>
              <a:pPr/>
              <a:t>2025/10/16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A6779-6935-429C-9030-6D5A5AE7FAE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6600" dirty="0"/>
              <a:t>3</a:t>
            </a:r>
            <a:r>
              <a:rPr kumimoji="1" lang="ja-JP" altLang="en-US" sz="6600" dirty="0"/>
              <a:t>人称単数現在形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3</a:t>
            </a:r>
            <a:r>
              <a:rPr lang="ja-JP" altLang="en-US" dirty="0"/>
              <a:t>単現の</a:t>
            </a:r>
            <a:r>
              <a:rPr lang="en-US" altLang="ja-JP" dirty="0"/>
              <a:t>s</a:t>
            </a:r>
            <a:r>
              <a:rPr lang="ja-JP" altLang="en-US" dirty="0"/>
              <a:t>文</a:t>
            </a:r>
            <a:r>
              <a:rPr kumimoji="1" lang="ja-JP" altLang="en-US" dirty="0"/>
              <a:t>の否定文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75"/>
            <a:ext cx="2737831" cy="205337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4664"/>
            <a:ext cx="2016224" cy="201622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942999" y="2873286"/>
            <a:ext cx="74168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Takashi (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leaves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) home at seven.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540568" y="-315416"/>
            <a:ext cx="3896570" cy="32932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5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5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139952" y="1920998"/>
            <a:ext cx="13326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leave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4637238" y="2497062"/>
            <a:ext cx="360040" cy="432048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044738" y="2891338"/>
            <a:ext cx="16561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leave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s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0" y="5229200"/>
            <a:ext cx="92525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Takashi (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noFill/>
                <a:latin typeface="Century Schoolbook" panose="02040604050505020304" pitchFamily="18" charset="0"/>
                <a:ea typeface="ＭＳ ゴシック" pitchFamily="49" charset="-128"/>
              </a:rPr>
              <a:t>doesn’t</a:t>
            </a:r>
            <a:r>
              <a:rPr lang="en-US" altLang="ja-JP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)( 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leave 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) home at seven.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030151" y="4284385"/>
            <a:ext cx="2195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+ </a:t>
            </a:r>
            <a:r>
              <a:rPr lang="en-US" altLang="ja-JP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endParaRPr lang="ja-JP" altLang="en-US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2699096" y="4826213"/>
            <a:ext cx="360040" cy="432048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265281" y="5247252"/>
            <a:ext cx="13861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leave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4626260" y="3476113"/>
            <a:ext cx="369839" cy="1800200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068568" y="5258261"/>
            <a:ext cx="20162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es</a:t>
            </a:r>
            <a:r>
              <a:rPr lang="en-US" altLang="ja-JP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n’t</a:t>
            </a:r>
            <a:endParaRPr lang="ja-JP" altLang="en-US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466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697" y="-8438"/>
            <a:ext cx="2520280" cy="2520280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-27925" y="2734762"/>
            <a:ext cx="97210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Ken’s mother (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watches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) TV before dinner.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522371" y="-510988"/>
            <a:ext cx="3896570" cy="32932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5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5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374199" y="1810271"/>
            <a:ext cx="16926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watch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3942800" y="2337762"/>
            <a:ext cx="360040" cy="432048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40427" y="2734762"/>
            <a:ext cx="207431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watch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es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-45099" y="5157192"/>
            <a:ext cx="923419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Ken’s mother (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noFill/>
                <a:latin typeface="Century Schoolbook" panose="02040604050505020304" pitchFamily="18" charset="0"/>
                <a:ea typeface="ＭＳ ゴシック" pitchFamily="49" charset="-128"/>
              </a:rPr>
              <a:t>doesn’t</a:t>
            </a:r>
            <a:r>
              <a:rPr lang="en-US" altLang="ja-JP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)( 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watch 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) TV</a:t>
            </a:r>
          </a:p>
          <a:p>
            <a:pPr algn="r"/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before dinner.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962449" y="4289166"/>
            <a:ext cx="2195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+ </a:t>
            </a:r>
            <a:r>
              <a:rPr lang="en-US" altLang="ja-JP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endParaRPr lang="ja-JP" altLang="en-US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3671066" y="4810518"/>
            <a:ext cx="360040" cy="432048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305850" y="5167640"/>
            <a:ext cx="15841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watch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4" name="下矢印 13"/>
          <p:cNvSpPr/>
          <p:nvPr/>
        </p:nvSpPr>
        <p:spPr>
          <a:xfrm rot="19150377">
            <a:off x="4949650" y="3029509"/>
            <a:ext cx="321427" cy="2443725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114708" y="5131281"/>
            <a:ext cx="20162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es</a:t>
            </a:r>
            <a:r>
              <a:rPr lang="en-US" altLang="ja-JP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n’t</a:t>
            </a:r>
            <a:endParaRPr lang="ja-JP" altLang="en-US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078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03" y="260648"/>
            <a:ext cx="3240360" cy="2430270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3131840" y="1358593"/>
            <a:ext cx="65162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He (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does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) his homework.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252536" y="-29997"/>
            <a:ext cx="3896570" cy="32932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5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5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361384" y="332656"/>
            <a:ext cx="10081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4541912" y="908720"/>
            <a:ext cx="360040" cy="432048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145360" y="1340768"/>
            <a:ext cx="12241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es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899592" y="4866037"/>
            <a:ext cx="85689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He (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noFill/>
                <a:latin typeface="Century Schoolbook" panose="02040604050505020304" pitchFamily="18" charset="0"/>
                <a:ea typeface="ＭＳ ゴシック" pitchFamily="49" charset="-128"/>
              </a:rPr>
              <a:t>doesn’t</a:t>
            </a:r>
            <a:r>
              <a:rPr lang="en-US" altLang="ja-JP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) 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does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) his homework.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728192" y="3933056"/>
            <a:ext cx="2195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+ </a:t>
            </a:r>
            <a:r>
              <a:rPr lang="en-US" altLang="ja-JP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endParaRPr lang="ja-JP" altLang="en-US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2376264" y="4509120"/>
            <a:ext cx="360040" cy="432048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313562" y="4869160"/>
            <a:ext cx="12241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4572000" y="2066402"/>
            <a:ext cx="369839" cy="2864893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835696" y="4869160"/>
            <a:ext cx="20162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es</a:t>
            </a:r>
            <a:r>
              <a:rPr lang="en-US" altLang="ja-JP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n’t</a:t>
            </a:r>
            <a:endParaRPr lang="ja-JP" altLang="en-US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380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614" y="183700"/>
            <a:ext cx="2520280" cy="2142074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827584" y="2747529"/>
            <a:ext cx="92087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My father (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takes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) a bath after dinner.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524506" y="-428914"/>
            <a:ext cx="3896570" cy="32932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5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CGothic" panose="02000600000000000000" pitchFamily="50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5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CGothic" panose="02000600000000000000" pitchFamily="50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301742" y="1696539"/>
            <a:ext cx="14046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take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3635896" y="2272603"/>
            <a:ext cx="360040" cy="432048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275856" y="2704651"/>
            <a:ext cx="15841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take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s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3810" y="5088778"/>
            <a:ext cx="910018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My father (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noFill/>
                <a:latin typeface="Century Schoolbook" panose="02040604050505020304" pitchFamily="18" charset="0"/>
                <a:ea typeface="ＭＳ ゴシック" pitchFamily="49" charset="-128"/>
              </a:rPr>
              <a:t>doesn’t</a:t>
            </a:r>
            <a:r>
              <a:rPr lang="en-US" altLang="ja-JP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take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) a bath </a:t>
            </a:r>
          </a:p>
          <a:p>
            <a:pPr algn="r"/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after dinner.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473514" y="4082248"/>
            <a:ext cx="2195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+ </a:t>
            </a:r>
            <a:r>
              <a:rPr lang="en-US" altLang="ja-JP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endParaRPr lang="ja-JP" altLang="en-US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3192044" y="4723209"/>
            <a:ext cx="360040" cy="432048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572000" y="5088778"/>
            <a:ext cx="12241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take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4" name="下矢印 13"/>
          <p:cNvSpPr/>
          <p:nvPr/>
        </p:nvSpPr>
        <p:spPr>
          <a:xfrm rot="19714444">
            <a:off x="4385969" y="3212314"/>
            <a:ext cx="369839" cy="2047187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466027" y="5088778"/>
            <a:ext cx="20162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es</a:t>
            </a:r>
            <a:r>
              <a:rPr lang="en-US" altLang="ja-JP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n’t</a:t>
            </a:r>
            <a:endParaRPr lang="ja-JP" altLang="en-US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770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602020"/>
            <a:ext cx="2520280" cy="1890210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1835696" y="2473591"/>
            <a:ext cx="75608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My sister (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goes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) to bed at eleven.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468560" y="-243408"/>
            <a:ext cx="3896570" cy="32932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5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CGothic" panose="02000600000000000000" pitchFamily="50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5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CGothic" panose="02000600000000000000" pitchFamily="50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497347" y="1484043"/>
            <a:ext cx="828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go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4640324" y="2088122"/>
            <a:ext cx="360040" cy="432048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199091" y="2492895"/>
            <a:ext cx="15841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go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es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43508" y="4843318"/>
            <a:ext cx="90004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My sister (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noFill/>
                <a:latin typeface="Century Schoolbook" panose="02040604050505020304" pitchFamily="18" charset="0"/>
                <a:ea typeface="ＭＳ ゴシック" pitchFamily="49" charset="-128"/>
              </a:rPr>
              <a:t>doesn’t</a:t>
            </a:r>
            <a:r>
              <a:rPr lang="en-US" altLang="ja-JP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)(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go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) to bed at eleven.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422730" y="3895229"/>
            <a:ext cx="2195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+ </a:t>
            </a:r>
            <a:r>
              <a:rPr lang="en-US" altLang="ja-JP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endParaRPr lang="ja-JP" altLang="en-US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3080255" y="4437112"/>
            <a:ext cx="360040" cy="432048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559131" y="4851883"/>
            <a:ext cx="12241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go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4652793" y="3086235"/>
            <a:ext cx="369839" cy="1800200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452606" y="4860449"/>
            <a:ext cx="20162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es</a:t>
            </a:r>
            <a:r>
              <a:rPr lang="en-US" altLang="ja-JP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n’t</a:t>
            </a:r>
            <a:endParaRPr lang="ja-JP" altLang="en-US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89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57B2362-E105-8D71-0068-ABFA99F99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0"/>
            <a:ext cx="9144000" cy="685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64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28FE2-C54F-3F01-C507-BC5AD184B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A1BF6D-6403-1855-B542-4CE1B9BD4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6600" dirty="0"/>
              <a:t>3</a:t>
            </a:r>
            <a:r>
              <a:rPr kumimoji="1" lang="ja-JP" altLang="en-US" sz="6600" dirty="0"/>
              <a:t>人称単数現在形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A2D9315B-1AF4-A6C9-7311-52F64C038E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/>
              <a:t>3</a:t>
            </a:r>
            <a:r>
              <a:rPr lang="ja-JP" altLang="en-US" dirty="0"/>
              <a:t>単現の</a:t>
            </a:r>
            <a:r>
              <a:rPr lang="en-US" altLang="ja-JP" dirty="0"/>
              <a:t>s</a:t>
            </a:r>
            <a:r>
              <a:rPr lang="ja-JP" altLang="en-US" dirty="0"/>
              <a:t>文</a:t>
            </a:r>
            <a:r>
              <a:rPr kumimoji="1" lang="ja-JP" altLang="en-US" dirty="0"/>
              <a:t>の否定文</a:t>
            </a:r>
          </a:p>
        </p:txBody>
      </p:sp>
    </p:spTree>
    <p:extLst>
      <p:ext uri="{BB962C8B-B14F-4D97-AF65-F5344CB8AC3E}">
        <p14:creationId xmlns:p14="http://schemas.microsoft.com/office/powerpoint/2010/main" val="98104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3923381" y="1827402"/>
            <a:ext cx="30091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play soccer.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pic>
        <p:nvPicPr>
          <p:cNvPr id="35" name="Picture 2" descr="C:\Users\KASUGA_Hideki\AppData\Local\Microsoft\Windows\Temporary Internet Files\Content.IE5\H7L29UY0\MC9004291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2016224" cy="2058363"/>
          </a:xfrm>
          <a:prstGeom prst="rect">
            <a:avLst/>
          </a:prstGeom>
          <a:noFill/>
        </p:spPr>
      </p:pic>
      <p:sp>
        <p:nvSpPr>
          <p:cNvPr id="25" name="正方形/長方形 24"/>
          <p:cNvSpPr/>
          <p:nvPr/>
        </p:nvSpPr>
        <p:spPr>
          <a:xfrm>
            <a:off x="3664419" y="1044025"/>
            <a:ext cx="8515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endParaRPr lang="ja-JP" altLang="en-US" sz="36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4384499" y="1044025"/>
            <a:ext cx="9797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endParaRPr lang="ja-JP" altLang="en-US" sz="36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-276121" y="618555"/>
            <a:ext cx="3896570" cy="39395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50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5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250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5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203848" y="1836113"/>
            <a:ext cx="389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I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636647" y="4212377"/>
            <a:ext cx="31422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play</a:t>
            </a:r>
            <a:r>
              <a:rPr lang="ja-JP" altLang="en-US" sz="36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 </a:t>
            </a:r>
            <a:r>
              <a:rPr lang="en-US" altLang="ja-JP" sz="36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soccer.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635896" y="3427259"/>
            <a:ext cx="79183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endParaRPr lang="ja-JP" altLang="en-US" sz="36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4636121" y="4212377"/>
            <a:ext cx="4154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s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628395" y="4234929"/>
            <a:ext cx="1296144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36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es</a:t>
            </a:r>
            <a:endParaRPr lang="ja-JP" altLang="en-US" sz="36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4384498" y="3430741"/>
            <a:ext cx="9797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endParaRPr lang="ja-JP" altLang="en-US" sz="36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2784381" y="4212377"/>
            <a:ext cx="8515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6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He</a:t>
            </a:r>
            <a:endParaRPr lang="ja-JP" altLang="en-US" sz="36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0" y="0"/>
            <a:ext cx="672652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3</a:t>
            </a:r>
            <a:r>
              <a:rPr lang="ja-JP" altLang="en-US" sz="48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  <a:ea typeface="ＭＳ ゴシック" pitchFamily="49" charset="-128"/>
              </a:rPr>
              <a:t>人称単数現在の否定文</a:t>
            </a:r>
            <a:endParaRPr lang="ja-JP" altLang="en-US" sz="48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0.18906 4.07407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-2.22222E-6 0.1143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1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444E-6 L 0.00139 0.1150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22848 0.000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2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23021 0.0004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1.38889E-6 0.1178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8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04583 0.1155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021 0.00047 L -0.02969 0.000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5" grpId="0"/>
      <p:bldP spid="25" grpId="1"/>
      <p:bldP spid="26" grpId="0"/>
      <p:bldP spid="26" grpId="1"/>
      <p:bldP spid="29" grpId="0"/>
      <p:bldP spid="30" grpId="0"/>
      <p:bldP spid="30" grpId="1"/>
      <p:bldP spid="31" grpId="0"/>
      <p:bldP spid="31" grpId="1"/>
      <p:bldP spid="40" grpId="0"/>
      <p:bldP spid="40" grpId="1"/>
      <p:bldP spid="40" grpId="2"/>
      <p:bldP spid="14" grpId="0" animBg="1"/>
      <p:bldP spid="32" grpId="0"/>
      <p:bldP spid="32" grpId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角丸四角形 56"/>
          <p:cNvSpPr/>
          <p:nvPr/>
        </p:nvSpPr>
        <p:spPr>
          <a:xfrm>
            <a:off x="0" y="4541666"/>
            <a:ext cx="9144000" cy="2316334"/>
          </a:xfrm>
          <a:prstGeom prst="roundRect">
            <a:avLst>
              <a:gd name="adj" fmla="val 8341"/>
            </a:avLst>
          </a:prstGeom>
          <a:solidFill>
            <a:srgbClr val="3333CC">
              <a:alpha val="3000"/>
            </a:srgbClr>
          </a:solidFill>
          <a:ln w="254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Century Schoolbook" panose="02040604050505020304" pitchFamily="18" charset="0"/>
              </a:rPr>
              <a:t>　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6126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44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3</a:t>
            </a:r>
            <a:r>
              <a:rPr lang="ja-JP" altLang="en-US" sz="4400" b="1" dirty="0">
                <a:ln w="17780" cmpd="sng">
                  <a:noFill/>
                  <a:prstDash val="solid"/>
                  <a:miter lim="800000"/>
                </a:ln>
                <a:latin typeface="ＭＳ ゴシック" pitchFamily="49" charset="-128"/>
                <a:ea typeface="ＭＳ ゴシック" pitchFamily="49" charset="-128"/>
              </a:rPr>
              <a:t>人称単数現在の否定文</a:t>
            </a:r>
            <a:endParaRPr lang="ja-JP" altLang="en-US" sz="4400" b="1" cap="none" spc="0" dirty="0">
              <a:ln w="17780" cmpd="sng">
                <a:noFill/>
                <a:prstDash val="solid"/>
                <a:miter lim="800000"/>
              </a:ln>
              <a:latin typeface="ＭＳ ゴシック" pitchFamily="49" charset="-128"/>
              <a:ea typeface="ＭＳ ゴシック" pitchFamily="49" charset="-128"/>
            </a:endParaRPr>
          </a:p>
        </p:txBody>
      </p:sp>
      <p:pic>
        <p:nvPicPr>
          <p:cNvPr id="35" name="Picture 2" descr="C:\Users\KASUGA_Hideki\AppData\Local\Microsoft\Windows\Temporary Internet Files\Content.IE5\H7L29UY0\MC90042912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5245" y="1370637"/>
            <a:ext cx="2016224" cy="2058363"/>
          </a:xfrm>
          <a:prstGeom prst="rect">
            <a:avLst/>
          </a:prstGeom>
          <a:noFill/>
        </p:spPr>
      </p:pic>
      <p:sp>
        <p:nvSpPr>
          <p:cNvPr id="33" name="正方形/長方形 32"/>
          <p:cNvSpPr/>
          <p:nvPr/>
        </p:nvSpPr>
        <p:spPr>
          <a:xfrm>
            <a:off x="5594564" y="829281"/>
            <a:ext cx="389657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46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46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393081" y="2466154"/>
            <a:ext cx="29322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play 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soccer.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538467" y="2474865"/>
            <a:ext cx="7200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863044" y="1466752"/>
            <a:ext cx="4010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s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538467" y="2474865"/>
            <a:ext cx="1296144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es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2618587" y="2474865"/>
            <a:ext cx="8899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endParaRPr lang="ja-JP" altLang="en-US" sz="32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888588" y="2474865"/>
            <a:ext cx="7777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He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1238951" y="1466752"/>
            <a:ext cx="36118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He play</a:t>
            </a:r>
            <a:r>
              <a:rPr lang="en-US" altLang="ja-JP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s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 soccer.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44" name="上矢印 43"/>
          <p:cNvSpPr/>
          <p:nvPr/>
        </p:nvSpPr>
        <p:spPr>
          <a:xfrm rot="2237378" flipH="1" flipV="1">
            <a:off x="2535241" y="1869904"/>
            <a:ext cx="256479" cy="921890"/>
          </a:xfrm>
          <a:prstGeom prst="upArrow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4296251" y="2474865"/>
            <a:ext cx="4010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dirty="0">
                <a:ln w="17780" cmpd="sng">
                  <a:noFill/>
                  <a:prstDash val="solid"/>
                  <a:miter lim="800000"/>
                </a:ln>
                <a:solidFill>
                  <a:prstClr val="white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entury Schoolbook" panose="02040604050505020304" pitchFamily="18" charset="0"/>
              </a:rPr>
              <a:t>s</a:t>
            </a:r>
            <a:endParaRPr lang="en-US" altLang="ja-JP" sz="3200" b="1" dirty="0">
              <a:ln w="17780" cmpd="sng">
                <a:noFill/>
                <a:prstDash val="solid"/>
                <a:miter lim="800000"/>
              </a:ln>
              <a:solidFill>
                <a:srgbClr val="FFC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7" name="上矢印 46"/>
          <p:cNvSpPr/>
          <p:nvPr/>
        </p:nvSpPr>
        <p:spPr>
          <a:xfrm rot="13088374">
            <a:off x="4516770" y="2361166"/>
            <a:ext cx="236084" cy="398924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Century Schoolbook" panose="02040604050505020304" pitchFamily="18" charset="0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890395" y="3122937"/>
            <a:ext cx="50449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He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es</a:t>
            </a:r>
            <a:r>
              <a:rPr lang="en-US" altLang="ja-JP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n’t</a:t>
            </a:r>
            <a:r>
              <a:rPr lang="en-US" altLang="ja-JP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play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soccer.</a:t>
            </a:r>
            <a:endParaRPr lang="ja-JP" altLang="en-US" sz="3200" b="1" dirty="0">
              <a:ln w="10541" cmpd="sng">
                <a:noFill/>
                <a:prstDash val="solid"/>
              </a:ln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62004" y="5064840"/>
            <a:ext cx="914501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①</a:t>
            </a:r>
            <a:r>
              <a:rPr lang="ja-JP" altLang="en-US" sz="2400" b="1" dirty="0">
                <a:latin typeface="Century Schoolbook" panose="02040604050505020304" pitchFamily="18" charset="0"/>
              </a:rPr>
              <a:t>一般動詞の文の否定文なので「 </a:t>
            </a:r>
            <a:r>
              <a:rPr lang="en-US" altLang="ja-JP" sz="24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2400" b="1" dirty="0">
                <a:latin typeface="Century Schoolbook" panose="02040604050505020304" pitchFamily="18" charset="0"/>
              </a:rPr>
              <a:t> + </a:t>
            </a:r>
            <a:r>
              <a:rPr lang="en-US" altLang="ja-JP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r>
              <a:rPr lang="en-US" altLang="ja-JP" sz="2400" b="1" dirty="0">
                <a:latin typeface="Century Schoolbook" panose="02040604050505020304" pitchFamily="18" charset="0"/>
              </a:rPr>
              <a:t> </a:t>
            </a:r>
            <a:r>
              <a:rPr lang="ja-JP" altLang="en-US" sz="2400" b="1" dirty="0">
                <a:latin typeface="Century Schoolbook" panose="02040604050505020304" pitchFamily="18" charset="0"/>
              </a:rPr>
              <a:t>」を使いますが、一般動</a:t>
            </a:r>
            <a:endParaRPr lang="en-US" altLang="ja-JP" sz="2400" b="1" dirty="0">
              <a:latin typeface="Century Schoolbook" panose="02040604050505020304" pitchFamily="18" charset="0"/>
            </a:endParaRPr>
          </a:p>
          <a:p>
            <a:r>
              <a:rPr lang="ja-JP" altLang="en-US" sz="2400" b="1" dirty="0">
                <a:latin typeface="Century Schoolbook" panose="02040604050505020304" pitchFamily="18" charset="0"/>
              </a:rPr>
              <a:t>　 詞に使っている </a:t>
            </a:r>
            <a:r>
              <a:rPr lang="en-US" altLang="ja-JP" sz="2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s</a:t>
            </a:r>
            <a:r>
              <a:rPr lang="en-US" altLang="ja-JP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は 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entury Schoolbook" panose="02040604050505020304" pitchFamily="18" charset="0"/>
              </a:rPr>
              <a:t>do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にくっついて「 </a:t>
            </a:r>
            <a:r>
              <a:rPr lang="en-US" altLang="ja-JP" sz="24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2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es</a:t>
            </a:r>
            <a:r>
              <a:rPr lang="ja-JP" altLang="en-US" sz="2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r>
              <a:rPr lang="en-US" altLang="ja-JP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 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」にな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ります</a:t>
            </a:r>
            <a:r>
              <a:rPr lang="ja-JP" altLang="en-US" sz="2400" b="1" cap="none" spc="0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。</a:t>
            </a:r>
            <a:endParaRPr lang="en-US" altLang="ja-JP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  <a:p>
            <a:endParaRPr lang="en-US" altLang="ja-JP" sz="2400" b="1" cap="none" spc="0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5" name="正方形/長方形 54"/>
          <p:cNvSpPr/>
          <p:nvPr/>
        </p:nvSpPr>
        <p:spPr>
          <a:xfrm>
            <a:off x="49244" y="5825320"/>
            <a:ext cx="79928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②動詞からは </a:t>
            </a:r>
            <a:r>
              <a:rPr lang="en-US" altLang="ja-JP" sz="2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s </a:t>
            </a:r>
            <a:r>
              <a:rPr lang="ja-JP" altLang="en-US" sz="2400" b="1" dirty="0">
                <a:ln w="17780" cmpd="sng">
                  <a:noFill/>
                  <a:prstDash val="solid"/>
                  <a:miter lim="800000"/>
                </a:ln>
                <a:latin typeface="Century Schoolbook" panose="02040604050505020304" pitchFamily="18" charset="0"/>
              </a:rPr>
              <a:t>がなくなり、元の形（原形）に戻ります。</a:t>
            </a:r>
            <a:endParaRPr lang="en-US" altLang="ja-JP" sz="2400" b="1" dirty="0">
              <a:ln w="17780" cmpd="sng">
                <a:noFill/>
                <a:prstDash val="solid"/>
                <a:miter lim="800000"/>
              </a:ln>
              <a:latin typeface="Century Schoolbook" panose="02040604050505020304" pitchFamily="18" charset="0"/>
            </a:endParaRPr>
          </a:p>
        </p:txBody>
      </p:sp>
      <p:sp>
        <p:nvSpPr>
          <p:cNvPr id="56" name="正方形/長方形 55"/>
          <p:cNvSpPr/>
          <p:nvPr/>
        </p:nvSpPr>
        <p:spPr>
          <a:xfrm>
            <a:off x="3276" y="4481826"/>
            <a:ext cx="16450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4000" b="1" dirty="0">
                <a:ln w="17780" cmpd="sng">
                  <a:noFill/>
                  <a:prstDash val="solid"/>
                  <a:miter lim="800000"/>
                </a:ln>
                <a:latin typeface="Century Schoolbook" pitchFamily="18" charset="0"/>
                <a:ea typeface="ＭＳ ゴシック" pitchFamily="49" charset="-128"/>
              </a:rPr>
              <a:t>Point</a:t>
            </a:r>
            <a:endParaRPr lang="ja-JP" altLang="en-US" sz="4000" b="1" cap="none" spc="0" dirty="0">
              <a:ln w="17780" cmpd="sng">
                <a:noFill/>
                <a:prstDash val="solid"/>
                <a:miter lim="800000"/>
              </a:ln>
              <a:latin typeface="Century Schoolbook" pitchFamily="18" charset="0"/>
              <a:ea typeface="ＭＳ ゴシック" pitchFamily="49" charset="-128"/>
            </a:endParaRPr>
          </a:p>
        </p:txBody>
      </p:sp>
      <p:sp>
        <p:nvSpPr>
          <p:cNvPr id="58" name="正方形/長方形 57"/>
          <p:cNvSpPr/>
          <p:nvPr/>
        </p:nvSpPr>
        <p:spPr>
          <a:xfrm>
            <a:off x="49244" y="6286985"/>
            <a:ext cx="81369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ja-JP" altLang="en-US" sz="2400" b="1" dirty="0">
                <a:latin typeface="Century Schoolbook" panose="02040604050505020304" pitchFamily="18" charset="0"/>
              </a:rPr>
              <a:t>③</a:t>
            </a:r>
            <a:r>
              <a:rPr lang="en-US" altLang="ja-JP" sz="24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2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es</a:t>
            </a:r>
            <a:r>
              <a:rPr lang="en-US" altLang="ja-JP" sz="2400" b="1" dirty="0">
                <a:latin typeface="Century Schoolbook" panose="02040604050505020304" pitchFamily="18" charset="0"/>
              </a:rPr>
              <a:t> + </a:t>
            </a:r>
            <a:r>
              <a:rPr lang="en-US" altLang="ja-JP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r>
              <a:rPr lang="ja-JP" altLang="en-US" sz="2400" b="1" dirty="0">
                <a:latin typeface="Century Schoolbook" panose="02040604050505020304" pitchFamily="18" charset="0"/>
              </a:rPr>
              <a:t>の短縮形は「</a:t>
            </a:r>
            <a:r>
              <a:rPr lang="en-US" altLang="ja-JP" sz="24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do</a:t>
            </a:r>
            <a:r>
              <a:rPr lang="en-US" altLang="ja-JP" sz="2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es</a:t>
            </a:r>
            <a:r>
              <a:rPr lang="en-US" altLang="ja-JP" sz="24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n’t</a:t>
            </a:r>
            <a:r>
              <a:rPr lang="en-US" altLang="ja-JP" sz="24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ja-JP" altLang="en-US" sz="2400" b="1" dirty="0">
                <a:latin typeface="Century Schoolbook" panose="02040604050505020304" pitchFamily="18" charset="0"/>
              </a:rPr>
              <a:t>」になります。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0185 L -0.07761 0.1432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2" grpId="0"/>
      <p:bldP spid="24" grpId="0"/>
      <p:bldP spid="27" grpId="0"/>
      <p:bldP spid="27" grpId="1"/>
      <p:bldP spid="39" grpId="0" animBg="1"/>
      <p:bldP spid="41" grpId="0"/>
      <p:bldP spid="42" grpId="0"/>
      <p:bldP spid="43" grpId="0"/>
      <p:bldP spid="44" grpId="0" animBg="1"/>
      <p:bldP spid="45" grpId="0"/>
      <p:bldP spid="47" grpId="0" animBg="1"/>
      <p:bldP spid="48" grpId="0"/>
      <p:bldP spid="54" grpId="0"/>
      <p:bldP spid="55" grpId="0"/>
      <p:bldP spid="56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000" dirty="0"/>
              <a:t>3</a:t>
            </a:r>
            <a:r>
              <a:rPr lang="ja-JP" altLang="en-US" sz="4000" dirty="0"/>
              <a:t>単現の</a:t>
            </a:r>
            <a:r>
              <a:rPr lang="en-US" altLang="ja-JP" sz="4000" dirty="0"/>
              <a:t>s</a:t>
            </a:r>
            <a:r>
              <a:rPr lang="ja-JP" altLang="en-US" sz="4000" dirty="0"/>
              <a:t>を使った文の</a:t>
            </a:r>
            <a:r>
              <a:rPr kumimoji="1" lang="ja-JP" altLang="en-US" sz="4000" dirty="0"/>
              <a:t>練習しよう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否定文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86985"/>
            <a:ext cx="2520280" cy="2520280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2826060" y="2412177"/>
            <a:ext cx="60121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Taro  (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plays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) basketball.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468560" y="116632"/>
            <a:ext cx="3896570" cy="32932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5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5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517740" y="1404065"/>
            <a:ext cx="12241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play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4770276" y="1980129"/>
            <a:ext cx="360040" cy="432048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517740" y="2412177"/>
            <a:ext cx="13419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play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s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92088" y="4797152"/>
            <a:ext cx="85324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Taro (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noFill/>
                <a:latin typeface="Century Schoolbook" panose="02040604050505020304" pitchFamily="18" charset="0"/>
                <a:ea typeface="ＭＳ ゴシック" pitchFamily="49" charset="-128"/>
              </a:rPr>
              <a:t>doesn’t</a:t>
            </a:r>
            <a:r>
              <a:rPr lang="en-US" altLang="ja-JP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) ( 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plays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) basketball.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110512" y="3839202"/>
            <a:ext cx="2195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+ </a:t>
            </a:r>
            <a:r>
              <a:rPr lang="en-US" altLang="ja-JP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endParaRPr lang="ja-JP" altLang="en-US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2848340" y="4432989"/>
            <a:ext cx="360040" cy="432048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517740" y="4788140"/>
            <a:ext cx="12241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play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4814228" y="3005964"/>
            <a:ext cx="369839" cy="1800200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200268" y="4788139"/>
            <a:ext cx="20162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es</a:t>
            </a:r>
            <a:r>
              <a:rPr lang="en-US" altLang="ja-JP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n’t</a:t>
            </a:r>
            <a:endParaRPr lang="ja-JP" altLang="en-US" sz="32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84966"/>
            <a:ext cx="2520280" cy="2524319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3250130" y="2295129"/>
            <a:ext cx="54983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Mika (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likes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) softball.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620714" y="-171400"/>
            <a:ext cx="3896570" cy="32932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5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CGothic" panose="02000600000000000000" pitchFamily="50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5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CGothic" panose="02000600000000000000" pitchFamily="50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833290" y="1287017"/>
            <a:ext cx="10081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like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5085826" y="1863081"/>
            <a:ext cx="360040" cy="432048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725786" y="2303840"/>
            <a:ext cx="12241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like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s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15616" y="4658693"/>
            <a:ext cx="80283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Mika (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noFill/>
                <a:latin typeface="Century Schoolbook" panose="02040604050505020304" pitchFamily="18" charset="0"/>
                <a:ea typeface="ＭＳ ゴシック" pitchFamily="49" charset="-128"/>
              </a:rPr>
              <a:t>doesn’t</a:t>
            </a:r>
            <a:r>
              <a:rPr lang="en-US" altLang="ja-JP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) ( 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like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) softball.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499454" y="3659855"/>
            <a:ext cx="2195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+ </a:t>
            </a:r>
            <a:r>
              <a:rPr lang="en-US" altLang="ja-JP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endParaRPr lang="ja-JP" altLang="en-US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3203848" y="4242382"/>
            <a:ext cx="360040" cy="432048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906314" y="4671393"/>
            <a:ext cx="12241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like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5085826" y="2951912"/>
            <a:ext cx="369839" cy="1800200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555776" y="4677623"/>
            <a:ext cx="20162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es</a:t>
            </a:r>
            <a:r>
              <a:rPr lang="en-US" altLang="ja-JP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n’t</a:t>
            </a:r>
            <a:endParaRPr lang="ja-JP" altLang="en-US" sz="32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002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424506"/>
            <a:ext cx="2520280" cy="2245238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3779912" y="2276872"/>
            <a:ext cx="55446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He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（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plays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）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the piano.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396552" y="116632"/>
            <a:ext cx="3896570" cy="32932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5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CGothic" panose="02000600000000000000" pitchFamily="50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5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CGothic" panose="02000600000000000000" pitchFamily="50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967536" y="1260049"/>
            <a:ext cx="11166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play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5220072" y="1836113"/>
            <a:ext cx="360040" cy="432048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860032" y="2268161"/>
            <a:ext cx="136815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play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s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15616" y="4653136"/>
            <a:ext cx="92890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He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（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noFill/>
                <a:latin typeface="Century Schoolbook" panose="02040604050505020304" pitchFamily="18" charset="0"/>
                <a:ea typeface="ＭＳ ゴシック" pitchFamily="49" charset="-128"/>
              </a:rPr>
              <a:t>doesn’t</a:t>
            </a:r>
            <a:r>
              <a:rPr lang="en-US" altLang="ja-JP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）（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plays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）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the piano.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123728" y="3645024"/>
            <a:ext cx="2195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+ </a:t>
            </a:r>
            <a:r>
              <a:rPr lang="en-US" altLang="ja-JP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endParaRPr lang="ja-JP" altLang="en-US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2771800" y="4221088"/>
            <a:ext cx="360040" cy="432048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860032" y="4644425"/>
            <a:ext cx="12241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play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5220072" y="2924944"/>
            <a:ext cx="369839" cy="1800200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195736" y="4653136"/>
            <a:ext cx="20162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es</a:t>
            </a:r>
            <a:r>
              <a:rPr lang="en-US" altLang="ja-JP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n’t</a:t>
            </a:r>
            <a:endParaRPr lang="ja-JP" altLang="en-US" sz="32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621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620688"/>
            <a:ext cx="2520280" cy="1890210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3315728" y="2388913"/>
            <a:ext cx="60121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She (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gets up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) at seven.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508125" y="-229176"/>
            <a:ext cx="3896570" cy="32932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5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5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498976" y="1357864"/>
            <a:ext cx="19087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get up 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5039544" y="1933928"/>
            <a:ext cx="360040" cy="432048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535488" y="2365976"/>
            <a:ext cx="19442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get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s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up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15616" y="4750951"/>
            <a:ext cx="80283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She (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noFill/>
                <a:latin typeface="Century Schoolbook" panose="02040604050505020304" pitchFamily="18" charset="0"/>
                <a:ea typeface="ＭＳ ゴシック" pitchFamily="49" charset="-128"/>
              </a:rPr>
              <a:t>doesn’t</a:t>
            </a:r>
            <a:r>
              <a:rPr lang="en-US" altLang="ja-JP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) (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get up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  ) at seven.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307616" y="3742839"/>
            <a:ext cx="2195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+ </a:t>
            </a:r>
            <a:r>
              <a:rPr lang="en-US" altLang="ja-JP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endParaRPr lang="ja-JP" altLang="en-US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2955688" y="4318903"/>
            <a:ext cx="360040" cy="432048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535488" y="4750951"/>
            <a:ext cx="16561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g</a:t>
            </a:r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et up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5039544" y="3022759"/>
            <a:ext cx="369839" cy="1800200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307616" y="4750951"/>
            <a:ext cx="20162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es</a:t>
            </a:r>
            <a:r>
              <a:rPr lang="en-US" altLang="ja-JP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n’t</a:t>
            </a:r>
            <a:endParaRPr lang="ja-JP" altLang="en-US" sz="32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680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84966"/>
            <a:ext cx="2520279" cy="2524319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2789139" y="2539011"/>
            <a:ext cx="60841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He (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eats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) breakfast at six.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612576" y="116632"/>
            <a:ext cx="3896570" cy="32932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20800" b="1" dirty="0">
                <a:ln w="18000">
                  <a:noFill/>
                  <a:prstDash val="solid"/>
                  <a:miter lim="800000"/>
                </a:ln>
                <a:solidFill>
                  <a:srgbClr val="FF0000">
                    <a:alpha val="5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Schoolbook" panose="02040604050505020304" pitchFamily="18" charset="0"/>
              </a:rPr>
              <a:t>×</a:t>
            </a:r>
            <a:endParaRPr lang="ja-JP" altLang="en-US" sz="20800" b="1" dirty="0">
              <a:ln w="18000">
                <a:noFill/>
                <a:prstDash val="solid"/>
                <a:miter lim="800000"/>
              </a:ln>
              <a:solidFill>
                <a:srgbClr val="FF0000">
                  <a:alpha val="5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Schoolbook" panose="020406040505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810783" y="1530030"/>
            <a:ext cx="100811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cap="none" spc="0" dirty="0">
                <a:ln w="10541" cmpd="sng">
                  <a:noFill/>
                  <a:prstDash val="solid"/>
                </a:ln>
                <a:effectLst/>
                <a:latin typeface="Century Schoolbook" panose="02040604050505020304" pitchFamily="18" charset="0"/>
                <a:ea typeface="ＭＳ ゴシック" pitchFamily="49" charset="-128"/>
              </a:rPr>
              <a:t>eat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4018669" y="2106963"/>
            <a:ext cx="360040" cy="432048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766133" y="2539011"/>
            <a:ext cx="12241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eat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s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97781" y="4923986"/>
            <a:ext cx="81014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He (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noFill/>
                <a:latin typeface="Century Schoolbook" panose="02040604050505020304" pitchFamily="18" charset="0"/>
                <a:ea typeface="ＭＳ ゴシック" pitchFamily="49" charset="-128"/>
              </a:rPr>
              <a:t>doesn’t</a:t>
            </a:r>
            <a:r>
              <a:rPr lang="en-US" altLang="ja-JP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) ( </a:t>
            </a:r>
            <a:r>
              <a:rPr lang="ja-JP" altLang="en-US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chemeClr val="bg1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eat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 ) breakfast at six.</a:t>
            </a:r>
            <a:endParaRPr lang="ja-JP" altLang="en-US" sz="3200" b="1" cap="none" spc="0" dirty="0">
              <a:ln w="10541" cmpd="sng">
                <a:noFill/>
                <a:prstDash val="solid"/>
              </a:ln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529916" y="3929128"/>
            <a:ext cx="21957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 + </a:t>
            </a:r>
            <a:r>
              <a:rPr lang="en-US" altLang="ja-JP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not</a:t>
            </a:r>
            <a:endParaRPr lang="ja-JP" altLang="en-US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2212294" y="4491938"/>
            <a:ext cx="360040" cy="432048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838141" y="4923986"/>
            <a:ext cx="12241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latin typeface="Century Schoolbook" panose="02040604050505020304" pitchFamily="18" charset="0"/>
                <a:ea typeface="ＭＳ ゴシック" pitchFamily="49" charset="-128"/>
              </a:rPr>
              <a:t>eat</a:t>
            </a:r>
            <a:endParaRPr lang="ja-JP" altLang="en-US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  <p:sp>
        <p:nvSpPr>
          <p:cNvPr id="14" name="下矢印 13"/>
          <p:cNvSpPr/>
          <p:nvPr/>
        </p:nvSpPr>
        <p:spPr>
          <a:xfrm>
            <a:off x="4054165" y="3195794"/>
            <a:ext cx="369839" cy="1800200"/>
          </a:xfrm>
          <a:prstGeom prst="downArrow">
            <a:avLst/>
          </a:prstGeom>
          <a:solidFill>
            <a:srgbClr val="FFC000">
              <a:alpha val="6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Century Schoolbook" panose="020406040505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547664" y="4923986"/>
            <a:ext cx="20162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3200" b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do</a:t>
            </a:r>
            <a:r>
              <a:rPr lang="en-US" altLang="ja-JP" sz="32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es</a:t>
            </a:r>
            <a:r>
              <a:rPr lang="en-US" altLang="ja-JP" sz="3200" b="1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latin typeface="Century Schoolbook" panose="02040604050505020304" pitchFamily="18" charset="0"/>
                <a:ea typeface="ＭＳ ゴシック" pitchFamily="49" charset="-128"/>
              </a:rPr>
              <a:t>n’t</a:t>
            </a:r>
            <a:endParaRPr lang="ja-JP" altLang="en-US" sz="3200" b="1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Century Schoolbook" panose="02040604050505020304" pitchFamily="18" charset="0"/>
              <a:ea typeface="ＭＳ ゴシック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536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</p:bldLst>
  </p:timing>
</p:sld>
</file>

<file path=ppt/theme/theme1.xml><?xml version="1.0" encoding="utf-8"?>
<a:theme xmlns:a="http://schemas.openxmlformats.org/drawingml/2006/main" name="Office テーマ">
  <a:themeElements>
    <a:clrScheme name="ひらめき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</TotalTime>
  <Words>426</Words>
  <Application>Microsoft Office PowerPoint</Application>
  <PresentationFormat>画面に合わせる (4:3)</PresentationFormat>
  <Paragraphs>119</Paragraphs>
  <Slides>16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3" baseType="lpstr">
      <vt:lpstr>ＭＳ Ｐゴシック</vt:lpstr>
      <vt:lpstr>ＭＳ ゴシック</vt:lpstr>
      <vt:lpstr>Arial</vt:lpstr>
      <vt:lpstr>Calibri</vt:lpstr>
      <vt:lpstr>Century Schoolbook</vt:lpstr>
      <vt:lpstr>NCGothic</vt:lpstr>
      <vt:lpstr>Office テーマ</vt:lpstr>
      <vt:lpstr>3人称単数現在形</vt:lpstr>
      <vt:lpstr>PowerPoint プレゼンテーション</vt:lpstr>
      <vt:lpstr>PowerPoint プレゼンテーション</vt:lpstr>
      <vt:lpstr>3単現のsを使った文の練習しよう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3人称単数現在形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KASUGA_Hideki</dc:creator>
  <cp:lastModifiedBy>Administrator</cp:lastModifiedBy>
  <cp:revision>117</cp:revision>
  <dcterms:created xsi:type="dcterms:W3CDTF">2012-12-30T13:31:10Z</dcterms:created>
  <dcterms:modified xsi:type="dcterms:W3CDTF">2025-10-16T08:43:05Z</dcterms:modified>
</cp:coreProperties>
</file>