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2"/>
  </p:notesMasterIdLst>
  <p:sldIdLst>
    <p:sldId id="392" r:id="rId2"/>
    <p:sldId id="393" r:id="rId3"/>
    <p:sldId id="280" r:id="rId4"/>
    <p:sldId id="398" r:id="rId5"/>
    <p:sldId id="285" r:id="rId6"/>
    <p:sldId id="287" r:id="rId7"/>
    <p:sldId id="288" r:id="rId8"/>
    <p:sldId id="289" r:id="rId9"/>
    <p:sldId id="401" r:id="rId10"/>
    <p:sldId id="399" r:id="rId11"/>
    <p:sldId id="281" r:id="rId12"/>
    <p:sldId id="282" r:id="rId13"/>
    <p:sldId id="299" r:id="rId14"/>
    <p:sldId id="286" r:id="rId15"/>
    <p:sldId id="301" r:id="rId16"/>
    <p:sldId id="302" r:id="rId17"/>
    <p:sldId id="303" r:id="rId18"/>
    <p:sldId id="402" r:id="rId19"/>
    <p:sldId id="400" r:id="rId20"/>
    <p:sldId id="304" r:id="rId21"/>
  </p:sldIdLst>
  <p:sldSz cx="9144000" cy="6858000" type="screen4x3"/>
  <p:notesSz cx="10233025" cy="710247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11" autoAdjust="0"/>
    <p:restoredTop sz="86988" autoAdjust="0"/>
  </p:normalViewPr>
  <p:slideViewPr>
    <p:cSldViewPr>
      <p:cViewPr varScale="1">
        <p:scale>
          <a:sx n="96" d="100"/>
          <a:sy n="96" d="100"/>
        </p:scale>
        <p:origin x="195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3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4311" cy="355124"/>
          </a:xfrm>
          <a:prstGeom prst="rect">
            <a:avLst/>
          </a:prstGeom>
        </p:spPr>
        <p:txBody>
          <a:bodyPr vert="horz" lIns="94330" tIns="47165" rIns="94330" bIns="4716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5796346" y="0"/>
            <a:ext cx="4434311" cy="355124"/>
          </a:xfrm>
          <a:prstGeom prst="rect">
            <a:avLst/>
          </a:prstGeom>
        </p:spPr>
        <p:txBody>
          <a:bodyPr vert="horz" lIns="94330" tIns="47165" rIns="94330" bIns="47165" rtlCol="0"/>
          <a:lstStyle>
            <a:lvl1pPr algn="r">
              <a:defRPr sz="1200"/>
            </a:lvl1pPr>
          </a:lstStyle>
          <a:p>
            <a:fld id="{BD3E3CAE-4EE6-497B-A5DE-E186CB953D65}" type="datetimeFigureOut">
              <a:rPr kumimoji="1" lang="ja-JP" altLang="en-US" smtClean="0"/>
              <a:pPr/>
              <a:t>2026/5/6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33400"/>
            <a:ext cx="3549650" cy="26622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330" tIns="47165" rIns="94330" bIns="47165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1023303" y="3373676"/>
            <a:ext cx="8186420" cy="3196114"/>
          </a:xfrm>
          <a:prstGeom prst="rect">
            <a:avLst/>
          </a:prstGeom>
        </p:spPr>
        <p:txBody>
          <a:bodyPr vert="horz" lIns="94330" tIns="47165" rIns="94330" bIns="47165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6746119"/>
            <a:ext cx="4434311" cy="355124"/>
          </a:xfrm>
          <a:prstGeom prst="rect">
            <a:avLst/>
          </a:prstGeom>
        </p:spPr>
        <p:txBody>
          <a:bodyPr vert="horz" lIns="94330" tIns="47165" rIns="94330" bIns="4716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5796346" y="6746119"/>
            <a:ext cx="4434311" cy="355124"/>
          </a:xfrm>
          <a:prstGeom prst="rect">
            <a:avLst/>
          </a:prstGeom>
        </p:spPr>
        <p:txBody>
          <a:bodyPr vert="horz" lIns="94330" tIns="47165" rIns="94330" bIns="47165" rtlCol="0" anchor="b"/>
          <a:lstStyle>
            <a:lvl1pPr algn="r">
              <a:defRPr sz="1200"/>
            </a:lvl1pPr>
          </a:lstStyle>
          <a:p>
            <a:fld id="{308C9C90-05C5-4E9D-9CC8-07817A8B027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157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C9C90-05C5-4E9D-9CC8-07817A8B0278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74708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C801B-2DCB-4A08-9008-FDFF02DE55AE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19636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C801B-2DCB-4A08-9008-FDFF02DE55AE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63835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C801B-2DCB-4A08-9008-FDFF02DE55AE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02853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C801B-2DCB-4A08-9008-FDFF02DE55AE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2693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心の乱れるときには、</a:t>
            </a:r>
            <a:r>
              <a:rPr kumimoji="1" lang="en-US" altLang="ja-JP" dirty="0"/>
              <a:t>4</a:t>
            </a:r>
            <a:r>
              <a:rPr kumimoji="1" lang="ja-JP" altLang="en-US" dirty="0"/>
              <a:t>つの文の乱れを生みます。動揺するとちゃんと文がいえないということ</a:t>
            </a:r>
            <a:endParaRPr kumimoji="1" lang="en-US" altLang="ja-JP" dirty="0"/>
          </a:p>
          <a:p>
            <a:r>
              <a:rPr kumimoji="1" lang="ja-JP" altLang="en-US" dirty="0"/>
              <a:t>①省略</a:t>
            </a:r>
            <a:endParaRPr kumimoji="1" lang="en-US" altLang="ja-JP" dirty="0"/>
          </a:p>
          <a:p>
            <a:r>
              <a:rPr kumimoji="1" lang="ja-JP" altLang="en-US" dirty="0"/>
              <a:t>②倒置</a:t>
            </a:r>
            <a:endParaRPr kumimoji="1" lang="en-US" altLang="ja-JP" dirty="0"/>
          </a:p>
          <a:p>
            <a:r>
              <a:rPr kumimoji="1" lang="ja-JP" altLang="en-US" dirty="0"/>
              <a:t>③置換</a:t>
            </a:r>
            <a:endParaRPr kumimoji="1" lang="en-US" altLang="ja-JP" dirty="0"/>
          </a:p>
          <a:p>
            <a:r>
              <a:rPr kumimoji="1" lang="ja-JP" altLang="en-US" dirty="0"/>
              <a:t>④付加</a:t>
            </a:r>
            <a:endParaRPr kumimoji="1" lang="en-US" altLang="ja-JP" dirty="0"/>
          </a:p>
          <a:p>
            <a:r>
              <a:rPr kumimoji="1" lang="ja-JP" altLang="en-US" dirty="0"/>
              <a:t>一般の疑問文は、④の付加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ABA8B-0B06-4352-A0FC-AC0A24BA927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8535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C801B-2DCB-4A08-9008-FDFF02DE55AE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1961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C801B-2DCB-4A08-9008-FDFF02DE55AE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9226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C801B-2DCB-4A08-9008-FDFF02DE55AE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5199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C801B-2DCB-4A08-9008-FDFF02DE55AE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5215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C801B-2DCB-4A08-9008-FDFF02DE55AE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1217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ABA8B-0B06-4352-A0FC-AC0A24BA9270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6803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C801B-2DCB-4A08-9008-FDFF02DE55AE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2804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EE907-3B94-478E-982C-B0ED71466EB5}" type="datetimeFigureOut">
              <a:rPr kumimoji="1" lang="ja-JP" altLang="en-US" smtClean="0"/>
              <a:pPr/>
              <a:t>2026/5/6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FCA98-8FB4-4AAC-AC4E-A96A8D4F999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EE907-3B94-478E-982C-B0ED71466EB5}" type="datetimeFigureOut">
              <a:rPr kumimoji="1" lang="ja-JP" altLang="en-US" smtClean="0"/>
              <a:pPr/>
              <a:t>2026/5/6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FCA98-8FB4-4AAC-AC4E-A96A8D4F999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EE907-3B94-478E-982C-B0ED71466EB5}" type="datetimeFigureOut">
              <a:rPr kumimoji="1" lang="ja-JP" altLang="en-US" smtClean="0"/>
              <a:pPr/>
              <a:t>2026/5/6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FCA98-8FB4-4AAC-AC4E-A96A8D4F999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EE907-3B94-478E-982C-B0ED71466EB5}" type="datetimeFigureOut">
              <a:rPr kumimoji="1" lang="ja-JP" altLang="en-US" smtClean="0"/>
              <a:pPr/>
              <a:t>2026/5/6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FCA98-8FB4-4AAC-AC4E-A96A8D4F999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EE907-3B94-478E-982C-B0ED71466EB5}" type="datetimeFigureOut">
              <a:rPr kumimoji="1" lang="ja-JP" altLang="en-US" smtClean="0"/>
              <a:pPr/>
              <a:t>2026/5/6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FCA98-8FB4-4AAC-AC4E-A96A8D4F999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EE907-3B94-478E-982C-B0ED71466EB5}" type="datetimeFigureOut">
              <a:rPr kumimoji="1" lang="ja-JP" altLang="en-US" smtClean="0"/>
              <a:pPr/>
              <a:t>2026/5/6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FCA98-8FB4-4AAC-AC4E-A96A8D4F999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EE907-3B94-478E-982C-B0ED71466EB5}" type="datetimeFigureOut">
              <a:rPr kumimoji="1" lang="ja-JP" altLang="en-US" smtClean="0"/>
              <a:pPr/>
              <a:t>2026/5/6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FCA98-8FB4-4AAC-AC4E-A96A8D4F999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EE907-3B94-478E-982C-B0ED71466EB5}" type="datetimeFigureOut">
              <a:rPr kumimoji="1" lang="ja-JP" altLang="en-US" smtClean="0"/>
              <a:pPr/>
              <a:t>2026/5/6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FCA98-8FB4-4AAC-AC4E-A96A8D4F999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EE907-3B94-478E-982C-B0ED71466EB5}" type="datetimeFigureOut">
              <a:rPr kumimoji="1" lang="ja-JP" altLang="en-US" smtClean="0"/>
              <a:pPr/>
              <a:t>2026/5/6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FCA98-8FB4-4AAC-AC4E-A96A8D4F999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EE907-3B94-478E-982C-B0ED71466EB5}" type="datetimeFigureOut">
              <a:rPr kumimoji="1" lang="ja-JP" altLang="en-US" smtClean="0"/>
              <a:pPr/>
              <a:t>2026/5/6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FCA98-8FB4-4AAC-AC4E-A96A8D4F999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EE907-3B94-478E-982C-B0ED71466EB5}" type="datetimeFigureOut">
              <a:rPr kumimoji="1" lang="ja-JP" altLang="en-US" smtClean="0"/>
              <a:pPr/>
              <a:t>2026/5/6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FCA98-8FB4-4AAC-AC4E-A96A8D4F999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EE907-3B94-478E-982C-B0ED71466EB5}" type="datetimeFigureOut">
              <a:rPr kumimoji="1" lang="ja-JP" altLang="en-US" smtClean="0"/>
              <a:pPr/>
              <a:t>2026/5/6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FCA98-8FB4-4AAC-AC4E-A96A8D4F999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6600" dirty="0"/>
              <a:t>一般動詞の疑問文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/>
              <a:t>（</a:t>
            </a:r>
            <a:r>
              <a:rPr kumimoji="1" lang="en-US" altLang="ja-JP" dirty="0"/>
              <a:t>be</a:t>
            </a:r>
            <a:r>
              <a:rPr kumimoji="1" lang="ja-JP" altLang="en-US" dirty="0"/>
              <a:t>動詞</a:t>
            </a:r>
            <a:r>
              <a:rPr kumimoji="1" lang="en-US" altLang="ja-JP" dirty="0"/>
              <a:t>: am, are, is </a:t>
            </a:r>
            <a:r>
              <a:rPr kumimoji="1" lang="ja-JP" altLang="en-US" dirty="0"/>
              <a:t>以外の</a:t>
            </a:r>
            <a:endParaRPr kumimoji="1" lang="en-US" altLang="ja-JP" dirty="0"/>
          </a:p>
          <a:p>
            <a:r>
              <a:rPr kumimoji="1" lang="ja-JP" altLang="en-US" dirty="0"/>
              <a:t>動詞の疑問文）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7CB51A0-A1FE-BF3E-0B06-1EAD5188D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0"/>
            <a:ext cx="91440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699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一般動詞の否定文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/>
              <a:t>（</a:t>
            </a:r>
            <a:r>
              <a:rPr kumimoji="1" lang="en-US" altLang="ja-JP" dirty="0"/>
              <a:t>be</a:t>
            </a:r>
            <a:r>
              <a:rPr kumimoji="1" lang="ja-JP" altLang="en-US" dirty="0"/>
              <a:t>動詞</a:t>
            </a:r>
            <a:r>
              <a:rPr kumimoji="1" lang="en-US" altLang="ja-JP" dirty="0"/>
              <a:t>: am, are, is </a:t>
            </a:r>
            <a:r>
              <a:rPr kumimoji="1" lang="ja-JP" altLang="en-US" dirty="0"/>
              <a:t>以外の</a:t>
            </a:r>
            <a:endParaRPr kumimoji="1" lang="en-US" altLang="ja-JP" dirty="0"/>
          </a:p>
          <a:p>
            <a:r>
              <a:rPr kumimoji="1" lang="ja-JP" altLang="en-US" dirty="0"/>
              <a:t>動詞の否定）</a:t>
            </a:r>
          </a:p>
        </p:txBody>
      </p:sp>
    </p:spTree>
    <p:extLst>
      <p:ext uri="{BB962C8B-B14F-4D97-AF65-F5344CB8AC3E}">
        <p14:creationId xmlns:p14="http://schemas.microsoft.com/office/powerpoint/2010/main" val="303904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角丸四角形 15">
            <a:extLst>
              <a:ext uri="{FF2B5EF4-FFF2-40B4-BE49-F238E27FC236}">
                <a16:creationId xmlns:a16="http://schemas.microsoft.com/office/drawing/2014/main" id="{F331C9E4-1093-4EFD-AF14-727C0546C5EC}"/>
              </a:ext>
            </a:extLst>
          </p:cNvPr>
          <p:cNvSpPr/>
          <p:nvPr/>
        </p:nvSpPr>
        <p:spPr>
          <a:xfrm>
            <a:off x="-658" y="2206980"/>
            <a:ext cx="9071992" cy="1941985"/>
          </a:xfrm>
          <a:prstGeom prst="roundRect">
            <a:avLst>
              <a:gd name="adj" fmla="val 7022"/>
            </a:avLst>
          </a:prstGeom>
          <a:solidFill>
            <a:srgbClr val="FFFF00">
              <a:alpha val="7059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>
              <a:latin typeface="Century Schoolbook" panose="02040604050505020304" pitchFamily="18" charset="0"/>
            </a:endParaRPr>
          </a:p>
          <a:p>
            <a:pPr algn="ctr"/>
            <a:endParaRPr lang="en-US" altLang="ja-JP" dirty="0">
              <a:latin typeface="Century Schoolbook" panose="02040604050505020304" pitchFamily="18" charset="0"/>
            </a:endParaRPr>
          </a:p>
          <a:p>
            <a:pPr algn="ctr"/>
            <a:endParaRPr kumimoji="1" lang="en-US" altLang="ja-JP" dirty="0">
              <a:latin typeface="Century Schoolbook" panose="02040604050505020304" pitchFamily="18" charset="0"/>
            </a:endParaRPr>
          </a:p>
          <a:p>
            <a:pPr algn="ctr"/>
            <a:endParaRPr lang="en-US" altLang="ja-JP">
              <a:latin typeface="Century Schoolbook" panose="02040604050505020304" pitchFamily="18" charset="0"/>
            </a:endParaRPr>
          </a:p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pic>
        <p:nvPicPr>
          <p:cNvPr id="7" name="図 6" descr="挿絵, 記号 が含まれている画像&#10;&#10;自動的に生成された説明">
            <a:extLst>
              <a:ext uri="{FF2B5EF4-FFF2-40B4-BE49-F238E27FC236}">
                <a16:creationId xmlns:a16="http://schemas.microsoft.com/office/drawing/2014/main" id="{27090FF6-466D-4C78-839F-71570DA9D7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96" y="360415"/>
            <a:ext cx="1116512" cy="1728193"/>
          </a:xfrm>
          <a:prstGeom prst="rect">
            <a:avLst/>
          </a:prstGeom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ED4CF44F-C034-47AF-BB99-9A70AACAF6FE}"/>
              </a:ext>
            </a:extLst>
          </p:cNvPr>
          <p:cNvSpPr/>
          <p:nvPr/>
        </p:nvSpPr>
        <p:spPr>
          <a:xfrm>
            <a:off x="5169820" y="45088"/>
            <a:ext cx="3890809" cy="64633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3600" b="1" cap="none" spc="0" dirty="0">
                <a:ln w="17780" cmpd="sng">
                  <a:noFill/>
                  <a:prstDash val="solid"/>
                  <a:miter lim="800000"/>
                </a:ln>
              </a:rPr>
              <a:t>一般動詞の否定文</a:t>
            </a:r>
          </a:p>
        </p:txBody>
      </p:sp>
      <p:pic>
        <p:nvPicPr>
          <p:cNvPr id="9" name="図 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2EABF75C-6BE1-4E3B-B5FA-54C37C9B4C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60415"/>
            <a:ext cx="1301574" cy="1728192"/>
          </a:xfrm>
          <a:prstGeom prst="rect">
            <a:avLst/>
          </a:prstGeom>
        </p:spPr>
      </p:pic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F7701C4D-C4FF-40CB-BE9A-9C693F6D7BE4}"/>
              </a:ext>
            </a:extLst>
          </p:cNvPr>
          <p:cNvSpPr/>
          <p:nvPr/>
        </p:nvSpPr>
        <p:spPr>
          <a:xfrm>
            <a:off x="1979712" y="1008487"/>
            <a:ext cx="38985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36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I</a:t>
            </a:r>
            <a:endParaRPr lang="ja-JP" altLang="en-US" sz="36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pic>
        <p:nvPicPr>
          <p:cNvPr id="11" name="図 10" descr="部屋, 時計 が含まれている画像&#10;&#10;自動的に生成された説明">
            <a:extLst>
              <a:ext uri="{FF2B5EF4-FFF2-40B4-BE49-F238E27FC236}">
                <a16:creationId xmlns:a16="http://schemas.microsoft.com/office/drawing/2014/main" id="{A31E8962-D943-4CF9-B7AD-E264EFFC77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19" y="2390711"/>
            <a:ext cx="985551" cy="1570104"/>
          </a:xfrm>
          <a:prstGeom prst="rect">
            <a:avLst/>
          </a:prstGeom>
        </p:spPr>
      </p:pic>
      <p:pic>
        <p:nvPicPr>
          <p:cNvPr id="13" name="図 1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CE84C091-AF40-42E6-9215-38AD142CF4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19" y="2390710"/>
            <a:ext cx="986963" cy="1570104"/>
          </a:xfrm>
          <a:prstGeom prst="rect">
            <a:avLst/>
          </a:prstGeom>
        </p:spPr>
      </p:pic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220752C9-B447-4778-848D-62A38D5E686B}"/>
              </a:ext>
            </a:extLst>
          </p:cNvPr>
          <p:cNvSpPr/>
          <p:nvPr/>
        </p:nvSpPr>
        <p:spPr>
          <a:xfrm>
            <a:off x="1982426" y="2460841"/>
            <a:ext cx="38985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36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I</a:t>
            </a:r>
            <a:endParaRPr lang="ja-JP" altLang="en-US" sz="36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D221F915-79DB-4A71-8CAA-D3F506902716}"/>
              </a:ext>
            </a:extLst>
          </p:cNvPr>
          <p:cNvSpPr/>
          <p:nvPr/>
        </p:nvSpPr>
        <p:spPr>
          <a:xfrm>
            <a:off x="2386704" y="2460841"/>
            <a:ext cx="488467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36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have a smartphone.</a:t>
            </a:r>
            <a:endParaRPr lang="ja-JP" altLang="en-US" sz="36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EC642C95-9ED9-4F2F-892C-3ADF98F07719}"/>
              </a:ext>
            </a:extLst>
          </p:cNvPr>
          <p:cNvSpPr/>
          <p:nvPr/>
        </p:nvSpPr>
        <p:spPr>
          <a:xfrm>
            <a:off x="2646523" y="2088607"/>
            <a:ext cx="9797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1600" dirty="0">
              <a:latin typeface="Century Schoolbook" panose="02040604050505020304" pitchFamily="18" charset="0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F35F1ED5-8F3A-4818-917A-D5B955DCBF78}"/>
              </a:ext>
            </a:extLst>
          </p:cNvPr>
          <p:cNvSpPr/>
          <p:nvPr/>
        </p:nvSpPr>
        <p:spPr>
          <a:xfrm>
            <a:off x="3203848" y="3002718"/>
            <a:ext cx="805013" cy="11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Century Schoolbook" panose="02040604050505020304" pitchFamily="18" charset="0"/>
            </a:endParaRPr>
          </a:p>
        </p:txBody>
      </p:sp>
      <p:sp>
        <p:nvSpPr>
          <p:cNvPr id="32" name="下カーブ矢印 36">
            <a:extLst>
              <a:ext uri="{FF2B5EF4-FFF2-40B4-BE49-F238E27FC236}">
                <a16:creationId xmlns:a16="http://schemas.microsoft.com/office/drawing/2014/main" id="{5D8EC34F-1209-457D-9C57-49B173F38D4D}"/>
              </a:ext>
            </a:extLst>
          </p:cNvPr>
          <p:cNvSpPr/>
          <p:nvPr/>
        </p:nvSpPr>
        <p:spPr>
          <a:xfrm flipV="1">
            <a:off x="3563888" y="3002719"/>
            <a:ext cx="1440160" cy="504056"/>
          </a:xfrm>
          <a:prstGeom prst="curved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6A954BAD-D776-426F-A9E4-7BDC8DC9868B}"/>
              </a:ext>
            </a:extLst>
          </p:cNvPr>
          <p:cNvSpPr/>
          <p:nvPr/>
        </p:nvSpPr>
        <p:spPr>
          <a:xfrm>
            <a:off x="2308669" y="2455724"/>
            <a:ext cx="7745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do</a:t>
            </a:r>
            <a:endParaRPr lang="ja-JP" altLang="en-US" sz="3600" dirty="0">
              <a:latin typeface="Century Schoolbook" panose="02040604050505020304" pitchFamily="18" charset="0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139E7EC4-EA98-4A67-A018-EA4D43317CC8}"/>
              </a:ext>
            </a:extLst>
          </p:cNvPr>
          <p:cNvSpPr/>
          <p:nvPr/>
        </p:nvSpPr>
        <p:spPr>
          <a:xfrm>
            <a:off x="2372210" y="1020681"/>
            <a:ext cx="488467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36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have a smartphone.</a:t>
            </a:r>
            <a:endParaRPr lang="ja-JP" altLang="en-US" sz="36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8C384531-9005-4E22-B115-95A6146F1036}"/>
              </a:ext>
            </a:extLst>
          </p:cNvPr>
          <p:cNvSpPr/>
          <p:nvPr/>
        </p:nvSpPr>
        <p:spPr>
          <a:xfrm>
            <a:off x="2006649" y="3416216"/>
            <a:ext cx="683552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36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I </a:t>
            </a:r>
            <a:r>
              <a:rPr lang="en-US" altLang="ja-JP" sz="36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do</a:t>
            </a:r>
            <a:r>
              <a:rPr lang="en-US" altLang="ja-JP" sz="36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n’t  </a:t>
            </a:r>
            <a:r>
              <a:rPr lang="en-US" altLang="ja-JP" sz="36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have a smartphone.</a:t>
            </a:r>
            <a:endParaRPr lang="ja-JP" altLang="en-US" sz="36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42" name="角丸四角形 54">
            <a:extLst>
              <a:ext uri="{FF2B5EF4-FFF2-40B4-BE49-F238E27FC236}">
                <a16:creationId xmlns:a16="http://schemas.microsoft.com/office/drawing/2014/main" id="{35684CAC-BCCB-46F1-8CDF-BDBC2C0B3FB9}"/>
              </a:ext>
            </a:extLst>
          </p:cNvPr>
          <p:cNvSpPr/>
          <p:nvPr/>
        </p:nvSpPr>
        <p:spPr>
          <a:xfrm>
            <a:off x="73024" y="4214676"/>
            <a:ext cx="9035480" cy="2609698"/>
          </a:xfrm>
          <a:prstGeom prst="roundRect">
            <a:avLst>
              <a:gd name="adj" fmla="val 8341"/>
            </a:avLst>
          </a:prstGeom>
          <a:solidFill>
            <a:srgbClr val="3333CC">
              <a:alpha val="3000"/>
            </a:srgbClr>
          </a:solidFill>
          <a:ln w="254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latin typeface="Century Schoolbook" panose="02040604050505020304" pitchFamily="18" charset="0"/>
              </a:rPr>
              <a:t>　</a:t>
            </a: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BF28F2C2-5E6C-474C-A6D9-80A91283044A}"/>
              </a:ext>
            </a:extLst>
          </p:cNvPr>
          <p:cNvSpPr/>
          <p:nvPr/>
        </p:nvSpPr>
        <p:spPr>
          <a:xfrm>
            <a:off x="78202" y="4208151"/>
            <a:ext cx="15023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Point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37F5A2F7-5F57-4472-8B6B-0479D8C4CAE3}"/>
              </a:ext>
            </a:extLst>
          </p:cNvPr>
          <p:cNvSpPr/>
          <p:nvPr/>
        </p:nvSpPr>
        <p:spPr>
          <a:xfrm>
            <a:off x="73024" y="4651723"/>
            <a:ext cx="930390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①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「</a:t>
            </a:r>
            <a:r>
              <a:rPr lang="en-US" altLang="ja-JP" sz="28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」は後ろを否定するので、否定文のときには、</a:t>
            </a:r>
            <a:endParaRPr lang="en-US" altLang="ja-JP" sz="28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  <a:p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　 動詞の前に「</a:t>
            </a:r>
            <a:r>
              <a:rPr lang="en-US" altLang="ja-JP" sz="28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」を加えます。更に「</a:t>
            </a:r>
            <a:r>
              <a:rPr lang="en-US" altLang="ja-JP" sz="28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r>
              <a:rPr lang="ja-JP" altLang="en-US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」の前に</a:t>
            </a:r>
            <a:endParaRPr lang="en-US" altLang="ja-JP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  <a:p>
            <a:r>
              <a:rPr lang="ja-JP" altLang="en-US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　「</a:t>
            </a:r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do</a:t>
            </a:r>
            <a:r>
              <a:rPr lang="ja-JP" altLang="en-US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」も加えます。</a:t>
            </a:r>
            <a:endParaRPr lang="en-US" altLang="ja-JP" sz="28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9389F2E4-2058-48B7-AA69-456EA545DD64}"/>
              </a:ext>
            </a:extLst>
          </p:cNvPr>
          <p:cNvSpPr/>
          <p:nvPr/>
        </p:nvSpPr>
        <p:spPr>
          <a:xfrm>
            <a:off x="73024" y="6338216"/>
            <a:ext cx="83154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② 「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do </a:t>
            </a:r>
            <a:r>
              <a:rPr lang="en-US" altLang="ja-JP" sz="28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」の短縮形は 「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do</a:t>
            </a:r>
            <a:r>
              <a:rPr lang="en-US" altLang="ja-JP" sz="28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n’t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」となります。</a:t>
            </a:r>
            <a:endParaRPr lang="en-US" altLang="ja-JP" sz="2800" b="1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C16F670E-7DB5-4B53-B4A1-864A8C54676B}"/>
              </a:ext>
            </a:extLst>
          </p:cNvPr>
          <p:cNvSpPr/>
          <p:nvPr/>
        </p:nvSpPr>
        <p:spPr>
          <a:xfrm>
            <a:off x="577111" y="5940483"/>
            <a:ext cx="80273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よって主語と動詞の間に「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do </a:t>
            </a:r>
            <a:r>
              <a:rPr lang="en-US" altLang="ja-JP" sz="28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」が入ります。</a:t>
            </a:r>
            <a:endParaRPr lang="en-US" altLang="ja-JP" sz="28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767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 L -2.77778E-6 0.05347 " pathEditMode="relative" rAng="0" ptsTypes="AA">
                                      <p:cBhvr>
                                        <p:cTn id="5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0.18542 3.33333E-6 " pathEditMode="relative" rAng="0" ptsTypes="AA">
                                      <p:cBhvr>
                                        <p:cTn id="61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05347 L 0.05417 0.05139 " pathEditMode="relative" rAng="0" ptsTypes="AA">
                                      <p:cBhvr>
                                        <p:cTn id="65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3" grpId="0"/>
      <p:bldP spid="28" grpId="0"/>
      <p:bldP spid="29" grpId="0"/>
      <p:bldP spid="29" grpId="1"/>
      <p:bldP spid="14" grpId="0"/>
      <p:bldP spid="14" grpId="1"/>
      <p:bldP spid="14" grpId="2"/>
      <p:bldP spid="31" grpId="0" animBg="1"/>
      <p:bldP spid="32" grpId="0" animBg="1"/>
      <p:bldP spid="15" grpId="0"/>
      <p:bldP spid="34" grpId="0"/>
      <p:bldP spid="35" grpId="0"/>
      <p:bldP spid="42" grpId="0" animBg="1"/>
      <p:bldP spid="43" grpId="0"/>
      <p:bldP spid="44" grpId="0"/>
      <p:bldP spid="48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2FEC86-BCEB-576D-1B8D-43EEFAFC9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98841D-8050-572F-A2F7-0277920F46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一般動詞の否定文</a:t>
            </a: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4F6BC447-9D2D-D09D-3678-E857C9CCF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/>
              <a:t>（</a:t>
            </a:r>
            <a:r>
              <a:rPr kumimoji="1" lang="en-US" altLang="ja-JP" dirty="0"/>
              <a:t>be</a:t>
            </a:r>
            <a:r>
              <a:rPr kumimoji="1" lang="ja-JP" altLang="en-US" dirty="0"/>
              <a:t>動詞</a:t>
            </a:r>
            <a:r>
              <a:rPr kumimoji="1" lang="en-US" altLang="ja-JP" dirty="0"/>
              <a:t>: am, are, is </a:t>
            </a:r>
            <a:r>
              <a:rPr kumimoji="1" lang="ja-JP" altLang="en-US" dirty="0"/>
              <a:t>以外の</a:t>
            </a:r>
            <a:endParaRPr kumimoji="1" lang="en-US" altLang="ja-JP" dirty="0"/>
          </a:p>
          <a:p>
            <a:r>
              <a:rPr kumimoji="1" lang="ja-JP" altLang="en-US" dirty="0"/>
              <a:t>動詞の否定）</a:t>
            </a:r>
          </a:p>
        </p:txBody>
      </p:sp>
    </p:spTree>
    <p:extLst>
      <p:ext uri="{BB962C8B-B14F-4D97-AF65-F5344CB8AC3E}">
        <p14:creationId xmlns:p14="http://schemas.microsoft.com/office/powerpoint/2010/main" val="3565015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吹き出し 13"/>
          <p:cNvSpPr/>
          <p:nvPr/>
        </p:nvSpPr>
        <p:spPr>
          <a:xfrm>
            <a:off x="2169050" y="1608283"/>
            <a:ext cx="6219374" cy="864097"/>
          </a:xfrm>
          <a:prstGeom prst="wedgeRoundRectCallout">
            <a:avLst>
              <a:gd name="adj1" fmla="val -57465"/>
              <a:gd name="adj2" fmla="val -79860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50" b="1">
              <a:latin typeface="Century Schoolbook" panose="02040604050505020304" pitchFamily="18" charset="0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850762" y="1738555"/>
            <a:ext cx="339868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 play baseball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.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39378"/>
            <a:ext cx="1221022" cy="2337811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68" y="3789040"/>
            <a:ext cx="1221022" cy="2337811"/>
          </a:xfrm>
          <a:prstGeom prst="rect">
            <a:avLst/>
          </a:prstGeom>
        </p:spPr>
      </p:pic>
      <p:sp>
        <p:nvSpPr>
          <p:cNvPr id="33" name="正方形/長方形 32"/>
          <p:cNvSpPr/>
          <p:nvPr/>
        </p:nvSpPr>
        <p:spPr>
          <a:xfrm>
            <a:off x="-642122" y="2486579"/>
            <a:ext cx="3896570" cy="39395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25000" b="1" dirty="0">
                <a:ln w="18000">
                  <a:noFill/>
                  <a:prstDash val="solid"/>
                  <a:miter lim="800000"/>
                </a:ln>
                <a:solidFill>
                  <a:srgbClr val="FF0000">
                    <a:alpha val="40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anose="02040604050505020304" pitchFamily="18" charset="0"/>
              </a:rPr>
              <a:t>×</a:t>
            </a:r>
            <a:endParaRPr lang="ja-JP" altLang="en-US" sz="25000" b="1" dirty="0">
              <a:ln w="18000">
                <a:noFill/>
                <a:prstDash val="solid"/>
                <a:miter lim="800000"/>
              </a:ln>
              <a:solidFill>
                <a:srgbClr val="FF0000">
                  <a:alpha val="40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42" name="角丸四角形吹き出し 41"/>
          <p:cNvSpPr/>
          <p:nvPr/>
        </p:nvSpPr>
        <p:spPr>
          <a:xfrm>
            <a:off x="2555776" y="4665999"/>
            <a:ext cx="6120681" cy="864097"/>
          </a:xfrm>
          <a:prstGeom prst="wedgeRoundRectCallout">
            <a:avLst>
              <a:gd name="adj1" fmla="val -57465"/>
              <a:gd name="adj2" fmla="val -79860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50" b="1">
              <a:latin typeface="Century Schoolbook" panose="02040604050505020304" pitchFamily="18" charset="0"/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3108326" y="4805661"/>
            <a:ext cx="51539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 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don’t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 play baseball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.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6092E030-16DB-433C-A8DF-B99437DBA7B0}"/>
              </a:ext>
            </a:extLst>
          </p:cNvPr>
          <p:cNvSpPr/>
          <p:nvPr/>
        </p:nvSpPr>
        <p:spPr>
          <a:xfrm>
            <a:off x="3611468" y="4774881"/>
            <a:ext cx="13981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36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do</a:t>
            </a:r>
            <a:r>
              <a:rPr lang="en-US" altLang="ja-JP" sz="36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n’t</a:t>
            </a:r>
            <a:endParaRPr lang="ja-JP" altLang="en-US" sz="36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15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/>
      <p:bldP spid="42" grpId="0" animBg="1"/>
      <p:bldP spid="43" grpId="0"/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635" y="343422"/>
            <a:ext cx="3004671" cy="3004671"/>
          </a:xfrm>
          <a:prstGeom prst="rect">
            <a:avLst/>
          </a:prstGeom>
        </p:spPr>
      </p:pic>
      <p:sp>
        <p:nvSpPr>
          <p:cNvPr id="14" name="角丸四角形吹き出し 13"/>
          <p:cNvSpPr/>
          <p:nvPr/>
        </p:nvSpPr>
        <p:spPr>
          <a:xfrm>
            <a:off x="2119409" y="1608283"/>
            <a:ext cx="6974950" cy="864097"/>
          </a:xfrm>
          <a:prstGeom prst="wedgeRoundRectCallout">
            <a:avLst>
              <a:gd name="adj1" fmla="val -59338"/>
              <a:gd name="adj2" fmla="val 832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b="1">
              <a:latin typeface="Century Schoolbook" panose="02040604050505020304" pitchFamily="18" charset="0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362119" y="1738555"/>
            <a:ext cx="33137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 play tennis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.</a:t>
            </a:r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424" y="3486614"/>
            <a:ext cx="2918247" cy="2918247"/>
          </a:xfrm>
          <a:prstGeom prst="rect">
            <a:avLst/>
          </a:prstGeom>
        </p:spPr>
      </p:pic>
      <p:sp>
        <p:nvSpPr>
          <p:cNvPr id="33" name="正方形/長方形 32"/>
          <p:cNvSpPr/>
          <p:nvPr/>
        </p:nvSpPr>
        <p:spPr>
          <a:xfrm>
            <a:off x="-889897" y="2752945"/>
            <a:ext cx="3896570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30000" b="1" dirty="0">
                <a:ln w="18000">
                  <a:noFill/>
                  <a:prstDash val="solid"/>
                  <a:miter lim="800000"/>
                </a:ln>
                <a:solidFill>
                  <a:srgbClr val="FF0000">
                    <a:alpha val="40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anose="02040604050505020304" pitchFamily="18" charset="0"/>
              </a:rPr>
              <a:t>×</a:t>
            </a:r>
            <a:endParaRPr lang="ja-JP" altLang="en-US" sz="30000" b="1" dirty="0">
              <a:ln w="18000">
                <a:noFill/>
                <a:prstDash val="solid"/>
                <a:miter lim="800000"/>
              </a:ln>
              <a:solidFill>
                <a:srgbClr val="FF0000">
                  <a:alpha val="40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42" name="角丸四角形吹き出し 41"/>
          <p:cNvSpPr/>
          <p:nvPr/>
        </p:nvSpPr>
        <p:spPr>
          <a:xfrm>
            <a:off x="2376973" y="4675389"/>
            <a:ext cx="6717386" cy="864097"/>
          </a:xfrm>
          <a:prstGeom prst="wedgeRoundRectCallout">
            <a:avLst>
              <a:gd name="adj1" fmla="val -62002"/>
              <a:gd name="adj2" fmla="val 13364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b="1">
              <a:latin typeface="Century Schoolbook" panose="02040604050505020304" pitchFamily="18" charset="0"/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2619683" y="4805661"/>
            <a:ext cx="62151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 (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do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 (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 play tennis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.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6092E030-16DB-433C-A8DF-B99437DBA7B0}"/>
              </a:ext>
            </a:extLst>
          </p:cNvPr>
          <p:cNvSpPr/>
          <p:nvPr/>
        </p:nvSpPr>
        <p:spPr>
          <a:xfrm>
            <a:off x="3244412" y="4805661"/>
            <a:ext cx="77457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36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do</a:t>
            </a:r>
            <a:endParaRPr lang="ja-JP" altLang="en-US" sz="36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092E030-16DB-433C-A8DF-B99437DBA7B0}"/>
              </a:ext>
            </a:extLst>
          </p:cNvPr>
          <p:cNvSpPr/>
          <p:nvPr/>
        </p:nvSpPr>
        <p:spPr>
          <a:xfrm>
            <a:off x="4572000" y="4805661"/>
            <a:ext cx="97975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36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6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33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/>
      <p:bldP spid="42" grpId="0" animBg="1"/>
      <p:bldP spid="43" grpId="0"/>
      <p:bldP spid="44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45" y="691307"/>
            <a:ext cx="1548223" cy="2136258"/>
          </a:xfrm>
          <a:prstGeom prst="rect">
            <a:avLst/>
          </a:prstGeom>
        </p:spPr>
      </p:pic>
      <p:sp>
        <p:nvSpPr>
          <p:cNvPr id="14" name="角丸四角形吹き出し 13"/>
          <p:cNvSpPr/>
          <p:nvPr/>
        </p:nvSpPr>
        <p:spPr>
          <a:xfrm>
            <a:off x="2119409" y="1608283"/>
            <a:ext cx="6974950" cy="864097"/>
          </a:xfrm>
          <a:prstGeom prst="wedgeRoundRectCallout">
            <a:avLst>
              <a:gd name="adj1" fmla="val -56841"/>
              <a:gd name="adj2" fmla="val 4737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b="1">
              <a:latin typeface="Century Schoolbook" panose="02040604050505020304" pitchFamily="18" charset="0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362119" y="1738555"/>
            <a:ext cx="321594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 have a dog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.</a:t>
            </a:r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87" y="3789040"/>
            <a:ext cx="1664033" cy="2296054"/>
          </a:xfrm>
          <a:prstGeom prst="rect">
            <a:avLst/>
          </a:prstGeom>
        </p:spPr>
      </p:pic>
      <p:sp>
        <p:nvSpPr>
          <p:cNvPr id="33" name="正方形/長方形 32"/>
          <p:cNvSpPr/>
          <p:nvPr/>
        </p:nvSpPr>
        <p:spPr>
          <a:xfrm>
            <a:off x="-864010" y="2602652"/>
            <a:ext cx="3896570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30000" b="1" dirty="0">
                <a:ln w="18000">
                  <a:noFill/>
                  <a:prstDash val="solid"/>
                  <a:miter lim="800000"/>
                </a:ln>
                <a:solidFill>
                  <a:srgbClr val="FF0000">
                    <a:alpha val="40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anose="02040604050505020304" pitchFamily="18" charset="0"/>
              </a:rPr>
              <a:t>×</a:t>
            </a:r>
            <a:endParaRPr lang="ja-JP" altLang="en-US" sz="30000" b="1" dirty="0">
              <a:ln w="18000">
                <a:noFill/>
                <a:prstDash val="solid"/>
                <a:miter lim="800000"/>
              </a:ln>
              <a:solidFill>
                <a:srgbClr val="FF0000">
                  <a:alpha val="40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42" name="角丸四角形吹き出し 41"/>
          <p:cNvSpPr/>
          <p:nvPr/>
        </p:nvSpPr>
        <p:spPr>
          <a:xfrm>
            <a:off x="2376973" y="4675389"/>
            <a:ext cx="6717386" cy="864097"/>
          </a:xfrm>
          <a:prstGeom prst="wedgeRoundRectCallout">
            <a:avLst>
              <a:gd name="adj1" fmla="val -57465"/>
              <a:gd name="adj2" fmla="val -79860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b="1">
              <a:latin typeface="Century Schoolbook" panose="02040604050505020304" pitchFamily="18" charset="0"/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2619683" y="4805661"/>
            <a:ext cx="58128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 (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don’t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 (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have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 a dog.</a:t>
            </a:r>
            <a:endParaRPr lang="en-US" altLang="ja-JP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6092E030-16DB-433C-A8DF-B99437DBA7B0}"/>
              </a:ext>
            </a:extLst>
          </p:cNvPr>
          <p:cNvSpPr/>
          <p:nvPr/>
        </p:nvSpPr>
        <p:spPr>
          <a:xfrm>
            <a:off x="3211986" y="4805661"/>
            <a:ext cx="13981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36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do</a:t>
            </a:r>
            <a:r>
              <a:rPr lang="en-US" altLang="ja-JP" sz="36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n’t</a:t>
            </a:r>
            <a:endParaRPr lang="ja-JP" altLang="en-US" sz="36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092E030-16DB-433C-A8DF-B99437DBA7B0}"/>
              </a:ext>
            </a:extLst>
          </p:cNvPr>
          <p:cNvSpPr/>
          <p:nvPr/>
        </p:nvSpPr>
        <p:spPr>
          <a:xfrm>
            <a:off x="5192099" y="4805661"/>
            <a:ext cx="132921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36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have</a:t>
            </a:r>
            <a:endParaRPr lang="ja-JP" altLang="en-US" sz="36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38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/>
      <p:bldP spid="42" grpId="0" animBg="1"/>
      <p:bldP spid="43" grpId="0"/>
      <p:bldP spid="44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641653"/>
            <a:ext cx="2927541" cy="2932232"/>
          </a:xfrm>
          <a:prstGeom prst="rect">
            <a:avLst/>
          </a:prstGeom>
        </p:spPr>
      </p:pic>
      <p:sp>
        <p:nvSpPr>
          <p:cNvPr id="14" name="角丸四角形吹き出し 13"/>
          <p:cNvSpPr/>
          <p:nvPr/>
        </p:nvSpPr>
        <p:spPr>
          <a:xfrm>
            <a:off x="2119409" y="1608283"/>
            <a:ext cx="6974950" cy="864097"/>
          </a:xfrm>
          <a:prstGeom prst="wedgeRoundRectCallout">
            <a:avLst>
              <a:gd name="adj1" fmla="val -53876"/>
              <a:gd name="adj2" fmla="val 12104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b="1">
              <a:latin typeface="Century Schoolbook" panose="02040604050505020304" pitchFamily="18" charset="0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362119" y="1738555"/>
            <a:ext cx="56685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 like Japanese sweets.</a:t>
            </a:r>
            <a:endParaRPr lang="en-US" altLang="ja-JP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655" y="3573885"/>
            <a:ext cx="3137793" cy="3142820"/>
          </a:xfrm>
          <a:prstGeom prst="rect">
            <a:avLst/>
          </a:prstGeom>
        </p:spPr>
      </p:pic>
      <p:sp>
        <p:nvSpPr>
          <p:cNvPr id="33" name="正方形/長方形 32"/>
          <p:cNvSpPr/>
          <p:nvPr/>
        </p:nvSpPr>
        <p:spPr>
          <a:xfrm>
            <a:off x="-659916" y="2924944"/>
            <a:ext cx="3896570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30000" b="1" dirty="0">
                <a:ln w="18000">
                  <a:noFill/>
                  <a:prstDash val="solid"/>
                  <a:miter lim="800000"/>
                </a:ln>
                <a:solidFill>
                  <a:srgbClr val="FF0000">
                    <a:alpha val="40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300"/>
              </a:rPr>
              <a:t>×</a:t>
            </a:r>
            <a:endParaRPr lang="ja-JP" altLang="en-US" sz="30000" b="1" dirty="0">
              <a:ln w="18000">
                <a:noFill/>
                <a:prstDash val="solid"/>
                <a:miter lim="800000"/>
              </a:ln>
              <a:solidFill>
                <a:srgbClr val="FF0000">
                  <a:alpha val="40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300"/>
            </a:endParaRPr>
          </a:p>
        </p:txBody>
      </p:sp>
      <p:sp>
        <p:nvSpPr>
          <p:cNvPr id="42" name="角丸四角形吹き出し 41"/>
          <p:cNvSpPr/>
          <p:nvPr/>
        </p:nvSpPr>
        <p:spPr>
          <a:xfrm>
            <a:off x="2376973" y="4675389"/>
            <a:ext cx="6717386" cy="1561923"/>
          </a:xfrm>
          <a:prstGeom prst="wedgeRoundRectCallout">
            <a:avLst>
              <a:gd name="adj1" fmla="val -54224"/>
              <a:gd name="adj2" fmla="val 10844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b="1">
              <a:latin typeface="Century Schoolbook" panose="02040604050505020304" pitchFamily="18" charset="0"/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2619683" y="4805661"/>
            <a:ext cx="628729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 (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don’t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 (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like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 </a:t>
            </a:r>
          </a:p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              Japanese sweets.</a:t>
            </a:r>
            <a:endParaRPr lang="en-US" altLang="ja-JP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6092E030-16DB-433C-A8DF-B99437DBA7B0}"/>
              </a:ext>
            </a:extLst>
          </p:cNvPr>
          <p:cNvSpPr/>
          <p:nvPr/>
        </p:nvSpPr>
        <p:spPr>
          <a:xfrm>
            <a:off x="3236654" y="4822129"/>
            <a:ext cx="13981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36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do</a:t>
            </a:r>
            <a:r>
              <a:rPr lang="en-US" altLang="ja-JP" sz="36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n’t</a:t>
            </a:r>
            <a:endParaRPr lang="ja-JP" altLang="en-US" sz="36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092E030-16DB-433C-A8DF-B99437DBA7B0}"/>
              </a:ext>
            </a:extLst>
          </p:cNvPr>
          <p:cNvSpPr/>
          <p:nvPr/>
        </p:nvSpPr>
        <p:spPr>
          <a:xfrm>
            <a:off x="5146905" y="4822129"/>
            <a:ext cx="109036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36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like</a:t>
            </a:r>
            <a:endParaRPr lang="ja-JP" altLang="en-US" sz="36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85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/>
      <p:bldP spid="42" grpId="0" animBg="1"/>
      <p:bldP spid="43" grpId="0"/>
      <p:bldP spid="44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19"/>
          <a:stretch/>
        </p:blipFill>
        <p:spPr>
          <a:xfrm>
            <a:off x="331410" y="764704"/>
            <a:ext cx="1448595" cy="2195655"/>
          </a:xfrm>
          <a:prstGeom prst="rect">
            <a:avLst/>
          </a:prstGeom>
        </p:spPr>
      </p:pic>
      <p:sp>
        <p:nvSpPr>
          <p:cNvPr id="14" name="角丸四角形吹き出し 13"/>
          <p:cNvSpPr/>
          <p:nvPr/>
        </p:nvSpPr>
        <p:spPr>
          <a:xfrm>
            <a:off x="1959010" y="1261729"/>
            <a:ext cx="6974950" cy="864097"/>
          </a:xfrm>
          <a:prstGeom prst="wedgeRoundRectCallout">
            <a:avLst>
              <a:gd name="adj1" fmla="val -53876"/>
              <a:gd name="adj2" fmla="val 12104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b="1">
              <a:latin typeface="Century Schoolbook" panose="02040604050505020304" pitchFamily="18" charset="0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308814" y="1368548"/>
            <a:ext cx="40575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 eat vegetables.</a:t>
            </a:r>
            <a:endParaRPr lang="en-US" altLang="ja-JP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94"/>
          <a:stretch/>
        </p:blipFill>
        <p:spPr>
          <a:xfrm>
            <a:off x="210945" y="3645024"/>
            <a:ext cx="1569060" cy="2353344"/>
          </a:xfrm>
          <a:prstGeom prst="rect">
            <a:avLst/>
          </a:prstGeom>
        </p:spPr>
      </p:pic>
      <p:sp>
        <p:nvSpPr>
          <p:cNvPr id="42" name="角丸四角形吹き出し 41"/>
          <p:cNvSpPr/>
          <p:nvPr/>
        </p:nvSpPr>
        <p:spPr>
          <a:xfrm>
            <a:off x="2215669" y="4581564"/>
            <a:ext cx="6717386" cy="864097"/>
          </a:xfrm>
          <a:prstGeom prst="wedgeRoundRectCallout">
            <a:avLst>
              <a:gd name="adj1" fmla="val -54224"/>
              <a:gd name="adj2" fmla="val 10844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b="1">
              <a:latin typeface="Century Schoolbook" panose="02040604050505020304" pitchFamily="18" charset="0"/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2322464" y="4711836"/>
            <a:ext cx="665438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 (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don’t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 (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eat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 vegetables.</a:t>
            </a:r>
            <a:endParaRPr lang="en-US" altLang="ja-JP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6092E030-16DB-433C-A8DF-B99437DBA7B0}"/>
              </a:ext>
            </a:extLst>
          </p:cNvPr>
          <p:cNvSpPr/>
          <p:nvPr/>
        </p:nvSpPr>
        <p:spPr>
          <a:xfrm>
            <a:off x="2939435" y="4728304"/>
            <a:ext cx="13981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36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do</a:t>
            </a:r>
            <a:r>
              <a:rPr lang="en-US" altLang="ja-JP" sz="36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n’t</a:t>
            </a:r>
            <a:endParaRPr lang="ja-JP" altLang="en-US" sz="36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092E030-16DB-433C-A8DF-B99437DBA7B0}"/>
              </a:ext>
            </a:extLst>
          </p:cNvPr>
          <p:cNvSpPr/>
          <p:nvPr/>
        </p:nvSpPr>
        <p:spPr>
          <a:xfrm>
            <a:off x="4888343" y="4728303"/>
            <a:ext cx="109036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36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like</a:t>
            </a:r>
            <a:endParaRPr lang="ja-JP" altLang="en-US" sz="36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64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/>
      <p:bldP spid="42" grpId="0" animBg="1"/>
      <p:bldP spid="43" grpId="0"/>
      <p:bldP spid="44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29630C7-2F31-5D11-C2ED-8F60B4C48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962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図 62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89BA3AE3-D2D9-4C21-A4A1-FE36D0F62D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957" y="1"/>
            <a:ext cx="4956042" cy="3717032"/>
          </a:xfrm>
          <a:prstGeom prst="rect">
            <a:avLst/>
          </a:prstGeom>
        </p:spPr>
      </p:pic>
      <p:pic>
        <p:nvPicPr>
          <p:cNvPr id="47" name="図 46" descr="光 が含まれている画像&#10;&#10;自動的に生成された説明">
            <a:extLst>
              <a:ext uri="{FF2B5EF4-FFF2-40B4-BE49-F238E27FC236}">
                <a16:creationId xmlns:a16="http://schemas.microsoft.com/office/drawing/2014/main" id="{D4144B0D-1445-4933-913C-FDF64DE47A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218" y="3136882"/>
            <a:ext cx="2344578" cy="2813494"/>
          </a:xfrm>
          <a:prstGeom prst="rect">
            <a:avLst/>
          </a:prstGeom>
        </p:spPr>
      </p:pic>
      <p:pic>
        <p:nvPicPr>
          <p:cNvPr id="49" name="図 48" descr="挿絵, 記号 が含まれている画像&#10;&#10;自動的に生成された説明">
            <a:extLst>
              <a:ext uri="{FF2B5EF4-FFF2-40B4-BE49-F238E27FC236}">
                <a16:creationId xmlns:a16="http://schemas.microsoft.com/office/drawing/2014/main" id="{210F31FA-CFDA-44D8-8067-878AF0F5D5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19973" y="766802"/>
            <a:ext cx="2344578" cy="2723598"/>
          </a:xfrm>
          <a:prstGeom prst="rect">
            <a:avLst/>
          </a:prstGeom>
        </p:spPr>
      </p:pic>
      <p:pic>
        <p:nvPicPr>
          <p:cNvPr id="51" name="図 50" descr="時計, ウィンドウ, 記号, 光 が含まれている画像&#10;&#10;自動的に生成された説明">
            <a:extLst>
              <a:ext uri="{FF2B5EF4-FFF2-40B4-BE49-F238E27FC236}">
                <a16:creationId xmlns:a16="http://schemas.microsoft.com/office/drawing/2014/main" id="{1FE13C59-574A-423A-ADBD-7E848BFAF1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12" y="3104119"/>
            <a:ext cx="2379835" cy="2855802"/>
          </a:xfrm>
          <a:prstGeom prst="rect">
            <a:avLst/>
          </a:prstGeom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643CFA06-62AF-4F7F-A52C-AA96351F0A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071" y="3142155"/>
            <a:ext cx="2335827" cy="2802993"/>
          </a:xfrm>
          <a:prstGeom prst="rect">
            <a:avLst/>
          </a:prstGeom>
        </p:spPr>
      </p:pic>
      <p:pic>
        <p:nvPicPr>
          <p:cNvPr id="55" name="図 54">
            <a:extLst>
              <a:ext uri="{FF2B5EF4-FFF2-40B4-BE49-F238E27FC236}">
                <a16:creationId xmlns:a16="http://schemas.microsoft.com/office/drawing/2014/main" id="{9320A94B-EC41-4FB8-BEEA-CC26B3180C8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557" y="3098611"/>
            <a:ext cx="2649199" cy="2890035"/>
          </a:xfrm>
          <a:prstGeom prst="rect">
            <a:avLst/>
          </a:prstGeom>
        </p:spPr>
      </p:pic>
      <p:pic>
        <p:nvPicPr>
          <p:cNvPr id="57" name="図 56" descr="光 が含まれている画像&#10;&#10;自動的に生成された説明">
            <a:extLst>
              <a:ext uri="{FF2B5EF4-FFF2-40B4-BE49-F238E27FC236}">
                <a16:creationId xmlns:a16="http://schemas.microsoft.com/office/drawing/2014/main" id="{4CB604AE-6C8B-4F08-A4E1-FBD286ECCBD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218" y="3087247"/>
            <a:ext cx="2472394" cy="2966873"/>
          </a:xfrm>
          <a:prstGeom prst="rect">
            <a:avLst/>
          </a:prstGeom>
        </p:spPr>
      </p:pic>
      <p:pic>
        <p:nvPicPr>
          <p:cNvPr id="59" name="図 58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9DC6403F-3AA4-4D74-AD50-7DDD40AB6D7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6" y="3098611"/>
            <a:ext cx="2379835" cy="2855800"/>
          </a:xfrm>
          <a:prstGeom prst="rect">
            <a:avLst/>
          </a:prstGeom>
        </p:spPr>
      </p:pic>
      <p:sp>
        <p:nvSpPr>
          <p:cNvPr id="397" name="吹き出し: 角を丸めた四角形 396">
            <a:extLst>
              <a:ext uri="{FF2B5EF4-FFF2-40B4-BE49-F238E27FC236}">
                <a16:creationId xmlns:a16="http://schemas.microsoft.com/office/drawing/2014/main" id="{43324583-0A3B-463B-9C9A-DBD3C733C116}"/>
              </a:ext>
            </a:extLst>
          </p:cNvPr>
          <p:cNvSpPr/>
          <p:nvPr/>
        </p:nvSpPr>
        <p:spPr>
          <a:xfrm>
            <a:off x="2134039" y="3903179"/>
            <a:ext cx="4968552" cy="803783"/>
          </a:xfrm>
          <a:prstGeom prst="wedgeRoundRectCallout">
            <a:avLst>
              <a:gd name="adj1" fmla="val -54792"/>
              <a:gd name="adj2" fmla="val 27233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398" name="正方形/長方形 397">
            <a:extLst>
              <a:ext uri="{FF2B5EF4-FFF2-40B4-BE49-F238E27FC236}">
                <a16:creationId xmlns:a16="http://schemas.microsoft.com/office/drawing/2014/main" id="{240DD47D-D828-4B9E-A4FC-DAA433C66A52}"/>
              </a:ext>
            </a:extLst>
          </p:cNvPr>
          <p:cNvSpPr/>
          <p:nvPr/>
        </p:nvSpPr>
        <p:spPr>
          <a:xfrm>
            <a:off x="2134039" y="3920349"/>
            <a:ext cx="5120312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44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Do</a:t>
            </a:r>
            <a:r>
              <a:rPr lang="en-US" altLang="ja-JP" sz="44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you like Ken?</a:t>
            </a:r>
            <a:endParaRPr lang="ja-JP" altLang="en-US" sz="44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399" name="吹き出し: 角を丸めた四角形 398">
            <a:extLst>
              <a:ext uri="{FF2B5EF4-FFF2-40B4-BE49-F238E27FC236}">
                <a16:creationId xmlns:a16="http://schemas.microsoft.com/office/drawing/2014/main" id="{A491A412-5424-47CC-8626-00972766CB6A}"/>
              </a:ext>
            </a:extLst>
          </p:cNvPr>
          <p:cNvSpPr/>
          <p:nvPr/>
        </p:nvSpPr>
        <p:spPr>
          <a:xfrm>
            <a:off x="3980638" y="4785835"/>
            <a:ext cx="3139295" cy="803783"/>
          </a:xfrm>
          <a:prstGeom prst="wedgeRoundRectCallout">
            <a:avLst>
              <a:gd name="adj1" fmla="val 60326"/>
              <a:gd name="adj2" fmla="val -45900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</a:t>
            </a:r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400" name="正方形/長方形 399">
            <a:extLst>
              <a:ext uri="{FF2B5EF4-FFF2-40B4-BE49-F238E27FC236}">
                <a16:creationId xmlns:a16="http://schemas.microsoft.com/office/drawing/2014/main" id="{3F900D1C-E699-4D33-9DEE-325B0F0458BA}"/>
              </a:ext>
            </a:extLst>
          </p:cNvPr>
          <p:cNvSpPr/>
          <p:nvPr/>
        </p:nvSpPr>
        <p:spPr>
          <a:xfrm>
            <a:off x="4227698" y="4837558"/>
            <a:ext cx="280717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44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Yes, I</a:t>
            </a:r>
            <a:r>
              <a:rPr lang="en-US" altLang="ja-JP" sz="44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do</a:t>
            </a:r>
            <a:r>
              <a:rPr lang="en-US" altLang="ja-JP" sz="44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.</a:t>
            </a:r>
            <a:endParaRPr lang="ja-JP" altLang="en-US" sz="44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" grpId="0" animBg="1"/>
      <p:bldP spid="39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2FEC86-BCEB-576D-1B8D-43EEFAFC9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98841D-8050-572F-A2F7-0277920F46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一般動詞の否定文</a:t>
            </a: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4F6BC447-9D2D-D09D-3678-E857C9CCF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/>
              <a:t>（</a:t>
            </a:r>
            <a:r>
              <a:rPr kumimoji="1" lang="en-US" altLang="ja-JP" dirty="0"/>
              <a:t>be</a:t>
            </a:r>
            <a:r>
              <a:rPr kumimoji="1" lang="ja-JP" altLang="en-US" dirty="0"/>
              <a:t>動詞</a:t>
            </a:r>
            <a:r>
              <a:rPr kumimoji="1" lang="en-US" altLang="ja-JP" dirty="0"/>
              <a:t>: am, are, is </a:t>
            </a:r>
            <a:r>
              <a:rPr kumimoji="1" lang="ja-JP" altLang="en-US" dirty="0"/>
              <a:t>以外の</a:t>
            </a:r>
            <a:endParaRPr kumimoji="1" lang="en-US" altLang="ja-JP" dirty="0"/>
          </a:p>
          <a:p>
            <a:r>
              <a:rPr kumimoji="1" lang="ja-JP" altLang="en-US" dirty="0"/>
              <a:t>動詞の否定）</a:t>
            </a:r>
          </a:p>
        </p:txBody>
      </p:sp>
    </p:spTree>
    <p:extLst>
      <p:ext uri="{BB962C8B-B14F-4D97-AF65-F5344CB8AC3E}">
        <p14:creationId xmlns:p14="http://schemas.microsoft.com/office/powerpoint/2010/main" val="2473204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図 48" descr="挿絵, 記号 が含まれている画像&#10;&#10;自動的に生成された説明">
            <a:extLst>
              <a:ext uri="{FF2B5EF4-FFF2-40B4-BE49-F238E27FC236}">
                <a16:creationId xmlns:a16="http://schemas.microsoft.com/office/drawing/2014/main" id="{210F31FA-CFDA-44D8-8067-878AF0F5D5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46"/>
          <a:stretch/>
        </p:blipFill>
        <p:spPr>
          <a:xfrm flipH="1">
            <a:off x="6107521" y="24621"/>
            <a:ext cx="1036827" cy="920838"/>
          </a:xfrm>
          <a:prstGeom prst="rect">
            <a:avLst/>
          </a:prstGeom>
        </p:spPr>
      </p:pic>
      <p:pic>
        <p:nvPicPr>
          <p:cNvPr id="51" name="図 50" descr="時計, ウィンドウ, 記号, 光 が含まれている画像&#10;&#10;自動的に生成された説明">
            <a:extLst>
              <a:ext uri="{FF2B5EF4-FFF2-40B4-BE49-F238E27FC236}">
                <a16:creationId xmlns:a16="http://schemas.microsoft.com/office/drawing/2014/main" id="{1FE13C59-574A-423A-ADBD-7E848BFAF1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38"/>
          <a:stretch/>
        </p:blipFill>
        <p:spPr>
          <a:xfrm>
            <a:off x="652684" y="666514"/>
            <a:ext cx="1172919" cy="1169105"/>
          </a:xfrm>
          <a:prstGeom prst="rect">
            <a:avLst/>
          </a:prstGeom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643CFA06-62AF-4F7F-A52C-AA96351F0A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98"/>
          <a:stretch/>
        </p:blipFill>
        <p:spPr>
          <a:xfrm>
            <a:off x="7517611" y="620688"/>
            <a:ext cx="1110686" cy="1087613"/>
          </a:xfrm>
          <a:prstGeom prst="rect">
            <a:avLst/>
          </a:prstGeom>
        </p:spPr>
      </p:pic>
      <p:pic>
        <p:nvPicPr>
          <p:cNvPr id="59" name="図 58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9DC6403F-3AA4-4D74-AD50-7DDD40AB6D7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06"/>
          <a:stretch/>
        </p:blipFill>
        <p:spPr>
          <a:xfrm>
            <a:off x="623083" y="2252197"/>
            <a:ext cx="1189654" cy="1169105"/>
          </a:xfrm>
          <a:prstGeom prst="rect">
            <a:avLst/>
          </a:prstGeom>
        </p:spPr>
      </p:pic>
      <p:sp>
        <p:nvSpPr>
          <p:cNvPr id="397" name="吹き出し: 角を丸めた四角形 396">
            <a:extLst>
              <a:ext uri="{FF2B5EF4-FFF2-40B4-BE49-F238E27FC236}">
                <a16:creationId xmlns:a16="http://schemas.microsoft.com/office/drawing/2014/main" id="{43324583-0A3B-463B-9C9A-DBD3C733C116}"/>
              </a:ext>
            </a:extLst>
          </p:cNvPr>
          <p:cNvSpPr/>
          <p:nvPr/>
        </p:nvSpPr>
        <p:spPr>
          <a:xfrm>
            <a:off x="2355189" y="984595"/>
            <a:ext cx="4968552" cy="707886"/>
          </a:xfrm>
          <a:prstGeom prst="wedgeRoundRectCallout">
            <a:avLst>
              <a:gd name="adj1" fmla="val -63806"/>
              <a:gd name="adj2" fmla="val -6483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399" name="吹き出し: 角を丸めた四角形 398">
            <a:extLst>
              <a:ext uri="{FF2B5EF4-FFF2-40B4-BE49-F238E27FC236}">
                <a16:creationId xmlns:a16="http://schemas.microsoft.com/office/drawing/2014/main" id="{A491A412-5424-47CC-8626-00972766CB6A}"/>
              </a:ext>
            </a:extLst>
          </p:cNvPr>
          <p:cNvSpPr/>
          <p:nvPr/>
        </p:nvSpPr>
        <p:spPr>
          <a:xfrm>
            <a:off x="2342587" y="2824560"/>
            <a:ext cx="4968551" cy="1169105"/>
          </a:xfrm>
          <a:prstGeom prst="wedgeRoundRectCallout">
            <a:avLst>
              <a:gd name="adj1" fmla="val 60138"/>
              <a:gd name="adj2" fmla="val -30591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</a:t>
            </a:r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400" name="正方形/長方形 399">
            <a:extLst>
              <a:ext uri="{FF2B5EF4-FFF2-40B4-BE49-F238E27FC236}">
                <a16:creationId xmlns:a16="http://schemas.microsoft.com/office/drawing/2014/main" id="{3F900D1C-E699-4D33-9DEE-325B0F0458BA}"/>
              </a:ext>
            </a:extLst>
          </p:cNvPr>
          <p:cNvSpPr/>
          <p:nvPr/>
        </p:nvSpPr>
        <p:spPr>
          <a:xfrm>
            <a:off x="2607554" y="2713416"/>
            <a:ext cx="300595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40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Yes,  I</a:t>
            </a:r>
            <a:r>
              <a:rPr lang="en-US" altLang="ja-JP" sz="40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  do</a:t>
            </a:r>
            <a:r>
              <a:rPr lang="en-US" altLang="ja-JP" sz="40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.</a:t>
            </a:r>
            <a:endParaRPr lang="ja-JP" altLang="en-US" sz="40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E685436-7C28-4AD6-AED3-7FAA9362921F}"/>
              </a:ext>
            </a:extLst>
          </p:cNvPr>
          <p:cNvSpPr/>
          <p:nvPr/>
        </p:nvSpPr>
        <p:spPr>
          <a:xfrm>
            <a:off x="3341880" y="980728"/>
            <a:ext cx="372730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40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You like Ken.</a:t>
            </a:r>
            <a:endParaRPr lang="ja-JP" altLang="en-US" sz="40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86537E72-A4A7-4F0B-8CB5-19EC745AB3BB}"/>
              </a:ext>
            </a:extLst>
          </p:cNvPr>
          <p:cNvSpPr/>
          <p:nvPr/>
        </p:nvSpPr>
        <p:spPr>
          <a:xfrm>
            <a:off x="-108520" y="-57088"/>
            <a:ext cx="3890809" cy="64633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3600" b="1" cap="none" spc="0" dirty="0">
                <a:ln w="17780" cmpd="sng">
                  <a:noFill/>
                  <a:prstDash val="solid"/>
                  <a:miter lim="800000"/>
                </a:ln>
              </a:rPr>
              <a:t>一般動詞の疑問文</a:t>
            </a:r>
          </a:p>
        </p:txBody>
      </p:sp>
      <p:sp>
        <p:nvSpPr>
          <p:cNvPr id="15" name="吹き出し: 角を丸めた四角形 14">
            <a:extLst>
              <a:ext uri="{FF2B5EF4-FFF2-40B4-BE49-F238E27FC236}">
                <a16:creationId xmlns:a16="http://schemas.microsoft.com/office/drawing/2014/main" id="{9C87AB6F-BC32-4C68-9CD1-3487FD8A57D1}"/>
              </a:ext>
            </a:extLst>
          </p:cNvPr>
          <p:cNvSpPr/>
          <p:nvPr/>
        </p:nvSpPr>
        <p:spPr>
          <a:xfrm>
            <a:off x="2375248" y="2077538"/>
            <a:ext cx="4968552" cy="707886"/>
          </a:xfrm>
          <a:prstGeom prst="wedgeRoundRectCallout">
            <a:avLst>
              <a:gd name="adj1" fmla="val -62867"/>
              <a:gd name="adj2" fmla="val 56786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D08094AC-7204-4AFE-8DDE-64D266A3BF90}"/>
              </a:ext>
            </a:extLst>
          </p:cNvPr>
          <p:cNvSpPr/>
          <p:nvPr/>
        </p:nvSpPr>
        <p:spPr>
          <a:xfrm>
            <a:off x="3442067" y="2077451"/>
            <a:ext cx="352692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40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you like Ken</a:t>
            </a:r>
            <a:endParaRPr lang="ja-JP" altLang="en-US" sz="40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398" name="正方形/長方形 397">
            <a:extLst>
              <a:ext uri="{FF2B5EF4-FFF2-40B4-BE49-F238E27FC236}">
                <a16:creationId xmlns:a16="http://schemas.microsoft.com/office/drawing/2014/main" id="{240DD47D-D828-4B9E-A4FC-DAA433C66A52}"/>
              </a:ext>
            </a:extLst>
          </p:cNvPr>
          <p:cNvSpPr/>
          <p:nvPr/>
        </p:nvSpPr>
        <p:spPr>
          <a:xfrm>
            <a:off x="2555776" y="2077451"/>
            <a:ext cx="92525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40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Do</a:t>
            </a:r>
            <a:endParaRPr lang="ja-JP" altLang="en-US" sz="40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95564A6F-390A-434A-BBE3-3B41B2E326FC}"/>
              </a:ext>
            </a:extLst>
          </p:cNvPr>
          <p:cNvSpPr/>
          <p:nvPr/>
        </p:nvSpPr>
        <p:spPr>
          <a:xfrm>
            <a:off x="6696914" y="2077538"/>
            <a:ext cx="44114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40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?</a:t>
            </a:r>
            <a:endParaRPr lang="ja-JP" altLang="en-US" sz="40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2" name="矢印: 下 1">
            <a:extLst>
              <a:ext uri="{FF2B5EF4-FFF2-40B4-BE49-F238E27FC236}">
                <a16:creationId xmlns:a16="http://schemas.microsoft.com/office/drawing/2014/main" id="{E7C43557-6A39-4F9D-AF5F-34B645ADB4E5}"/>
              </a:ext>
            </a:extLst>
          </p:cNvPr>
          <p:cNvSpPr/>
          <p:nvPr/>
        </p:nvSpPr>
        <p:spPr>
          <a:xfrm>
            <a:off x="4884700" y="1628800"/>
            <a:ext cx="441146" cy="512253"/>
          </a:xfrm>
          <a:prstGeom prst="down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44629C58-9B04-4552-AE38-1E5C617A8D7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98"/>
          <a:stretch/>
        </p:blipFill>
        <p:spPr>
          <a:xfrm>
            <a:off x="7653281" y="2257266"/>
            <a:ext cx="1110686" cy="1087613"/>
          </a:xfrm>
          <a:prstGeom prst="rect">
            <a:avLst/>
          </a:prstGeom>
        </p:spPr>
      </p:pic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DAC53ADE-D518-408B-9953-9FB9012479D8}"/>
              </a:ext>
            </a:extLst>
          </p:cNvPr>
          <p:cNvCxnSpPr>
            <a:cxnSpLocks/>
          </p:cNvCxnSpPr>
          <p:nvPr/>
        </p:nvCxnSpPr>
        <p:spPr>
          <a:xfrm flipH="1" flipV="1">
            <a:off x="2375249" y="3361488"/>
            <a:ext cx="4947478" cy="3917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6092E030-16DB-433C-A8DF-B99437DBA7B0}"/>
              </a:ext>
            </a:extLst>
          </p:cNvPr>
          <p:cNvSpPr/>
          <p:nvPr/>
        </p:nvSpPr>
        <p:spPr>
          <a:xfrm>
            <a:off x="2774644" y="3369186"/>
            <a:ext cx="3858749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40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No,  I</a:t>
            </a:r>
            <a:r>
              <a:rPr lang="en-US" altLang="ja-JP" sz="40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  do </a:t>
            </a:r>
            <a:r>
              <a:rPr lang="en-US" altLang="ja-JP" sz="40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r>
              <a:rPr lang="en-US" altLang="ja-JP" sz="40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.</a:t>
            </a:r>
            <a:endParaRPr lang="ja-JP" altLang="en-US" sz="40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23" name="角丸四角形 47">
            <a:extLst>
              <a:ext uri="{FF2B5EF4-FFF2-40B4-BE49-F238E27FC236}">
                <a16:creationId xmlns:a16="http://schemas.microsoft.com/office/drawing/2014/main" id="{AFE421B8-6E34-4B88-B5C3-65F46ADD1B06}"/>
              </a:ext>
            </a:extLst>
          </p:cNvPr>
          <p:cNvSpPr/>
          <p:nvPr/>
        </p:nvSpPr>
        <p:spPr>
          <a:xfrm>
            <a:off x="12805" y="4122439"/>
            <a:ext cx="9118389" cy="2701693"/>
          </a:xfrm>
          <a:prstGeom prst="roundRect">
            <a:avLst>
              <a:gd name="adj" fmla="val 8341"/>
            </a:avLst>
          </a:prstGeom>
          <a:solidFill>
            <a:srgbClr val="3333CC">
              <a:alpha val="3000"/>
            </a:srgbClr>
          </a:solidFill>
          <a:ln w="254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Century Schoolbook" panose="02040604050505020304" pitchFamily="18" charset="0"/>
              </a:rPr>
              <a:t>　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033EF572-CEEE-4DD8-872F-2F53CACC1842}"/>
              </a:ext>
            </a:extLst>
          </p:cNvPr>
          <p:cNvSpPr/>
          <p:nvPr/>
        </p:nvSpPr>
        <p:spPr>
          <a:xfrm>
            <a:off x="0" y="4496520"/>
            <a:ext cx="933621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2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①</a:t>
            </a:r>
            <a:r>
              <a:rPr lang="ja-JP" altLang="en-US" sz="2400" b="1" dirty="0">
                <a:latin typeface="Century Schoolbook" panose="02040604050505020304" pitchFamily="18" charset="0"/>
              </a:rPr>
              <a:t>一般動詞（</a:t>
            </a:r>
            <a:r>
              <a:rPr lang="en-US" altLang="ja-JP" sz="2400" b="1" dirty="0">
                <a:latin typeface="Century Schoolbook" panose="02040604050505020304" pitchFamily="18" charset="0"/>
              </a:rPr>
              <a:t>be</a:t>
            </a:r>
            <a:r>
              <a:rPr lang="ja-JP" altLang="en-US" sz="2400" b="1" dirty="0">
                <a:latin typeface="Century Schoolbook" panose="02040604050505020304" pitchFamily="18" charset="0"/>
              </a:rPr>
              <a:t>動詞：</a:t>
            </a:r>
            <a:r>
              <a:rPr lang="en-US" altLang="ja-JP" sz="2400" b="1" dirty="0">
                <a:latin typeface="Century Schoolbook" panose="02040604050505020304" pitchFamily="18" charset="0"/>
              </a:rPr>
              <a:t>am, are, is </a:t>
            </a:r>
            <a:r>
              <a:rPr lang="ja-JP" altLang="en-US" sz="2400" b="1" dirty="0">
                <a:latin typeface="Century Schoolbook" panose="02040604050505020304" pitchFamily="18" charset="0"/>
              </a:rPr>
              <a:t>以外）の文は、たずねるときに、</a:t>
            </a:r>
            <a:r>
              <a:rPr lang="en-US" altLang="ja-JP" sz="24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Do</a:t>
            </a:r>
          </a:p>
          <a:p>
            <a:r>
              <a:rPr lang="en-US" altLang="ja-JP" sz="24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   </a:t>
            </a:r>
            <a:r>
              <a:rPr lang="ja-JP" altLang="en-US" sz="2400" b="1" dirty="0">
                <a:latin typeface="Century Schoolbook" panose="02040604050505020304" pitchFamily="18" charset="0"/>
              </a:rPr>
              <a:t>が</a:t>
            </a:r>
            <a:r>
              <a:rPr lang="ja-JP" altLang="en-US" sz="24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文頭</a:t>
            </a:r>
            <a:r>
              <a:rPr lang="ja-JP" altLang="en-US" sz="2400" b="1" dirty="0">
                <a:latin typeface="Century Schoolbook" panose="02040604050505020304" pitchFamily="18" charset="0"/>
              </a:rPr>
              <a:t>に加わります。たずねるときは、驚きや不思議だなと動揺する</a:t>
            </a:r>
            <a:endParaRPr lang="en-US" altLang="ja-JP" sz="2400" b="1" dirty="0">
              <a:latin typeface="Century Schoolbook" panose="02040604050505020304" pitchFamily="18" charset="0"/>
            </a:endParaRPr>
          </a:p>
          <a:p>
            <a:r>
              <a:rPr lang="en-US" altLang="ja-JP" sz="2400" b="1" dirty="0">
                <a:latin typeface="Century Schoolbook" panose="02040604050505020304" pitchFamily="18" charset="0"/>
              </a:rPr>
              <a:t>   </a:t>
            </a:r>
            <a:r>
              <a:rPr lang="ja-JP" altLang="en-US" sz="2400" b="1" dirty="0">
                <a:latin typeface="Century Schoolbook" panose="02040604050505020304" pitchFamily="18" charset="0"/>
              </a:rPr>
              <a:t>ので、余分な言葉「</a:t>
            </a:r>
            <a:r>
              <a:rPr lang="en-US" altLang="ja-JP" sz="24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Do</a:t>
            </a:r>
            <a:r>
              <a:rPr lang="ja-JP" altLang="en-US" sz="2400" b="1" dirty="0">
                <a:latin typeface="Century Schoolbook" panose="02040604050505020304" pitchFamily="18" charset="0"/>
              </a:rPr>
              <a:t>」が加わります。日本語の「～</a:t>
            </a:r>
            <a:r>
              <a:rPr lang="ja-JP" altLang="en-US" sz="24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か</a:t>
            </a:r>
            <a:r>
              <a:rPr lang="en-US" altLang="ja-JP" sz="2400" b="1" dirty="0">
                <a:latin typeface="Century Schoolbook" panose="02040604050505020304" pitchFamily="18" charset="0"/>
              </a:rPr>
              <a:t>?</a:t>
            </a:r>
            <a:r>
              <a:rPr lang="ja-JP" altLang="en-US" sz="2400" b="1" dirty="0">
                <a:latin typeface="Century Schoolbook" panose="02040604050505020304" pitchFamily="18" charset="0"/>
              </a:rPr>
              <a:t>」と同じです。</a:t>
            </a:r>
            <a:endParaRPr lang="ja-JP" altLang="en-US" sz="24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55020BA4-BD40-4662-9F52-6CE7DEE9C755}"/>
              </a:ext>
            </a:extLst>
          </p:cNvPr>
          <p:cNvSpPr/>
          <p:nvPr/>
        </p:nvSpPr>
        <p:spPr>
          <a:xfrm>
            <a:off x="0" y="4098876"/>
            <a:ext cx="135325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Point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12EE4223-BD10-4C0B-A128-C5C3C967D669}"/>
              </a:ext>
            </a:extLst>
          </p:cNvPr>
          <p:cNvSpPr/>
          <p:nvPr/>
        </p:nvSpPr>
        <p:spPr>
          <a:xfrm>
            <a:off x="-27491" y="6001608"/>
            <a:ext cx="933621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ja-JP" altLang="en-US" sz="2400" b="1" dirty="0">
                <a:latin typeface="Century Schoolbook" panose="02040604050505020304" pitchFamily="18" charset="0"/>
              </a:rPr>
              <a:t>③答えるときはたずねられた人が自分のことを答えるので、</a:t>
            </a:r>
            <a:r>
              <a:rPr lang="en-US" altLang="ja-JP" sz="2400" b="1" dirty="0">
                <a:latin typeface="Century Schoolbook" panose="02040604050505020304" pitchFamily="18" charset="0"/>
              </a:rPr>
              <a:t>Yes, No</a:t>
            </a:r>
            <a:r>
              <a:rPr lang="ja-JP" altLang="en-US" sz="2400" b="1" dirty="0">
                <a:latin typeface="Century Schoolbook" panose="02040604050505020304" pitchFamily="18" charset="0"/>
              </a:rPr>
              <a:t>の</a:t>
            </a:r>
            <a:endParaRPr lang="en-US" altLang="ja-JP" sz="2400" b="1" dirty="0">
              <a:latin typeface="Century Schoolbook" panose="02040604050505020304" pitchFamily="18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ja-JP" sz="2400" b="1" dirty="0">
                <a:latin typeface="Century Schoolbook" panose="02040604050505020304" pitchFamily="18" charset="0"/>
              </a:rPr>
              <a:t>    </a:t>
            </a:r>
            <a:r>
              <a:rPr lang="ja-JP" altLang="en-US" sz="2400" b="1" dirty="0">
                <a:latin typeface="Century Schoolbook" panose="02040604050505020304" pitchFamily="18" charset="0"/>
              </a:rPr>
              <a:t>後は「</a:t>
            </a:r>
            <a:r>
              <a:rPr lang="en-US" altLang="ja-JP" sz="24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I</a:t>
            </a:r>
            <a:r>
              <a:rPr lang="ja-JP" altLang="en-US" sz="2400" b="1" dirty="0">
                <a:latin typeface="Century Schoolbook" panose="02040604050505020304" pitchFamily="18" charset="0"/>
              </a:rPr>
              <a:t>」、</a:t>
            </a:r>
            <a:r>
              <a:rPr lang="en-US" altLang="ja-JP" sz="2400" b="1" dirty="0">
                <a:latin typeface="Century Schoolbook" panose="02040604050505020304" pitchFamily="18" charset="0"/>
              </a:rPr>
              <a:t>Yes, I </a:t>
            </a:r>
            <a:r>
              <a:rPr lang="en-US" altLang="ja-JP" sz="24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do</a:t>
            </a:r>
            <a:r>
              <a:rPr lang="en-US" altLang="ja-JP" sz="2400" b="1" dirty="0">
                <a:latin typeface="Century Schoolbook" panose="02040604050505020304" pitchFamily="18" charset="0"/>
              </a:rPr>
              <a:t>. / No, I </a:t>
            </a:r>
            <a:r>
              <a:rPr lang="en-US" altLang="ja-JP" sz="24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do</a:t>
            </a:r>
            <a:r>
              <a:rPr lang="en-US" altLang="ja-JP" sz="2400" b="1" dirty="0">
                <a:latin typeface="Century Schoolbook" panose="02040604050505020304" pitchFamily="18" charset="0"/>
              </a:rPr>
              <a:t> </a:t>
            </a:r>
            <a:r>
              <a:rPr lang="en-US" altLang="ja-JP" sz="2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r>
              <a:rPr lang="en-US" altLang="ja-JP" sz="2400" b="1" dirty="0">
                <a:latin typeface="Century Schoolbook" panose="02040604050505020304" pitchFamily="18" charset="0"/>
              </a:rPr>
              <a:t>. (No, I </a:t>
            </a:r>
            <a:r>
              <a:rPr lang="en-US" altLang="ja-JP" sz="24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do</a:t>
            </a:r>
            <a:r>
              <a:rPr lang="en-US" altLang="ja-JP" sz="2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n’t</a:t>
            </a:r>
            <a:r>
              <a:rPr lang="en-US" altLang="ja-JP" sz="2400" b="1" dirty="0">
                <a:latin typeface="Century Schoolbook" panose="02040604050505020304" pitchFamily="18" charset="0"/>
              </a:rPr>
              <a:t>.)</a:t>
            </a:r>
            <a:r>
              <a:rPr lang="ja-JP" altLang="en-US" sz="2400" b="1" dirty="0">
                <a:latin typeface="Century Schoolbook" panose="02040604050505020304" pitchFamily="18" charset="0"/>
              </a:rPr>
              <a:t>と答えます。</a:t>
            </a:r>
            <a:endParaRPr lang="en-US" altLang="ja-JP" sz="2400" b="1" dirty="0">
              <a:latin typeface="Century Schoolbook" panose="02040604050505020304" pitchFamily="18" charset="0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0DC511E4-AD62-4973-8D13-AF2768BA493A}"/>
              </a:ext>
            </a:extLst>
          </p:cNvPr>
          <p:cNvSpPr/>
          <p:nvPr/>
        </p:nvSpPr>
        <p:spPr>
          <a:xfrm>
            <a:off x="-11121" y="5607840"/>
            <a:ext cx="671690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2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②たずねるときは、文末が上がり口調になります。</a:t>
            </a:r>
          </a:p>
        </p:txBody>
      </p:sp>
    </p:spTree>
    <p:extLst>
      <p:ext uri="{BB962C8B-B14F-4D97-AF65-F5344CB8AC3E}">
        <p14:creationId xmlns:p14="http://schemas.microsoft.com/office/powerpoint/2010/main" val="133888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" grpId="0" animBg="1"/>
      <p:bldP spid="399" grpId="0" animBg="1"/>
      <p:bldP spid="400" grpId="0"/>
      <p:bldP spid="13" grpId="0"/>
      <p:bldP spid="15" grpId="0" animBg="1"/>
      <p:bldP spid="16" grpId="0"/>
      <p:bldP spid="398" grpId="0"/>
      <p:bldP spid="17" grpId="0"/>
      <p:bldP spid="2" grpId="0" animBg="1"/>
      <p:bldP spid="22" grpId="0"/>
      <p:bldP spid="23" grpId="0" animBg="1"/>
      <p:bldP spid="24" grpId="0"/>
      <p:bldP spid="25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6600" dirty="0"/>
              <a:t>一般動詞の疑問文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/>
              <a:t>練習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15497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雲形吹き出し 4"/>
          <p:cNvSpPr/>
          <p:nvPr/>
        </p:nvSpPr>
        <p:spPr>
          <a:xfrm>
            <a:off x="-180528" y="-99392"/>
            <a:ext cx="3453585" cy="2808312"/>
          </a:xfrm>
          <a:prstGeom prst="cloudCallout">
            <a:avLst/>
          </a:prstGeom>
          <a:solidFill>
            <a:schemeClr val="bg1"/>
          </a:solidFill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 w="28575">
                <a:solidFill>
                  <a:schemeClr val="tx1"/>
                </a:solidFill>
                <a:prstDash val="sysDash"/>
              </a:ln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1781740" y="4441899"/>
            <a:ext cx="5931520" cy="2155453"/>
            <a:chOff x="1781740" y="4441899"/>
            <a:chExt cx="5931520" cy="2155453"/>
          </a:xfrm>
        </p:grpSpPr>
        <p:sp>
          <p:nvSpPr>
            <p:cNvPr id="25" name="角丸四角形吹き出し 24"/>
            <p:cNvSpPr/>
            <p:nvPr/>
          </p:nvSpPr>
          <p:spPr>
            <a:xfrm flipV="1">
              <a:off x="1781740" y="4441899"/>
              <a:ext cx="5931520" cy="2155453"/>
            </a:xfrm>
            <a:prstGeom prst="wedgeRoundRectCallout">
              <a:avLst>
                <a:gd name="adj1" fmla="val 47638"/>
                <a:gd name="adj2" fmla="val 63715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ja-JP" altLang="en-US" sz="1050" b="1">
                <a:latin typeface="Century Schoolbook" panose="02040604050505020304" pitchFamily="18" charset="0"/>
              </a:endParaRPr>
            </a:p>
          </p:txBody>
        </p:sp>
        <p:cxnSp>
          <p:nvCxnSpPr>
            <p:cNvPr id="6" name="直線コネクタ 5"/>
            <p:cNvCxnSpPr/>
            <p:nvPr/>
          </p:nvCxnSpPr>
          <p:spPr>
            <a:xfrm>
              <a:off x="1781740" y="5157192"/>
              <a:ext cx="593152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正方形/長方形 25"/>
          <p:cNvSpPr/>
          <p:nvPr/>
        </p:nvSpPr>
        <p:spPr>
          <a:xfrm>
            <a:off x="1924219" y="4457991"/>
            <a:ext cx="37056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Yes, 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do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Century Schoolbook" panose="02040604050505020304" pitchFamily="18" charset="0"/>
              </a:rPr>
              <a:t>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Century Schoolbook" panose="02040604050505020304" pitchFamily="18" charset="0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1872311" y="5861510"/>
            <a:ext cx="50222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do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Century Schoolbook" panose="02040604050505020304" pitchFamily="18" charset="0"/>
              </a:rPr>
              <a:t>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Century Schoolbook" panose="02040604050505020304" pitchFamily="18" charset="0"/>
            </a:endParaRPr>
          </a:p>
        </p:txBody>
      </p:sp>
      <p:sp>
        <p:nvSpPr>
          <p:cNvPr id="14" name="角丸四角形吹き出し 13"/>
          <p:cNvSpPr/>
          <p:nvPr/>
        </p:nvSpPr>
        <p:spPr>
          <a:xfrm>
            <a:off x="1924591" y="1499402"/>
            <a:ext cx="6120681" cy="864097"/>
          </a:xfrm>
          <a:prstGeom prst="wedgeRoundRectCallout">
            <a:avLst>
              <a:gd name="adj1" fmla="val -53374"/>
              <a:gd name="adj2" fmla="val 136822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50" b="1">
              <a:latin typeface="Century Schoolbook" panose="02040604050505020304" pitchFamily="18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507" y="558537"/>
            <a:ext cx="2555776" cy="1916832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377" b="69950"/>
          <a:stretch/>
        </p:blipFill>
        <p:spPr>
          <a:xfrm>
            <a:off x="88284" y="3333630"/>
            <a:ext cx="1693456" cy="174567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" r="78150" b="66998"/>
          <a:stretch/>
        </p:blipFill>
        <p:spPr>
          <a:xfrm>
            <a:off x="7825170" y="3189604"/>
            <a:ext cx="1261179" cy="1737466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3179688" y="1608284"/>
            <a:ext cx="375936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entury Schoolbook" panose="02040604050505020304" pitchFamily="18" charset="0"/>
              </a:rPr>
              <a:t>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You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play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soccer.</a:t>
            </a:r>
          </a:p>
        </p:txBody>
      </p:sp>
      <p:sp>
        <p:nvSpPr>
          <p:cNvPr id="22" name="角丸四角形吹き出し 21"/>
          <p:cNvSpPr/>
          <p:nvPr/>
        </p:nvSpPr>
        <p:spPr>
          <a:xfrm>
            <a:off x="1907703" y="2491584"/>
            <a:ext cx="6120681" cy="864097"/>
          </a:xfrm>
          <a:prstGeom prst="wedgeRoundRectCallout">
            <a:avLst>
              <a:gd name="adj1" fmla="val -54619"/>
              <a:gd name="adj2" fmla="val 71313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50" b="1">
              <a:latin typeface="Century Schoolbook" panose="02040604050505020304" pitchFamily="18" charset="0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526267" y="0"/>
            <a:ext cx="1255473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ja-JP" sz="16600" b="1" cap="none" spc="50" dirty="0">
                <a:ln w="11430"/>
                <a:solidFill>
                  <a:srgbClr val="FF0000">
                    <a:alpha val="49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anose="02040604050505020304" pitchFamily="18" charset="0"/>
              </a:rPr>
              <a:t>?</a:t>
            </a:r>
            <a:endParaRPr lang="ja-JP" altLang="en-US" sz="16600" b="1" cap="none" spc="50" dirty="0">
              <a:ln w="11430"/>
              <a:solidFill>
                <a:srgbClr val="FF0000">
                  <a:alpha val="49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2017149" y="2600466"/>
            <a:ext cx="583204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(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Do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you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play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 soccer?</a:t>
            </a:r>
          </a:p>
        </p:txBody>
      </p:sp>
      <p:sp>
        <p:nvSpPr>
          <p:cNvPr id="29" name="正方形/長方形 28"/>
          <p:cNvSpPr/>
          <p:nvPr/>
        </p:nvSpPr>
        <p:spPr>
          <a:xfrm>
            <a:off x="2159628" y="2616681"/>
            <a:ext cx="116891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Do</a:t>
            </a:r>
            <a:r>
              <a:rPr lang="ja-JP" altLang="en-US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 Schoolbook" panose="02040604050505020304" pitchFamily="18" charset="0"/>
              </a:rPr>
              <a:t>　</a:t>
            </a:r>
            <a:endParaRPr lang="en-US" altLang="ja-JP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3406807" y="2590013"/>
            <a:ext cx="97663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ou</a:t>
            </a:r>
            <a:endParaRPr lang="en-US" altLang="ja-JP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4814074" y="2579521"/>
            <a:ext cx="110318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play</a:t>
            </a:r>
            <a:endParaRPr lang="en-US" altLang="ja-JP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1853988" y="5229200"/>
            <a:ext cx="50222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don’t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Century Schoolbook" panose="02040604050505020304" pitchFamily="18" charset="0"/>
              </a:rPr>
              <a:t>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Century Schoolbook" panose="02040604050505020304" pitchFamily="18" charset="0"/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6092E030-16DB-433C-A8DF-B99437DBA7B0}"/>
              </a:ext>
            </a:extLst>
          </p:cNvPr>
          <p:cNvSpPr/>
          <p:nvPr/>
        </p:nvSpPr>
        <p:spPr>
          <a:xfrm>
            <a:off x="3628698" y="5216759"/>
            <a:ext cx="13981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36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do</a:t>
            </a:r>
            <a:r>
              <a:rPr lang="en-US" altLang="ja-JP" sz="36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n’t</a:t>
            </a:r>
            <a:endParaRPr lang="ja-JP" altLang="en-US" sz="36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6092E030-16DB-433C-A8DF-B99437DBA7B0}"/>
              </a:ext>
            </a:extLst>
          </p:cNvPr>
          <p:cNvSpPr/>
          <p:nvPr/>
        </p:nvSpPr>
        <p:spPr>
          <a:xfrm>
            <a:off x="3179688" y="4418862"/>
            <a:ext cx="38985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36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I</a:t>
            </a:r>
            <a:endParaRPr lang="ja-JP" altLang="en-US" sz="36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6092E030-16DB-433C-A8DF-B99437DBA7B0}"/>
              </a:ext>
            </a:extLst>
          </p:cNvPr>
          <p:cNvSpPr/>
          <p:nvPr/>
        </p:nvSpPr>
        <p:spPr>
          <a:xfrm>
            <a:off x="3836668" y="4418862"/>
            <a:ext cx="77457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36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do</a:t>
            </a:r>
            <a:endParaRPr lang="ja-JP" altLang="en-US" sz="36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6092E030-16DB-433C-A8DF-B99437DBA7B0}"/>
              </a:ext>
            </a:extLst>
          </p:cNvPr>
          <p:cNvSpPr/>
          <p:nvPr/>
        </p:nvSpPr>
        <p:spPr>
          <a:xfrm>
            <a:off x="2916809" y="5241394"/>
            <a:ext cx="38985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36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I</a:t>
            </a:r>
            <a:endParaRPr lang="ja-JP" altLang="en-US" sz="36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6092E030-16DB-433C-A8DF-B99437DBA7B0}"/>
              </a:ext>
            </a:extLst>
          </p:cNvPr>
          <p:cNvSpPr/>
          <p:nvPr/>
        </p:nvSpPr>
        <p:spPr>
          <a:xfrm>
            <a:off x="3663306" y="5858648"/>
            <a:ext cx="77457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36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do</a:t>
            </a:r>
            <a:endParaRPr lang="ja-JP" altLang="en-US" sz="36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6092E030-16DB-433C-A8DF-B99437DBA7B0}"/>
              </a:ext>
            </a:extLst>
          </p:cNvPr>
          <p:cNvSpPr/>
          <p:nvPr/>
        </p:nvSpPr>
        <p:spPr>
          <a:xfrm>
            <a:off x="2916809" y="5907716"/>
            <a:ext cx="38985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36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I</a:t>
            </a:r>
            <a:endParaRPr lang="ja-JP" altLang="en-US" sz="36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6092E030-16DB-433C-A8DF-B99437DBA7B0}"/>
              </a:ext>
            </a:extLst>
          </p:cNvPr>
          <p:cNvSpPr/>
          <p:nvPr/>
        </p:nvSpPr>
        <p:spPr>
          <a:xfrm>
            <a:off x="4744373" y="5824668"/>
            <a:ext cx="97975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36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6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25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" grpId="0"/>
      <p:bldP spid="27" grpId="0"/>
      <p:bldP spid="14" grpId="0" animBg="1"/>
      <p:bldP spid="18" grpId="0"/>
      <p:bldP spid="22" grpId="0" animBg="1"/>
      <p:bldP spid="23" grpId="0"/>
      <p:bldP spid="24" grpId="0"/>
      <p:bldP spid="29" grpId="0"/>
      <p:bldP spid="31" grpId="0"/>
      <p:bldP spid="32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雲形吹き出し 27"/>
          <p:cNvSpPr/>
          <p:nvPr/>
        </p:nvSpPr>
        <p:spPr>
          <a:xfrm>
            <a:off x="-633936" y="-155469"/>
            <a:ext cx="3453585" cy="2808312"/>
          </a:xfrm>
          <a:prstGeom prst="cloudCallout">
            <a:avLst>
              <a:gd name="adj1" fmla="val -11062"/>
              <a:gd name="adj2" fmla="val 80718"/>
            </a:avLst>
          </a:prstGeom>
          <a:solidFill>
            <a:schemeClr val="bg1"/>
          </a:solidFill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 w="28575">
                <a:solidFill>
                  <a:schemeClr val="tx1"/>
                </a:solidFill>
                <a:prstDash val="sysDash"/>
              </a:ln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07" y="279456"/>
            <a:ext cx="2070550" cy="1669019"/>
          </a:xfrm>
          <a:prstGeom prst="rect">
            <a:avLst/>
          </a:prstGeom>
        </p:spPr>
      </p:pic>
      <p:grpSp>
        <p:nvGrpSpPr>
          <p:cNvPr id="10" name="グループ化 9"/>
          <p:cNvGrpSpPr/>
          <p:nvPr/>
        </p:nvGrpSpPr>
        <p:grpSpPr>
          <a:xfrm>
            <a:off x="1421701" y="4639673"/>
            <a:ext cx="5931520" cy="2155453"/>
            <a:chOff x="1781740" y="4441899"/>
            <a:chExt cx="5931520" cy="2155453"/>
          </a:xfrm>
        </p:grpSpPr>
        <p:sp>
          <p:nvSpPr>
            <p:cNvPr id="25" name="角丸四角形吹き出し 24"/>
            <p:cNvSpPr/>
            <p:nvPr/>
          </p:nvSpPr>
          <p:spPr>
            <a:xfrm flipV="1">
              <a:off x="1781740" y="4441899"/>
              <a:ext cx="5931520" cy="2155453"/>
            </a:xfrm>
            <a:prstGeom prst="wedgeRoundRectCallout">
              <a:avLst>
                <a:gd name="adj1" fmla="val 55813"/>
                <a:gd name="adj2" fmla="val 36076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ja-JP" altLang="en-US" sz="1050" b="1">
                <a:latin typeface="Century Schoolbook" panose="02040604050505020304" pitchFamily="18" charset="0"/>
              </a:endParaRPr>
            </a:p>
          </p:txBody>
        </p:sp>
        <p:cxnSp>
          <p:nvCxnSpPr>
            <p:cNvPr id="6" name="直線コネクタ 5"/>
            <p:cNvCxnSpPr/>
            <p:nvPr/>
          </p:nvCxnSpPr>
          <p:spPr>
            <a:xfrm>
              <a:off x="1781740" y="5157192"/>
              <a:ext cx="593152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正方形/長方形 25"/>
          <p:cNvSpPr/>
          <p:nvPr/>
        </p:nvSpPr>
        <p:spPr>
          <a:xfrm>
            <a:off x="1564180" y="4655765"/>
            <a:ext cx="37056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Yes, 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do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Century Schoolbook" panose="02040604050505020304" pitchFamily="18" charset="0"/>
              </a:rPr>
              <a:t>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Century Schoolbook" panose="02040604050505020304" pitchFamily="18" charset="0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1512272" y="6059284"/>
            <a:ext cx="50222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do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Century Schoolbook" panose="02040604050505020304" pitchFamily="18" charset="0"/>
              </a:rPr>
              <a:t>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Century Schoolbook" panose="02040604050505020304" pitchFamily="18" charset="0"/>
            </a:endParaRPr>
          </a:p>
        </p:txBody>
      </p:sp>
      <p:sp>
        <p:nvSpPr>
          <p:cNvPr id="14" name="角丸四角形吹き出し 13"/>
          <p:cNvSpPr/>
          <p:nvPr/>
        </p:nvSpPr>
        <p:spPr>
          <a:xfrm>
            <a:off x="1493949" y="1788746"/>
            <a:ext cx="6966484" cy="864097"/>
          </a:xfrm>
          <a:prstGeom prst="wedgeRoundRectCallout">
            <a:avLst>
              <a:gd name="adj1" fmla="val -53374"/>
              <a:gd name="adj2" fmla="val 136822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50" b="1">
              <a:latin typeface="Century Schoolbook" panose="02040604050505020304" pitchFamily="18" charset="0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0" t="38" r="26187" b="69912"/>
          <a:stretch/>
        </p:blipFill>
        <p:spPr>
          <a:xfrm>
            <a:off x="7631730" y="3875355"/>
            <a:ext cx="1493140" cy="1539178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2" t="-1140" r="25753" b="68573"/>
          <a:stretch/>
        </p:blipFill>
        <p:spPr>
          <a:xfrm>
            <a:off x="44883" y="3687695"/>
            <a:ext cx="1405195" cy="1737466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2819649" y="1897628"/>
            <a:ext cx="44165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entury Schoolbook" panose="02040604050505020304" pitchFamily="18" charset="0"/>
              </a:rPr>
              <a:t>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You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play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the piano.</a:t>
            </a:r>
          </a:p>
        </p:txBody>
      </p:sp>
      <p:sp>
        <p:nvSpPr>
          <p:cNvPr id="22" name="角丸四角形吹き出し 21"/>
          <p:cNvSpPr/>
          <p:nvPr/>
        </p:nvSpPr>
        <p:spPr>
          <a:xfrm>
            <a:off x="1547664" y="2780928"/>
            <a:ext cx="6912769" cy="864097"/>
          </a:xfrm>
          <a:prstGeom prst="wedgeRoundRectCallout">
            <a:avLst>
              <a:gd name="adj1" fmla="val -54619"/>
              <a:gd name="adj2" fmla="val 71313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50" b="1">
              <a:latin typeface="Century Schoolbook" panose="02040604050505020304" pitchFamily="18" charset="0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526715" y="-392263"/>
            <a:ext cx="1255473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ja-JP" sz="16600" b="1" cap="none" spc="50" dirty="0">
                <a:ln w="11430"/>
                <a:solidFill>
                  <a:srgbClr val="FF0000">
                    <a:alpha val="49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anose="02040604050505020304" pitchFamily="18" charset="0"/>
              </a:rPr>
              <a:t>?</a:t>
            </a:r>
            <a:endParaRPr lang="ja-JP" altLang="en-US" sz="16600" b="1" cap="none" spc="50" dirty="0">
              <a:ln w="11430"/>
              <a:solidFill>
                <a:srgbClr val="FF0000">
                  <a:alpha val="49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1657110" y="2889810"/>
            <a:ext cx="64892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(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Do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you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play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 the piano?</a:t>
            </a:r>
          </a:p>
        </p:txBody>
      </p:sp>
      <p:sp>
        <p:nvSpPr>
          <p:cNvPr id="29" name="正方形/長方形 28"/>
          <p:cNvSpPr/>
          <p:nvPr/>
        </p:nvSpPr>
        <p:spPr>
          <a:xfrm>
            <a:off x="1799589" y="2906025"/>
            <a:ext cx="116891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Do</a:t>
            </a:r>
            <a:r>
              <a:rPr lang="ja-JP" altLang="en-US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 Schoolbook" panose="02040604050505020304" pitchFamily="18" charset="0"/>
              </a:rPr>
              <a:t>　</a:t>
            </a:r>
            <a:endParaRPr lang="en-US" altLang="ja-JP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3046768" y="2879357"/>
            <a:ext cx="97663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ou</a:t>
            </a:r>
            <a:endParaRPr lang="en-US" altLang="ja-JP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4454035" y="2868865"/>
            <a:ext cx="110318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play</a:t>
            </a:r>
            <a:endParaRPr lang="en-US" altLang="ja-JP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1493949" y="5426974"/>
            <a:ext cx="50222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don’t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Century Schoolbook" panose="02040604050505020304" pitchFamily="18" charset="0"/>
              </a:rPr>
              <a:t>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Century Schoolbook" panose="02040604050505020304" pitchFamily="18" charset="0"/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6092E030-16DB-433C-A8DF-B99437DBA7B0}"/>
              </a:ext>
            </a:extLst>
          </p:cNvPr>
          <p:cNvSpPr/>
          <p:nvPr/>
        </p:nvSpPr>
        <p:spPr>
          <a:xfrm>
            <a:off x="3267665" y="5414533"/>
            <a:ext cx="13981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36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do</a:t>
            </a:r>
            <a:r>
              <a:rPr lang="en-US" altLang="ja-JP" sz="36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n’t</a:t>
            </a:r>
            <a:endParaRPr lang="ja-JP" altLang="en-US" sz="36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6092E030-16DB-433C-A8DF-B99437DBA7B0}"/>
              </a:ext>
            </a:extLst>
          </p:cNvPr>
          <p:cNvSpPr/>
          <p:nvPr/>
        </p:nvSpPr>
        <p:spPr>
          <a:xfrm>
            <a:off x="2788311" y="4635500"/>
            <a:ext cx="38985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36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I</a:t>
            </a:r>
            <a:endParaRPr lang="ja-JP" altLang="en-US" sz="36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6092E030-16DB-433C-A8DF-B99437DBA7B0}"/>
              </a:ext>
            </a:extLst>
          </p:cNvPr>
          <p:cNvSpPr/>
          <p:nvPr/>
        </p:nvSpPr>
        <p:spPr>
          <a:xfrm>
            <a:off x="3516488" y="4646360"/>
            <a:ext cx="77457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36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do</a:t>
            </a:r>
            <a:endParaRPr lang="ja-JP" altLang="en-US" sz="36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6092E030-16DB-433C-A8DF-B99437DBA7B0}"/>
              </a:ext>
            </a:extLst>
          </p:cNvPr>
          <p:cNvSpPr/>
          <p:nvPr/>
        </p:nvSpPr>
        <p:spPr>
          <a:xfrm>
            <a:off x="2555776" y="5409377"/>
            <a:ext cx="38985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36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I</a:t>
            </a:r>
            <a:endParaRPr lang="ja-JP" altLang="en-US" sz="36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6092E030-16DB-433C-A8DF-B99437DBA7B0}"/>
              </a:ext>
            </a:extLst>
          </p:cNvPr>
          <p:cNvSpPr/>
          <p:nvPr/>
        </p:nvSpPr>
        <p:spPr>
          <a:xfrm>
            <a:off x="3302273" y="6056422"/>
            <a:ext cx="77457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36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do</a:t>
            </a:r>
            <a:endParaRPr lang="ja-JP" altLang="en-US" sz="36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6092E030-16DB-433C-A8DF-B99437DBA7B0}"/>
              </a:ext>
            </a:extLst>
          </p:cNvPr>
          <p:cNvSpPr/>
          <p:nvPr/>
        </p:nvSpPr>
        <p:spPr>
          <a:xfrm>
            <a:off x="2555776" y="6034570"/>
            <a:ext cx="38985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36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I</a:t>
            </a:r>
            <a:endParaRPr lang="ja-JP" altLang="en-US" sz="36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6092E030-16DB-433C-A8DF-B99437DBA7B0}"/>
              </a:ext>
            </a:extLst>
          </p:cNvPr>
          <p:cNvSpPr/>
          <p:nvPr/>
        </p:nvSpPr>
        <p:spPr>
          <a:xfrm>
            <a:off x="4383340" y="6022442"/>
            <a:ext cx="97975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36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6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8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6" grpId="0"/>
      <p:bldP spid="27" grpId="0"/>
      <p:bldP spid="14" grpId="0" animBg="1"/>
      <p:bldP spid="18" grpId="0"/>
      <p:bldP spid="22" grpId="0" animBg="1"/>
      <p:bldP spid="23" grpId="0"/>
      <p:bldP spid="24" grpId="0"/>
      <p:bldP spid="29" grpId="0"/>
      <p:bldP spid="31" grpId="0"/>
      <p:bldP spid="32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雲形吹き出し 27"/>
          <p:cNvSpPr/>
          <p:nvPr/>
        </p:nvSpPr>
        <p:spPr>
          <a:xfrm>
            <a:off x="-633936" y="-155469"/>
            <a:ext cx="3453585" cy="2808312"/>
          </a:xfrm>
          <a:prstGeom prst="cloudCallout">
            <a:avLst>
              <a:gd name="adj1" fmla="val -11062"/>
              <a:gd name="adj2" fmla="val 80718"/>
            </a:avLst>
          </a:prstGeom>
          <a:solidFill>
            <a:schemeClr val="bg1"/>
          </a:solidFill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 w="28575">
                <a:solidFill>
                  <a:schemeClr val="tx1"/>
                </a:solidFill>
                <a:prstDash val="sysDash"/>
              </a:ln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07" y="0"/>
            <a:ext cx="2520562" cy="1890421"/>
          </a:xfrm>
          <a:prstGeom prst="rect">
            <a:avLst/>
          </a:prstGeom>
        </p:spPr>
      </p:pic>
      <p:grpSp>
        <p:nvGrpSpPr>
          <p:cNvPr id="10" name="グループ化 9"/>
          <p:cNvGrpSpPr/>
          <p:nvPr/>
        </p:nvGrpSpPr>
        <p:grpSpPr>
          <a:xfrm>
            <a:off x="1421701" y="4639673"/>
            <a:ext cx="5931520" cy="2155453"/>
            <a:chOff x="1781740" y="4441899"/>
            <a:chExt cx="5931520" cy="2155453"/>
          </a:xfrm>
        </p:grpSpPr>
        <p:sp>
          <p:nvSpPr>
            <p:cNvPr id="25" name="角丸四角形吹き出し 24"/>
            <p:cNvSpPr/>
            <p:nvPr/>
          </p:nvSpPr>
          <p:spPr>
            <a:xfrm flipV="1">
              <a:off x="1781740" y="4441899"/>
              <a:ext cx="5931520" cy="2155453"/>
            </a:xfrm>
            <a:prstGeom prst="wedgeRoundRectCallout">
              <a:avLst>
                <a:gd name="adj1" fmla="val 55813"/>
                <a:gd name="adj2" fmla="val 36076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ja-JP" altLang="en-US" sz="1050" b="1">
                <a:latin typeface="Century Schoolbook" panose="02040604050505020304" pitchFamily="18" charset="0"/>
              </a:endParaRPr>
            </a:p>
          </p:txBody>
        </p:sp>
        <p:cxnSp>
          <p:nvCxnSpPr>
            <p:cNvPr id="6" name="直線コネクタ 5"/>
            <p:cNvCxnSpPr/>
            <p:nvPr/>
          </p:nvCxnSpPr>
          <p:spPr>
            <a:xfrm>
              <a:off x="1781740" y="5157192"/>
              <a:ext cx="593152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正方形/長方形 25"/>
          <p:cNvSpPr/>
          <p:nvPr/>
        </p:nvSpPr>
        <p:spPr>
          <a:xfrm>
            <a:off x="1564180" y="4655765"/>
            <a:ext cx="37056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Yes, 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do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Century Schoolbook" panose="02040604050505020304" pitchFamily="18" charset="0"/>
              </a:rPr>
              <a:t>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Century Schoolbook" panose="02040604050505020304" pitchFamily="18" charset="0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1512272" y="6059284"/>
            <a:ext cx="50222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do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Century Schoolbook" panose="02040604050505020304" pitchFamily="18" charset="0"/>
              </a:rPr>
              <a:t>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Century Schoolbook" panose="02040604050505020304" pitchFamily="18" charset="0"/>
            </a:endParaRPr>
          </a:p>
        </p:txBody>
      </p:sp>
      <p:sp>
        <p:nvSpPr>
          <p:cNvPr id="14" name="角丸四角形吹き出し 13"/>
          <p:cNvSpPr/>
          <p:nvPr/>
        </p:nvSpPr>
        <p:spPr>
          <a:xfrm>
            <a:off x="1493949" y="1788746"/>
            <a:ext cx="6966484" cy="864097"/>
          </a:xfrm>
          <a:prstGeom prst="wedgeRoundRectCallout">
            <a:avLst>
              <a:gd name="adj1" fmla="val -53374"/>
              <a:gd name="adj2" fmla="val 136822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50" b="1">
              <a:latin typeface="Century Schoolbook" panose="02040604050505020304" pitchFamily="18" charset="0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13" t="-915" r="364" b="70865"/>
          <a:stretch/>
        </p:blipFill>
        <p:spPr>
          <a:xfrm>
            <a:off x="7648353" y="3886176"/>
            <a:ext cx="1493140" cy="1539178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14" t="-771" r="-359" b="68204"/>
          <a:stretch/>
        </p:blipFill>
        <p:spPr>
          <a:xfrm>
            <a:off x="30541" y="3747903"/>
            <a:ext cx="1405195" cy="1737466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2819649" y="1897628"/>
            <a:ext cx="45416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entury Schoolbook" panose="02040604050505020304" pitchFamily="18" charset="0"/>
              </a:rPr>
              <a:t>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You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watch baseball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.</a:t>
            </a:r>
          </a:p>
        </p:txBody>
      </p:sp>
      <p:sp>
        <p:nvSpPr>
          <p:cNvPr id="22" name="角丸四角形吹き出し 21"/>
          <p:cNvSpPr/>
          <p:nvPr/>
        </p:nvSpPr>
        <p:spPr>
          <a:xfrm>
            <a:off x="1547664" y="2780928"/>
            <a:ext cx="6912769" cy="864097"/>
          </a:xfrm>
          <a:prstGeom prst="wedgeRoundRectCallout">
            <a:avLst>
              <a:gd name="adj1" fmla="val -54619"/>
              <a:gd name="adj2" fmla="val 71313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50" b="1">
              <a:latin typeface="Century Schoolbook" panose="02040604050505020304" pitchFamily="18" charset="0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526715" y="-392263"/>
            <a:ext cx="1255473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ja-JP" sz="16600" b="1" cap="none" spc="50" dirty="0">
                <a:ln w="11430"/>
                <a:solidFill>
                  <a:srgbClr val="FF0000">
                    <a:alpha val="49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anose="02040604050505020304" pitchFamily="18" charset="0"/>
              </a:rPr>
              <a:t>?</a:t>
            </a:r>
            <a:endParaRPr lang="ja-JP" altLang="en-US" sz="16600" b="1" cap="none" spc="50" dirty="0">
              <a:ln w="11430"/>
              <a:solidFill>
                <a:srgbClr val="FF0000">
                  <a:alpha val="49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1657110" y="2889810"/>
            <a:ext cx="66143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(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Do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you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watch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 baseball?</a:t>
            </a:r>
          </a:p>
        </p:txBody>
      </p:sp>
      <p:sp>
        <p:nvSpPr>
          <p:cNvPr id="29" name="正方形/長方形 28"/>
          <p:cNvSpPr/>
          <p:nvPr/>
        </p:nvSpPr>
        <p:spPr>
          <a:xfrm>
            <a:off x="1799589" y="2906025"/>
            <a:ext cx="116891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Do</a:t>
            </a:r>
            <a:r>
              <a:rPr lang="ja-JP" altLang="en-US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 Schoolbook" panose="02040604050505020304" pitchFamily="18" charset="0"/>
              </a:rPr>
              <a:t>　</a:t>
            </a:r>
            <a:endParaRPr lang="en-US" altLang="ja-JP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3046768" y="2879357"/>
            <a:ext cx="97663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ou</a:t>
            </a:r>
            <a:endParaRPr lang="en-US" altLang="ja-JP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4438307" y="2869239"/>
            <a:ext cx="14830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watch</a:t>
            </a:r>
            <a:endParaRPr lang="en-US" altLang="ja-JP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1493949" y="5426974"/>
            <a:ext cx="50222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don’t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Century Schoolbook" panose="02040604050505020304" pitchFamily="18" charset="0"/>
              </a:rPr>
              <a:t>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Century Schoolbook" panose="02040604050505020304" pitchFamily="18" charset="0"/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6092E030-16DB-433C-A8DF-B99437DBA7B0}"/>
              </a:ext>
            </a:extLst>
          </p:cNvPr>
          <p:cNvSpPr/>
          <p:nvPr/>
        </p:nvSpPr>
        <p:spPr>
          <a:xfrm>
            <a:off x="3248489" y="5416067"/>
            <a:ext cx="13981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36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do</a:t>
            </a:r>
            <a:r>
              <a:rPr lang="en-US" altLang="ja-JP" sz="36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n’t</a:t>
            </a:r>
            <a:endParaRPr lang="ja-JP" altLang="en-US" sz="36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6092E030-16DB-433C-A8DF-B99437DBA7B0}"/>
              </a:ext>
            </a:extLst>
          </p:cNvPr>
          <p:cNvSpPr/>
          <p:nvPr/>
        </p:nvSpPr>
        <p:spPr>
          <a:xfrm>
            <a:off x="2793576" y="4616636"/>
            <a:ext cx="38985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36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I</a:t>
            </a:r>
            <a:endParaRPr lang="ja-JP" altLang="en-US" sz="36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6092E030-16DB-433C-A8DF-B99437DBA7B0}"/>
              </a:ext>
            </a:extLst>
          </p:cNvPr>
          <p:cNvSpPr/>
          <p:nvPr/>
        </p:nvSpPr>
        <p:spPr>
          <a:xfrm>
            <a:off x="3535087" y="4643903"/>
            <a:ext cx="77457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36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do</a:t>
            </a:r>
            <a:endParaRPr lang="ja-JP" altLang="en-US" sz="36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6092E030-16DB-433C-A8DF-B99437DBA7B0}"/>
              </a:ext>
            </a:extLst>
          </p:cNvPr>
          <p:cNvSpPr/>
          <p:nvPr/>
        </p:nvSpPr>
        <p:spPr>
          <a:xfrm>
            <a:off x="2598651" y="5400206"/>
            <a:ext cx="38985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36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I</a:t>
            </a:r>
            <a:endParaRPr lang="ja-JP" altLang="en-US" sz="36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6092E030-16DB-433C-A8DF-B99437DBA7B0}"/>
              </a:ext>
            </a:extLst>
          </p:cNvPr>
          <p:cNvSpPr/>
          <p:nvPr/>
        </p:nvSpPr>
        <p:spPr>
          <a:xfrm>
            <a:off x="3339865" y="6025988"/>
            <a:ext cx="77457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36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do</a:t>
            </a:r>
            <a:endParaRPr lang="ja-JP" altLang="en-US" sz="36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6092E030-16DB-433C-A8DF-B99437DBA7B0}"/>
              </a:ext>
            </a:extLst>
          </p:cNvPr>
          <p:cNvSpPr/>
          <p:nvPr/>
        </p:nvSpPr>
        <p:spPr>
          <a:xfrm>
            <a:off x="2618429" y="6034786"/>
            <a:ext cx="38985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36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I</a:t>
            </a:r>
            <a:endParaRPr lang="ja-JP" altLang="en-US" sz="36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6092E030-16DB-433C-A8DF-B99437DBA7B0}"/>
              </a:ext>
            </a:extLst>
          </p:cNvPr>
          <p:cNvSpPr/>
          <p:nvPr/>
        </p:nvSpPr>
        <p:spPr>
          <a:xfrm>
            <a:off x="4379661" y="6022656"/>
            <a:ext cx="97975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36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6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6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6" grpId="0"/>
      <p:bldP spid="27" grpId="0"/>
      <p:bldP spid="14" grpId="0" animBg="1"/>
      <p:bldP spid="18" grpId="0"/>
      <p:bldP spid="22" grpId="0" animBg="1"/>
      <p:bldP spid="23" grpId="0"/>
      <p:bldP spid="24" grpId="0"/>
      <p:bldP spid="29" grpId="0"/>
      <p:bldP spid="31" grpId="0"/>
      <p:bldP spid="32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雲形吹き出し 27"/>
          <p:cNvSpPr/>
          <p:nvPr/>
        </p:nvSpPr>
        <p:spPr>
          <a:xfrm>
            <a:off x="-633936" y="-155469"/>
            <a:ext cx="3453585" cy="2808312"/>
          </a:xfrm>
          <a:prstGeom prst="cloudCallout">
            <a:avLst>
              <a:gd name="adj1" fmla="val -11062"/>
              <a:gd name="adj2" fmla="val 80718"/>
            </a:avLst>
          </a:prstGeom>
          <a:solidFill>
            <a:schemeClr val="bg1"/>
          </a:solidFill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 w="28575">
                <a:solidFill>
                  <a:schemeClr val="tx1"/>
                </a:solidFill>
                <a:prstDash val="sysDash"/>
              </a:ln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07" y="54349"/>
            <a:ext cx="2520562" cy="1781722"/>
          </a:xfrm>
          <a:prstGeom prst="rect">
            <a:avLst/>
          </a:prstGeom>
        </p:spPr>
      </p:pic>
      <p:grpSp>
        <p:nvGrpSpPr>
          <p:cNvPr id="10" name="グループ化 9"/>
          <p:cNvGrpSpPr/>
          <p:nvPr/>
        </p:nvGrpSpPr>
        <p:grpSpPr>
          <a:xfrm>
            <a:off x="1421701" y="4620128"/>
            <a:ext cx="5931520" cy="2155453"/>
            <a:chOff x="1781740" y="4441899"/>
            <a:chExt cx="5931520" cy="2155453"/>
          </a:xfrm>
        </p:grpSpPr>
        <p:sp>
          <p:nvSpPr>
            <p:cNvPr id="25" name="角丸四角形吹き出し 24"/>
            <p:cNvSpPr/>
            <p:nvPr/>
          </p:nvSpPr>
          <p:spPr>
            <a:xfrm flipV="1">
              <a:off x="1781740" y="4441899"/>
              <a:ext cx="5931520" cy="2155453"/>
            </a:xfrm>
            <a:prstGeom prst="wedgeRoundRectCallout">
              <a:avLst>
                <a:gd name="adj1" fmla="val 55813"/>
                <a:gd name="adj2" fmla="val 36076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ja-JP" altLang="en-US" sz="1050" b="1">
                <a:latin typeface="Century Schoolbook" panose="02040604050505020304" pitchFamily="18" charset="0"/>
              </a:endParaRPr>
            </a:p>
          </p:txBody>
        </p:sp>
        <p:cxnSp>
          <p:nvCxnSpPr>
            <p:cNvPr id="6" name="直線コネクタ 5"/>
            <p:cNvCxnSpPr/>
            <p:nvPr/>
          </p:nvCxnSpPr>
          <p:spPr>
            <a:xfrm>
              <a:off x="1781740" y="5157192"/>
              <a:ext cx="593152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正方形/長方形 25"/>
          <p:cNvSpPr/>
          <p:nvPr/>
        </p:nvSpPr>
        <p:spPr>
          <a:xfrm>
            <a:off x="1564180" y="4655765"/>
            <a:ext cx="37056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Yes, 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do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Century Schoolbook" panose="02040604050505020304" pitchFamily="18" charset="0"/>
              </a:rPr>
              <a:t>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Century Schoolbook" panose="02040604050505020304" pitchFamily="18" charset="0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1512272" y="6059284"/>
            <a:ext cx="50222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do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Century Schoolbook" panose="02040604050505020304" pitchFamily="18" charset="0"/>
              </a:rPr>
              <a:t>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Century Schoolbook" panose="02040604050505020304" pitchFamily="18" charset="0"/>
            </a:endParaRPr>
          </a:p>
        </p:txBody>
      </p:sp>
      <p:sp>
        <p:nvSpPr>
          <p:cNvPr id="14" name="角丸四角形吹き出し 13"/>
          <p:cNvSpPr/>
          <p:nvPr/>
        </p:nvSpPr>
        <p:spPr>
          <a:xfrm>
            <a:off x="1493949" y="1788746"/>
            <a:ext cx="6966484" cy="864097"/>
          </a:xfrm>
          <a:prstGeom prst="wedgeRoundRectCallout">
            <a:avLst>
              <a:gd name="adj1" fmla="val -53374"/>
              <a:gd name="adj2" fmla="val 136822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50" b="1">
              <a:latin typeface="Century Schoolbook" panose="02040604050505020304" pitchFamily="18" charset="0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2" t="33957" r="77529" b="35993"/>
          <a:stretch/>
        </p:blipFill>
        <p:spPr>
          <a:xfrm>
            <a:off x="-37327" y="3728113"/>
            <a:ext cx="1493140" cy="1539178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0" t="33289" r="77225" b="34144"/>
          <a:stretch/>
        </p:blipFill>
        <p:spPr>
          <a:xfrm>
            <a:off x="7793751" y="3692833"/>
            <a:ext cx="1405195" cy="1737466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2819649" y="1897628"/>
            <a:ext cx="32720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entury Schoolbook" panose="02040604050505020304" pitchFamily="18" charset="0"/>
              </a:rPr>
              <a:t>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You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eat </a:t>
            </a:r>
            <a:r>
              <a:rPr lang="en-US" altLang="ja-JP" sz="3200" b="1" dirty="0" err="1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natto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.</a:t>
            </a:r>
          </a:p>
        </p:txBody>
      </p:sp>
      <p:sp>
        <p:nvSpPr>
          <p:cNvPr id="22" name="角丸四角形吹き出し 21"/>
          <p:cNvSpPr/>
          <p:nvPr/>
        </p:nvSpPr>
        <p:spPr>
          <a:xfrm>
            <a:off x="1547664" y="2780928"/>
            <a:ext cx="6912769" cy="864097"/>
          </a:xfrm>
          <a:prstGeom prst="wedgeRoundRectCallout">
            <a:avLst>
              <a:gd name="adj1" fmla="val -54619"/>
              <a:gd name="adj2" fmla="val 71313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50" b="1">
              <a:latin typeface="Century Schoolbook" panose="02040604050505020304" pitchFamily="18" charset="0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526715" y="-392263"/>
            <a:ext cx="1255473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ja-JP" sz="16600" b="1" cap="none" spc="50" dirty="0">
                <a:ln w="11430"/>
                <a:solidFill>
                  <a:srgbClr val="FF0000">
                    <a:alpha val="49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anose="02040604050505020304" pitchFamily="18" charset="0"/>
              </a:rPr>
              <a:t>?</a:t>
            </a:r>
            <a:endParaRPr lang="ja-JP" altLang="en-US" sz="16600" b="1" cap="none" spc="50" dirty="0">
              <a:ln w="11430"/>
              <a:solidFill>
                <a:srgbClr val="FF0000">
                  <a:alpha val="49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1657110" y="2889810"/>
            <a:ext cx="53447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(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Do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you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eat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 </a:t>
            </a:r>
            <a:r>
              <a:rPr lang="en-US" altLang="ja-JP" sz="3200" b="1" cap="none" spc="0" dirty="0" err="1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natto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?</a:t>
            </a:r>
          </a:p>
        </p:txBody>
      </p:sp>
      <p:sp>
        <p:nvSpPr>
          <p:cNvPr id="29" name="正方形/長方形 28"/>
          <p:cNvSpPr/>
          <p:nvPr/>
        </p:nvSpPr>
        <p:spPr>
          <a:xfrm>
            <a:off x="1799589" y="2906025"/>
            <a:ext cx="116891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Do</a:t>
            </a:r>
            <a:r>
              <a:rPr lang="ja-JP" altLang="en-US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 Schoolbook" panose="02040604050505020304" pitchFamily="18" charset="0"/>
              </a:rPr>
              <a:t>　</a:t>
            </a:r>
            <a:endParaRPr lang="en-US" altLang="ja-JP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3046768" y="2879357"/>
            <a:ext cx="97663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ou</a:t>
            </a:r>
            <a:endParaRPr lang="en-US" altLang="ja-JP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4387461" y="2886543"/>
            <a:ext cx="8451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eat</a:t>
            </a:r>
            <a:endParaRPr lang="en-US" altLang="ja-JP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1493949" y="5426974"/>
            <a:ext cx="50222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don’t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Century Schoolbook" panose="02040604050505020304" pitchFamily="18" charset="0"/>
              </a:rPr>
              <a:t>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Century Schoolbook" panose="02040604050505020304" pitchFamily="18" charset="0"/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6092E030-16DB-433C-A8DF-B99437DBA7B0}"/>
              </a:ext>
            </a:extLst>
          </p:cNvPr>
          <p:cNvSpPr/>
          <p:nvPr/>
        </p:nvSpPr>
        <p:spPr>
          <a:xfrm>
            <a:off x="3251489" y="5410414"/>
            <a:ext cx="13981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36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do</a:t>
            </a:r>
            <a:r>
              <a:rPr lang="en-US" altLang="ja-JP" sz="36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n’t</a:t>
            </a:r>
            <a:endParaRPr lang="ja-JP" altLang="en-US" sz="36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6092E030-16DB-433C-A8DF-B99437DBA7B0}"/>
              </a:ext>
            </a:extLst>
          </p:cNvPr>
          <p:cNvSpPr/>
          <p:nvPr/>
        </p:nvSpPr>
        <p:spPr>
          <a:xfrm>
            <a:off x="2773574" y="4616636"/>
            <a:ext cx="38985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36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I</a:t>
            </a:r>
            <a:endParaRPr lang="ja-JP" altLang="en-US" sz="36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6092E030-16DB-433C-A8DF-B99437DBA7B0}"/>
              </a:ext>
            </a:extLst>
          </p:cNvPr>
          <p:cNvSpPr/>
          <p:nvPr/>
        </p:nvSpPr>
        <p:spPr>
          <a:xfrm>
            <a:off x="3511771" y="4616636"/>
            <a:ext cx="77457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36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do</a:t>
            </a:r>
            <a:endParaRPr lang="ja-JP" altLang="en-US" sz="36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6092E030-16DB-433C-A8DF-B99437DBA7B0}"/>
              </a:ext>
            </a:extLst>
          </p:cNvPr>
          <p:cNvSpPr/>
          <p:nvPr/>
        </p:nvSpPr>
        <p:spPr>
          <a:xfrm>
            <a:off x="2601651" y="5410091"/>
            <a:ext cx="38985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36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I</a:t>
            </a:r>
            <a:endParaRPr lang="ja-JP" altLang="en-US" sz="36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6092E030-16DB-433C-A8DF-B99437DBA7B0}"/>
              </a:ext>
            </a:extLst>
          </p:cNvPr>
          <p:cNvSpPr/>
          <p:nvPr/>
        </p:nvSpPr>
        <p:spPr>
          <a:xfrm>
            <a:off x="3299287" y="6056421"/>
            <a:ext cx="77457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36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do</a:t>
            </a:r>
            <a:endParaRPr lang="ja-JP" altLang="en-US" sz="36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6092E030-16DB-433C-A8DF-B99437DBA7B0}"/>
              </a:ext>
            </a:extLst>
          </p:cNvPr>
          <p:cNvSpPr/>
          <p:nvPr/>
        </p:nvSpPr>
        <p:spPr>
          <a:xfrm>
            <a:off x="2585367" y="6056421"/>
            <a:ext cx="38985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36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I</a:t>
            </a:r>
            <a:endParaRPr lang="ja-JP" altLang="en-US" sz="36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6092E030-16DB-433C-A8DF-B99437DBA7B0}"/>
              </a:ext>
            </a:extLst>
          </p:cNvPr>
          <p:cNvSpPr/>
          <p:nvPr/>
        </p:nvSpPr>
        <p:spPr>
          <a:xfrm>
            <a:off x="4374014" y="6020263"/>
            <a:ext cx="97975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36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6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81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6" grpId="0"/>
      <p:bldP spid="27" grpId="0"/>
      <p:bldP spid="14" grpId="0" animBg="1"/>
      <p:bldP spid="18" grpId="0"/>
      <p:bldP spid="22" grpId="0" animBg="1"/>
      <p:bldP spid="23" grpId="0"/>
      <p:bldP spid="24" grpId="0"/>
      <p:bldP spid="29" grpId="0"/>
      <p:bldP spid="31" grpId="0"/>
      <p:bldP spid="32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雲形吹き出し 27"/>
          <p:cNvSpPr/>
          <p:nvPr/>
        </p:nvSpPr>
        <p:spPr>
          <a:xfrm>
            <a:off x="-633936" y="-155469"/>
            <a:ext cx="3453585" cy="2808312"/>
          </a:xfrm>
          <a:prstGeom prst="cloudCallout">
            <a:avLst>
              <a:gd name="adj1" fmla="val -11062"/>
              <a:gd name="adj2" fmla="val 80718"/>
            </a:avLst>
          </a:prstGeom>
          <a:solidFill>
            <a:schemeClr val="bg1"/>
          </a:solidFill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 w="28575">
                <a:solidFill>
                  <a:schemeClr val="tx1"/>
                </a:solidFill>
                <a:prstDash val="sysDash"/>
              </a:ln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391" y="54349"/>
            <a:ext cx="2071166" cy="1781722"/>
          </a:xfrm>
          <a:prstGeom prst="rect">
            <a:avLst/>
          </a:prstGeom>
        </p:spPr>
      </p:pic>
      <p:grpSp>
        <p:nvGrpSpPr>
          <p:cNvPr id="10" name="グループ化 9"/>
          <p:cNvGrpSpPr/>
          <p:nvPr/>
        </p:nvGrpSpPr>
        <p:grpSpPr>
          <a:xfrm>
            <a:off x="1421701" y="4620128"/>
            <a:ext cx="5931520" cy="2155453"/>
            <a:chOff x="1781740" y="4441899"/>
            <a:chExt cx="5931520" cy="2155453"/>
          </a:xfrm>
        </p:grpSpPr>
        <p:sp>
          <p:nvSpPr>
            <p:cNvPr id="25" name="角丸四角形吹き出し 24"/>
            <p:cNvSpPr/>
            <p:nvPr/>
          </p:nvSpPr>
          <p:spPr>
            <a:xfrm flipV="1">
              <a:off x="1781740" y="4441899"/>
              <a:ext cx="5931520" cy="2155453"/>
            </a:xfrm>
            <a:prstGeom prst="wedgeRoundRectCallout">
              <a:avLst>
                <a:gd name="adj1" fmla="val 55813"/>
                <a:gd name="adj2" fmla="val 36076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ja-JP" altLang="en-US" sz="1050" b="1">
                <a:latin typeface="Century Schoolbook" panose="02040604050505020304" pitchFamily="18" charset="0"/>
              </a:endParaRPr>
            </a:p>
          </p:txBody>
        </p:sp>
        <p:cxnSp>
          <p:nvCxnSpPr>
            <p:cNvPr id="6" name="直線コネクタ 5"/>
            <p:cNvCxnSpPr/>
            <p:nvPr/>
          </p:nvCxnSpPr>
          <p:spPr>
            <a:xfrm>
              <a:off x="1781740" y="5157192"/>
              <a:ext cx="593152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正方形/長方形 25"/>
          <p:cNvSpPr/>
          <p:nvPr/>
        </p:nvSpPr>
        <p:spPr>
          <a:xfrm>
            <a:off x="1564180" y="4655765"/>
            <a:ext cx="37056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Yes, 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do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Century Schoolbook" panose="02040604050505020304" pitchFamily="18" charset="0"/>
              </a:rPr>
              <a:t>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Century Schoolbook" panose="02040604050505020304" pitchFamily="18" charset="0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1512272" y="6059284"/>
            <a:ext cx="50222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do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Century Schoolbook" panose="02040604050505020304" pitchFamily="18" charset="0"/>
              </a:rPr>
              <a:t>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Century Schoolbook" panose="02040604050505020304" pitchFamily="18" charset="0"/>
            </a:endParaRPr>
          </a:p>
        </p:txBody>
      </p:sp>
      <p:sp>
        <p:nvSpPr>
          <p:cNvPr id="14" name="角丸四角形吹き出し 13"/>
          <p:cNvSpPr/>
          <p:nvPr/>
        </p:nvSpPr>
        <p:spPr>
          <a:xfrm>
            <a:off x="1493949" y="1788746"/>
            <a:ext cx="6966484" cy="864097"/>
          </a:xfrm>
          <a:prstGeom prst="wedgeRoundRectCallout">
            <a:avLst>
              <a:gd name="adj1" fmla="val -53374"/>
              <a:gd name="adj2" fmla="val 136822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50" b="1">
              <a:latin typeface="Century Schoolbook" panose="02040604050505020304" pitchFamily="18" charset="0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02" b="27973"/>
          <a:stretch/>
        </p:blipFill>
        <p:spPr>
          <a:xfrm>
            <a:off x="-7579" y="3643999"/>
            <a:ext cx="1493140" cy="1737466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" b="33090"/>
          <a:stretch/>
        </p:blipFill>
        <p:spPr>
          <a:xfrm>
            <a:off x="7738805" y="3903148"/>
            <a:ext cx="1405195" cy="1614084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2819649" y="1897628"/>
            <a:ext cx="35189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entury Schoolbook" panose="02040604050505020304" pitchFamily="18" charset="0"/>
              </a:rPr>
              <a:t>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You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have a cat.</a:t>
            </a:r>
          </a:p>
        </p:txBody>
      </p:sp>
      <p:sp>
        <p:nvSpPr>
          <p:cNvPr id="22" name="角丸四角形吹き出し 21"/>
          <p:cNvSpPr/>
          <p:nvPr/>
        </p:nvSpPr>
        <p:spPr>
          <a:xfrm>
            <a:off x="1547664" y="2780928"/>
            <a:ext cx="6912769" cy="864097"/>
          </a:xfrm>
          <a:prstGeom prst="wedgeRoundRectCallout">
            <a:avLst>
              <a:gd name="adj1" fmla="val -54619"/>
              <a:gd name="adj2" fmla="val 71313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50" b="1">
              <a:latin typeface="Century Schoolbook" panose="02040604050505020304" pitchFamily="18" charset="0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526715" y="-392263"/>
            <a:ext cx="1255473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ja-JP" sz="16600" b="1" cap="none" spc="50" dirty="0">
                <a:ln w="11430"/>
                <a:solidFill>
                  <a:srgbClr val="FF0000">
                    <a:alpha val="49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anose="02040604050505020304" pitchFamily="18" charset="0"/>
              </a:rPr>
              <a:t>?</a:t>
            </a:r>
            <a:endParaRPr lang="ja-JP" altLang="en-US" sz="16600" b="1" cap="none" spc="50" dirty="0">
              <a:ln w="11430"/>
              <a:solidFill>
                <a:srgbClr val="FF0000">
                  <a:alpha val="49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1657110" y="2889810"/>
            <a:ext cx="559159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(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Do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you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have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 a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cat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?</a:t>
            </a:r>
          </a:p>
        </p:txBody>
      </p:sp>
      <p:sp>
        <p:nvSpPr>
          <p:cNvPr id="29" name="正方形/長方形 28"/>
          <p:cNvSpPr/>
          <p:nvPr/>
        </p:nvSpPr>
        <p:spPr>
          <a:xfrm>
            <a:off x="1799589" y="2906025"/>
            <a:ext cx="116891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Do</a:t>
            </a:r>
            <a:r>
              <a:rPr lang="ja-JP" altLang="en-US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 Schoolbook" panose="02040604050505020304" pitchFamily="18" charset="0"/>
              </a:rPr>
              <a:t>　</a:t>
            </a:r>
            <a:endParaRPr lang="en-US" altLang="ja-JP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3046768" y="2879357"/>
            <a:ext cx="97663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ou</a:t>
            </a:r>
            <a:endParaRPr lang="en-US" altLang="ja-JP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4374014" y="2879398"/>
            <a:ext cx="12009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have</a:t>
            </a:r>
          </a:p>
        </p:txBody>
      </p:sp>
      <p:sp>
        <p:nvSpPr>
          <p:cNvPr id="34" name="正方形/長方形 33"/>
          <p:cNvSpPr/>
          <p:nvPr/>
        </p:nvSpPr>
        <p:spPr>
          <a:xfrm>
            <a:off x="1493949" y="5426974"/>
            <a:ext cx="50222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don’t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Century Schoolbook" panose="02040604050505020304" pitchFamily="18" charset="0"/>
              </a:rPr>
              <a:t>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Century Schoolbook" panose="02040604050505020304" pitchFamily="18" charset="0"/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6092E030-16DB-433C-A8DF-B99437DBA7B0}"/>
              </a:ext>
            </a:extLst>
          </p:cNvPr>
          <p:cNvSpPr/>
          <p:nvPr/>
        </p:nvSpPr>
        <p:spPr>
          <a:xfrm>
            <a:off x="3251489" y="5410414"/>
            <a:ext cx="13981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36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do</a:t>
            </a:r>
            <a:r>
              <a:rPr lang="en-US" altLang="ja-JP" sz="36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n’t</a:t>
            </a:r>
            <a:endParaRPr lang="ja-JP" altLang="en-US" sz="36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6092E030-16DB-433C-A8DF-B99437DBA7B0}"/>
              </a:ext>
            </a:extLst>
          </p:cNvPr>
          <p:cNvSpPr/>
          <p:nvPr/>
        </p:nvSpPr>
        <p:spPr>
          <a:xfrm>
            <a:off x="2773574" y="4616636"/>
            <a:ext cx="38985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36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I</a:t>
            </a:r>
            <a:endParaRPr lang="ja-JP" altLang="en-US" sz="36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6092E030-16DB-433C-A8DF-B99437DBA7B0}"/>
              </a:ext>
            </a:extLst>
          </p:cNvPr>
          <p:cNvSpPr/>
          <p:nvPr/>
        </p:nvSpPr>
        <p:spPr>
          <a:xfrm>
            <a:off x="3511771" y="4616636"/>
            <a:ext cx="77457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36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do</a:t>
            </a:r>
            <a:endParaRPr lang="ja-JP" altLang="en-US" sz="36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6092E030-16DB-433C-A8DF-B99437DBA7B0}"/>
              </a:ext>
            </a:extLst>
          </p:cNvPr>
          <p:cNvSpPr/>
          <p:nvPr/>
        </p:nvSpPr>
        <p:spPr>
          <a:xfrm>
            <a:off x="2601651" y="5410091"/>
            <a:ext cx="38985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36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I</a:t>
            </a:r>
            <a:endParaRPr lang="ja-JP" altLang="en-US" sz="36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6092E030-16DB-433C-A8DF-B99437DBA7B0}"/>
              </a:ext>
            </a:extLst>
          </p:cNvPr>
          <p:cNvSpPr/>
          <p:nvPr/>
        </p:nvSpPr>
        <p:spPr>
          <a:xfrm>
            <a:off x="3299287" y="6056421"/>
            <a:ext cx="77457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36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do</a:t>
            </a:r>
            <a:endParaRPr lang="ja-JP" altLang="en-US" sz="36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6092E030-16DB-433C-A8DF-B99437DBA7B0}"/>
              </a:ext>
            </a:extLst>
          </p:cNvPr>
          <p:cNvSpPr/>
          <p:nvPr/>
        </p:nvSpPr>
        <p:spPr>
          <a:xfrm>
            <a:off x="2585367" y="6056421"/>
            <a:ext cx="38985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36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I</a:t>
            </a:r>
            <a:endParaRPr lang="ja-JP" altLang="en-US" sz="36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6092E030-16DB-433C-A8DF-B99437DBA7B0}"/>
              </a:ext>
            </a:extLst>
          </p:cNvPr>
          <p:cNvSpPr/>
          <p:nvPr/>
        </p:nvSpPr>
        <p:spPr>
          <a:xfrm>
            <a:off x="4374014" y="6020263"/>
            <a:ext cx="97975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36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6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79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6" grpId="0"/>
      <p:bldP spid="27" grpId="0"/>
      <p:bldP spid="14" grpId="0" animBg="1"/>
      <p:bldP spid="18" grpId="0"/>
      <p:bldP spid="22" grpId="0" animBg="1"/>
      <p:bldP spid="23" grpId="0"/>
      <p:bldP spid="24" grpId="0"/>
      <p:bldP spid="29" grpId="0"/>
      <p:bldP spid="31" grpId="0"/>
      <p:bldP spid="32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2072</TotalTime>
  <Words>726</Words>
  <Application>Microsoft Office PowerPoint</Application>
  <PresentationFormat>画面に合わせる (4:3)</PresentationFormat>
  <Paragraphs>174</Paragraphs>
  <Slides>20</Slides>
  <Notes>13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5" baseType="lpstr">
      <vt:lpstr>300</vt:lpstr>
      <vt:lpstr>Arial</vt:lpstr>
      <vt:lpstr>Calibri</vt:lpstr>
      <vt:lpstr>Century Schoolbook</vt:lpstr>
      <vt:lpstr>Office テーマ</vt:lpstr>
      <vt:lpstr>一般動詞の疑問文</vt:lpstr>
      <vt:lpstr>PowerPoint プレゼンテーション</vt:lpstr>
      <vt:lpstr>PowerPoint プレゼンテーション</vt:lpstr>
      <vt:lpstr>一般動詞の疑問文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一般動詞の否定文</vt:lpstr>
      <vt:lpstr>PowerPoint プレゼンテーション</vt:lpstr>
      <vt:lpstr>一般動詞の否定文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一般動詞の否定文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KASUGA_Hideki</dc:creator>
  <cp:lastModifiedBy>秀紀 春日</cp:lastModifiedBy>
  <cp:revision>175</cp:revision>
  <cp:lastPrinted>2020-05-28T08:22:54Z</cp:lastPrinted>
  <dcterms:created xsi:type="dcterms:W3CDTF">2011-01-23T10:58:06Z</dcterms:created>
  <dcterms:modified xsi:type="dcterms:W3CDTF">2026-05-06T14:40:25Z</dcterms:modified>
</cp:coreProperties>
</file>