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310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7" r:id="rId15"/>
    <p:sldId id="288" r:id="rId16"/>
    <p:sldId id="289" r:id="rId17"/>
    <p:sldId id="290" r:id="rId18"/>
    <p:sldId id="312" r:id="rId19"/>
    <p:sldId id="291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1" r:id="rId3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939" autoAdjust="0"/>
  </p:normalViewPr>
  <p:slideViewPr>
    <p:cSldViewPr snapToGrid="0">
      <p:cViewPr varScale="1">
        <p:scale>
          <a:sx n="87" d="100"/>
          <a:sy n="87" d="100"/>
        </p:scale>
        <p:origin x="22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96D39-E40E-4BFA-8C6A-C7BF35922881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6A751-A4E6-4E85-B01E-57CBB77569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895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/>
              <a:t>スライドが</a:t>
            </a:r>
            <a:r>
              <a:rPr kumimoji="1" lang="en-US" altLang="ja-JP" dirty="0"/>
              <a:t>2</a:t>
            </a:r>
            <a:r>
              <a:rPr kumimoji="1" lang="ja-JP" altLang="en-US" dirty="0"/>
              <a:t>種類（前半こころ１つに！と後半みんなの心は？）がありますが、どちらかを選択して活動してください。</a:t>
            </a:r>
            <a:endParaRPr kumimoji="1" lang="en-US" altLang="ja-JP" dirty="0"/>
          </a:p>
          <a:p>
            <a:r>
              <a:rPr kumimoji="1" lang="ja-JP" altLang="en-US" dirty="0"/>
              <a:t>また、</a:t>
            </a:r>
            <a:r>
              <a:rPr kumimoji="1" lang="en-US" altLang="ja-JP" dirty="0"/>
              <a:t>1</a:t>
            </a:r>
            <a:r>
              <a:rPr kumimoji="1" lang="ja-JP" altLang="en-US" dirty="0"/>
              <a:t>つのスライドに</a:t>
            </a:r>
            <a:r>
              <a:rPr kumimoji="1" lang="en-US" altLang="ja-JP" dirty="0"/>
              <a:t>How</a:t>
            </a:r>
            <a:r>
              <a:rPr kumimoji="1" lang="ja-JP" altLang="en-US" dirty="0"/>
              <a:t>、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の両方があるので、どちらか一方に絞るほうがいいです。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タイトルスライド１「心を</a:t>
            </a:r>
            <a:r>
              <a:rPr kumimoji="1" lang="en-US" altLang="ja-JP" dirty="0"/>
              <a:t>1</a:t>
            </a:r>
            <a:r>
              <a:rPr kumimoji="1" lang="ja-JP" altLang="en-US" dirty="0"/>
              <a:t>つに！」</a:t>
            </a:r>
            <a:endParaRPr kumimoji="1" lang="en-US" altLang="ja-JP" dirty="0"/>
          </a:p>
          <a:p>
            <a:r>
              <a:rPr kumimoji="1" lang="ja-JP" altLang="en-US" dirty="0"/>
              <a:t>授業の導入（ウォーミングアップ）や、班のチームワークを高めたいとき。ゲーム性を高めて、クラス全体をワイワイ盛り上げたいとき。</a:t>
            </a:r>
            <a:endParaRPr kumimoji="1" lang="en-US" altLang="ja-JP" dirty="0"/>
          </a:p>
          <a:p>
            <a:r>
              <a:rPr kumimoji="1" lang="en-US" altLang="ja-JP" dirty="0"/>
              <a:t>4</a:t>
            </a:r>
            <a:r>
              <a:rPr kumimoji="1" lang="ja-JP" altLang="en-US" dirty="0"/>
              <a:t>人ほどのグループ</a:t>
            </a:r>
            <a:endParaRPr kumimoji="1" lang="en-US" altLang="ja-JP" dirty="0"/>
          </a:p>
          <a:p>
            <a:r>
              <a:rPr kumimoji="1" lang="ja-JP" altLang="en-US" dirty="0"/>
              <a:t>全員が立ちます。スライドを見て</a:t>
            </a:r>
            <a:endParaRPr kumimoji="1" lang="en-US" altLang="ja-JP" dirty="0"/>
          </a:p>
          <a:p>
            <a:r>
              <a:rPr kumimoji="1" lang="ja-JP" altLang="en-US" dirty="0"/>
              <a:t>それぞれがそのスライドの女の子が何と言っているか考えて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3,2,1</a:t>
            </a:r>
            <a:r>
              <a:rPr kumimoji="1" lang="ja-JP" altLang="en-US" dirty="0"/>
              <a:t>のといった後に同時に女の子のセリフを言います。</a:t>
            </a:r>
            <a:endParaRPr kumimoji="1" lang="en-US" altLang="ja-JP" dirty="0"/>
          </a:p>
          <a:p>
            <a:r>
              <a:rPr kumimoji="1" lang="ja-JP" altLang="en-US" dirty="0"/>
              <a:t>「</a:t>
            </a:r>
            <a:r>
              <a:rPr kumimoji="1" lang="en-US" altLang="ja-JP" dirty="0"/>
              <a:t>How big!</a:t>
            </a:r>
            <a:r>
              <a:rPr kumimoji="1" lang="ja-JP" altLang="en-US" dirty="0"/>
              <a:t>」、「</a:t>
            </a:r>
            <a:r>
              <a:rPr kumimoji="1" lang="en-US" altLang="ja-JP" dirty="0"/>
              <a:t>How cute!</a:t>
            </a:r>
            <a:r>
              <a:rPr kumimoji="1" lang="ja-JP" altLang="en-US" dirty="0"/>
              <a:t>」など</a:t>
            </a:r>
            <a:endParaRPr kumimoji="1" lang="en-US" altLang="ja-JP" dirty="0"/>
          </a:p>
          <a:p>
            <a:r>
              <a:rPr kumimoji="1" lang="ja-JP" altLang="en-US" dirty="0"/>
              <a:t>グループの全員が一致したら座れます。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What</a:t>
            </a:r>
            <a:r>
              <a:rPr kumimoji="1" lang="ja-JP" altLang="en-US" dirty="0"/>
              <a:t>の場合です。</a:t>
            </a:r>
            <a:endParaRPr kumimoji="1" lang="en-US" altLang="ja-JP" dirty="0"/>
          </a:p>
          <a:p>
            <a:r>
              <a:rPr kumimoji="1" lang="ja-JP" altLang="en-US" dirty="0"/>
              <a:t>全員が立ちます。スライドを見て</a:t>
            </a:r>
            <a:endParaRPr kumimoji="1" lang="en-US" altLang="ja-JP" dirty="0"/>
          </a:p>
          <a:p>
            <a:r>
              <a:rPr kumimoji="1" lang="ja-JP" altLang="en-US" dirty="0"/>
              <a:t>それぞれがそのスライドの女の子が何と言っているか考えて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3,2,1</a:t>
            </a:r>
            <a:r>
              <a:rPr kumimoji="1" lang="ja-JP" altLang="en-US" dirty="0"/>
              <a:t>のといった後に同時に女の子のセリフを言います。</a:t>
            </a:r>
            <a:endParaRPr kumimoji="1" lang="en-US" altLang="ja-JP" dirty="0"/>
          </a:p>
          <a:p>
            <a:r>
              <a:rPr kumimoji="1" lang="ja-JP" altLang="en-US" dirty="0"/>
              <a:t>「</a:t>
            </a:r>
            <a:r>
              <a:rPr kumimoji="1" lang="en-US" altLang="ja-JP" dirty="0"/>
              <a:t>What a cute cat!</a:t>
            </a:r>
            <a:r>
              <a:rPr kumimoji="1" lang="ja-JP" altLang="en-US" dirty="0"/>
              <a:t>」、「</a:t>
            </a:r>
            <a:r>
              <a:rPr kumimoji="1" lang="en-US" altLang="ja-JP" dirty="0"/>
              <a:t>What a heavy cat!</a:t>
            </a:r>
            <a:r>
              <a:rPr kumimoji="1" lang="ja-JP" altLang="en-US" dirty="0"/>
              <a:t>」など</a:t>
            </a:r>
            <a:endParaRPr kumimoji="1" lang="en-US" altLang="ja-JP" dirty="0"/>
          </a:p>
          <a:p>
            <a:r>
              <a:rPr kumimoji="1" lang="ja-JP" altLang="en-US" dirty="0"/>
              <a:t>グループの全員が一致したら座れます。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46ED8-08A1-44FF-B56D-FC41EB869D2D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4851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413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550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5688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949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49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491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760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17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423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040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191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9194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265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063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468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227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/>
              <a:t>スライドが</a:t>
            </a:r>
            <a:r>
              <a:rPr kumimoji="1" lang="en-US" altLang="ja-JP" dirty="0"/>
              <a:t>2</a:t>
            </a:r>
            <a:r>
              <a:rPr kumimoji="1" lang="ja-JP" altLang="en-US" dirty="0"/>
              <a:t>種類（前半こころ１つに！と後半みんなの心は？）がありますが、どちらかを選択して活動してください。</a:t>
            </a:r>
            <a:endParaRPr kumimoji="1" lang="en-US" altLang="ja-JP" dirty="0"/>
          </a:p>
          <a:p>
            <a:r>
              <a:rPr kumimoji="1" lang="ja-JP" altLang="en-US" dirty="0"/>
              <a:t>また、</a:t>
            </a:r>
            <a:r>
              <a:rPr kumimoji="1" lang="en-US" altLang="ja-JP" dirty="0"/>
              <a:t>1</a:t>
            </a:r>
            <a:r>
              <a:rPr kumimoji="1" lang="ja-JP" altLang="en-US" dirty="0"/>
              <a:t>つのスライドに</a:t>
            </a:r>
            <a:r>
              <a:rPr kumimoji="1" lang="en-US" altLang="ja-JP" dirty="0"/>
              <a:t>How</a:t>
            </a:r>
            <a:r>
              <a:rPr kumimoji="1" lang="ja-JP" altLang="en-US" dirty="0"/>
              <a:t>、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の両方があるので、どちらか一方に絞るほうがいいです。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/>
              <a:t>タイトルスライド１「心を</a:t>
            </a:r>
            <a:r>
              <a:rPr kumimoji="1" lang="en-US" altLang="ja-JP" dirty="0"/>
              <a:t>1</a:t>
            </a:r>
            <a:r>
              <a:rPr kumimoji="1" lang="ja-JP" altLang="en-US" dirty="0"/>
              <a:t>つに！」</a:t>
            </a:r>
            <a:endParaRPr kumimoji="1" lang="en-US" altLang="ja-JP" dirty="0"/>
          </a:p>
          <a:p>
            <a:r>
              <a:rPr kumimoji="1" lang="ja-JP" altLang="en-US" dirty="0"/>
              <a:t>授業の導入（ウォーミングアップ）や、班のチームワークを高めたいとき。ゲーム性を高めて、クラス全体をワイワイ盛り上げたいとき。</a:t>
            </a:r>
            <a:endParaRPr kumimoji="1" lang="en-US" altLang="ja-JP" dirty="0"/>
          </a:p>
          <a:p>
            <a:r>
              <a:rPr kumimoji="1" lang="en-US" altLang="ja-JP" dirty="0"/>
              <a:t>4</a:t>
            </a:r>
            <a:r>
              <a:rPr kumimoji="1" lang="ja-JP" altLang="en-US" dirty="0"/>
              <a:t>人ほどのグループ</a:t>
            </a:r>
            <a:endParaRPr kumimoji="1" lang="en-US" altLang="ja-JP" dirty="0"/>
          </a:p>
          <a:p>
            <a:r>
              <a:rPr kumimoji="1" lang="ja-JP" altLang="en-US" dirty="0"/>
              <a:t>全員が立ちます。スライドを見て</a:t>
            </a:r>
            <a:endParaRPr kumimoji="1" lang="en-US" altLang="ja-JP" dirty="0"/>
          </a:p>
          <a:p>
            <a:r>
              <a:rPr kumimoji="1" lang="ja-JP" altLang="en-US" dirty="0"/>
              <a:t>それぞれがそのスライドの女の子が何と言っているか考えて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3,2,1</a:t>
            </a:r>
            <a:r>
              <a:rPr kumimoji="1" lang="ja-JP" altLang="en-US" dirty="0"/>
              <a:t>のといった後に同時に女の子のセリフを言います。</a:t>
            </a:r>
            <a:endParaRPr kumimoji="1" lang="en-US" altLang="ja-JP" dirty="0"/>
          </a:p>
          <a:p>
            <a:r>
              <a:rPr kumimoji="1" lang="ja-JP" altLang="en-US" dirty="0"/>
              <a:t>「</a:t>
            </a:r>
            <a:r>
              <a:rPr kumimoji="1" lang="en-US" altLang="ja-JP" dirty="0"/>
              <a:t>How big!</a:t>
            </a:r>
            <a:r>
              <a:rPr kumimoji="1" lang="ja-JP" altLang="en-US" dirty="0"/>
              <a:t>」、「</a:t>
            </a:r>
            <a:r>
              <a:rPr kumimoji="1" lang="en-US" altLang="ja-JP" dirty="0"/>
              <a:t>How cute!</a:t>
            </a:r>
            <a:r>
              <a:rPr kumimoji="1" lang="ja-JP" altLang="en-US" dirty="0"/>
              <a:t>」など</a:t>
            </a:r>
            <a:endParaRPr kumimoji="1" lang="en-US" altLang="ja-JP" dirty="0"/>
          </a:p>
          <a:p>
            <a:r>
              <a:rPr kumimoji="1" lang="ja-JP" altLang="en-US" dirty="0"/>
              <a:t>グループの全員が一致したら座れます。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What</a:t>
            </a:r>
            <a:r>
              <a:rPr kumimoji="1" lang="ja-JP" altLang="en-US" dirty="0"/>
              <a:t>の場合です。</a:t>
            </a:r>
            <a:endParaRPr kumimoji="1" lang="en-US" altLang="ja-JP" dirty="0"/>
          </a:p>
          <a:p>
            <a:r>
              <a:rPr kumimoji="1" lang="ja-JP" altLang="en-US" dirty="0"/>
              <a:t>全員が立ちます。スライドを見て</a:t>
            </a:r>
            <a:endParaRPr kumimoji="1" lang="en-US" altLang="ja-JP" dirty="0"/>
          </a:p>
          <a:p>
            <a:r>
              <a:rPr kumimoji="1" lang="ja-JP" altLang="en-US" dirty="0"/>
              <a:t>それぞれがそのスライドの女の子が何と言っているか考えて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3,2,1</a:t>
            </a:r>
            <a:r>
              <a:rPr kumimoji="1" lang="ja-JP" altLang="en-US" dirty="0"/>
              <a:t>のといった後に同時に女の子のセリフを言います。</a:t>
            </a:r>
            <a:endParaRPr kumimoji="1" lang="en-US" altLang="ja-JP" dirty="0"/>
          </a:p>
          <a:p>
            <a:r>
              <a:rPr kumimoji="1" lang="ja-JP" altLang="en-US" dirty="0"/>
              <a:t>「</a:t>
            </a:r>
            <a:r>
              <a:rPr kumimoji="1" lang="en-US" altLang="ja-JP" dirty="0"/>
              <a:t>What a cute cat!</a:t>
            </a:r>
            <a:r>
              <a:rPr kumimoji="1" lang="ja-JP" altLang="en-US" dirty="0"/>
              <a:t>」、「</a:t>
            </a:r>
            <a:r>
              <a:rPr kumimoji="1" lang="en-US" altLang="ja-JP" dirty="0"/>
              <a:t>What a heavy cat!</a:t>
            </a:r>
            <a:r>
              <a:rPr kumimoji="1" lang="ja-JP" altLang="en-US" dirty="0"/>
              <a:t>」など</a:t>
            </a:r>
            <a:endParaRPr kumimoji="1" lang="en-US" altLang="ja-JP" dirty="0"/>
          </a:p>
          <a:p>
            <a:r>
              <a:rPr kumimoji="1" lang="ja-JP" altLang="en-US" dirty="0"/>
              <a:t>グループの全員が一致したら座れます。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46ED8-08A1-44FF-B56D-FC41EB869D2D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51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タイトルスライド２「みんなの心は」</a:t>
            </a:r>
            <a:endParaRPr kumimoji="1" lang="en-US" altLang="ja-JP" dirty="0"/>
          </a:p>
          <a:p>
            <a:r>
              <a:rPr kumimoji="1" lang="ja-JP" altLang="en-US" dirty="0"/>
              <a:t>感嘆文の「</a:t>
            </a:r>
            <a:r>
              <a:rPr kumimoji="1" lang="en-US" altLang="ja-JP" dirty="0"/>
              <a:t>How</a:t>
            </a:r>
            <a:r>
              <a:rPr kumimoji="1" lang="ja-JP" altLang="en-US" dirty="0"/>
              <a:t>」と「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」のニュアンスの違いをじっくり実感させたいとき。生徒一人ひとりの「自己表現」や「個性の尊重」を大切にしたいとき。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グループ</a:t>
            </a:r>
            <a:r>
              <a:rPr kumimoji="1" lang="en-US" altLang="ja-JP" dirty="0"/>
              <a:t>4</a:t>
            </a:r>
            <a:r>
              <a:rPr kumimoji="1" lang="ja-JP" altLang="en-US" dirty="0"/>
              <a:t>～</a:t>
            </a:r>
            <a:r>
              <a:rPr kumimoji="1" lang="en-US" altLang="ja-JP" dirty="0"/>
              <a:t>5</a:t>
            </a:r>
            <a:r>
              <a:rPr kumimoji="1" lang="ja-JP" altLang="en-US" dirty="0"/>
              <a:t>人</a:t>
            </a:r>
            <a:endParaRPr kumimoji="1" lang="en-US" altLang="ja-JP" dirty="0"/>
          </a:p>
          <a:p>
            <a:r>
              <a:rPr kumimoji="1" lang="ja-JP" altLang="en-US" dirty="0"/>
              <a:t>スライドを見て、自分なら①～③のどれかをいうかを決めさせて、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1,2,3,Go!</a:t>
            </a:r>
            <a:r>
              <a:rPr kumimoji="1" lang="ja-JP" altLang="en-US" dirty="0"/>
              <a:t>といったら、感嘆文を言い合います。</a:t>
            </a:r>
            <a:endParaRPr kumimoji="1" lang="en-US" altLang="ja-JP" dirty="0"/>
          </a:p>
          <a:p>
            <a:r>
              <a:rPr kumimoji="1" lang="ja-JP" altLang="en-US" dirty="0"/>
              <a:t>それぞれなぜその言葉を選んだか、英語で言えるとさらにいいです。</a:t>
            </a:r>
            <a:endParaRPr kumimoji="1" lang="en-US" altLang="ja-JP" dirty="0"/>
          </a:p>
          <a:p>
            <a:r>
              <a:rPr kumimoji="1" lang="ja-JP" altLang="en-US" dirty="0"/>
              <a:t>他の人はそういう見方なんだと気付けて楽しいです。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46ED8-08A1-44FF-B56D-FC41EB869D2D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718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0733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929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795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682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0424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826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205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896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3845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72820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9143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3595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56758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琵琶湖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8071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67160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76A751-A4E6-4E85-B01E-57CBB775696F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6677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タイトルスライド２「みんなの心は」</a:t>
            </a:r>
            <a:endParaRPr kumimoji="1" lang="en-US" altLang="ja-JP" dirty="0"/>
          </a:p>
          <a:p>
            <a:r>
              <a:rPr kumimoji="1" lang="ja-JP" altLang="en-US" dirty="0"/>
              <a:t>感嘆文の「</a:t>
            </a:r>
            <a:r>
              <a:rPr kumimoji="1" lang="en-US" altLang="ja-JP" dirty="0"/>
              <a:t>How</a:t>
            </a:r>
            <a:r>
              <a:rPr kumimoji="1" lang="ja-JP" altLang="en-US" dirty="0"/>
              <a:t>」と「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」のニュアンスの違いをじっくり実感させたいとき。</a:t>
            </a:r>
            <a:endParaRPr kumimoji="1" lang="en-US" altLang="ja-JP" dirty="0"/>
          </a:p>
          <a:p>
            <a:r>
              <a:rPr kumimoji="1" lang="ja-JP" altLang="en-US" dirty="0"/>
              <a:t>生徒一人ひとりの「自己表現」や「個性の尊重」を大切にしたいとき。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グループ</a:t>
            </a:r>
            <a:r>
              <a:rPr kumimoji="1" lang="en-US" altLang="ja-JP" dirty="0"/>
              <a:t>4</a:t>
            </a:r>
            <a:r>
              <a:rPr kumimoji="1" lang="ja-JP" altLang="en-US" dirty="0"/>
              <a:t>～</a:t>
            </a:r>
            <a:r>
              <a:rPr kumimoji="1" lang="en-US" altLang="ja-JP" dirty="0"/>
              <a:t>5</a:t>
            </a:r>
            <a:r>
              <a:rPr kumimoji="1" lang="ja-JP" altLang="en-US" dirty="0"/>
              <a:t>人</a:t>
            </a:r>
            <a:endParaRPr kumimoji="1" lang="en-US" altLang="ja-JP" dirty="0"/>
          </a:p>
          <a:p>
            <a:r>
              <a:rPr kumimoji="1" lang="ja-JP" altLang="en-US" dirty="0"/>
              <a:t>スライドを見て、自分なら①～③のどれかをいうかを決めさせて、</a:t>
            </a:r>
            <a:endParaRPr kumimoji="1" lang="en-US" altLang="ja-JP" dirty="0"/>
          </a:p>
          <a:p>
            <a:r>
              <a:rPr kumimoji="1" lang="ja-JP" altLang="en-US" dirty="0"/>
              <a:t>教師が</a:t>
            </a:r>
            <a:r>
              <a:rPr kumimoji="1" lang="en-US" altLang="ja-JP" dirty="0"/>
              <a:t>1,2,3,Go!</a:t>
            </a:r>
            <a:r>
              <a:rPr kumimoji="1" lang="ja-JP" altLang="en-US" dirty="0"/>
              <a:t>といったら、感嘆文を言い合います。</a:t>
            </a:r>
            <a:endParaRPr kumimoji="1" lang="en-US" altLang="ja-JP" dirty="0"/>
          </a:p>
          <a:p>
            <a:r>
              <a:rPr kumimoji="1" lang="ja-JP" altLang="en-US" dirty="0"/>
              <a:t>それぞれなぜその言葉を選んだか、英語で言えるとさらにいいです。</a:t>
            </a:r>
            <a:endParaRPr kumimoji="1" lang="en-US" altLang="ja-JP" dirty="0"/>
          </a:p>
          <a:p>
            <a:r>
              <a:rPr kumimoji="1" lang="ja-JP" altLang="en-US" dirty="0"/>
              <a:t>他の人はそういう見方なんだと気付けて楽しいです。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46ED8-08A1-44FF-B56D-FC41EB869D2D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40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30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74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22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32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77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43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77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80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261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229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05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82073A-BCA6-40C8-9C90-610A70070290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FB500B-436F-4E32-8D47-4E0EF65B2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33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539827" y="2090551"/>
            <a:ext cx="8399605" cy="238760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11500" dirty="0">
                <a:ea typeface="ＤＦ特太ゴシック体" panose="02010609000101010101" pitchFamily="1" charset="-128"/>
              </a:rPr>
              <a:t>心を１つに！</a:t>
            </a:r>
          </a:p>
        </p:txBody>
      </p:sp>
    </p:spTree>
    <p:extLst>
      <p:ext uri="{BB962C8B-B14F-4D97-AF65-F5344CB8AC3E}">
        <p14:creationId xmlns:p14="http://schemas.microsoft.com/office/powerpoint/2010/main" val="1193887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" y="2572870"/>
            <a:ext cx="6096000" cy="4067175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2788024" y="2205318"/>
            <a:ext cx="5827059" cy="1362635"/>
          </a:xfrm>
          <a:prstGeom prst="wedgeRoundRectCallout">
            <a:avLst>
              <a:gd name="adj1" fmla="val -51427"/>
              <a:gd name="adj2" fmla="val 921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634070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616991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530088" y="1234933"/>
            <a:ext cx="24929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heavy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14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" y="2572870"/>
            <a:ext cx="6096000" cy="4067175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2788024" y="2205318"/>
            <a:ext cx="5827059" cy="1362635"/>
          </a:xfrm>
          <a:prstGeom prst="wedgeRoundRectCallout">
            <a:avLst>
              <a:gd name="adj1" fmla="val -51427"/>
              <a:gd name="adj2" fmla="val 921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90772" y="1234933"/>
            <a:ext cx="26837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774519" y="1234933"/>
            <a:ext cx="29642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cute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696219" y="1257570"/>
            <a:ext cx="33570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heavy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11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1" b="7602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4208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sweet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790115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769737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68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1" b="7602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17382" y="1216097"/>
            <a:ext cx="4060727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sweet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90772" y="2136825"/>
            <a:ext cx="337303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90772" y="3108046"/>
            <a:ext cx="494077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delicious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12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309464" y="1234933"/>
            <a:ext cx="23166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small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616991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477189" y="1234933"/>
            <a:ext cx="25987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sleepy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4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91350" y="1264840"/>
            <a:ext cx="369684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small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0" y="2314703"/>
            <a:ext cx="342112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cute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90772" y="3495105"/>
            <a:ext cx="395332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sleepy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83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4F9B823-F1C3-5D67-8E11-D2E56B31FA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2" y="0"/>
            <a:ext cx="5143500" cy="6858000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942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08155" y="1221670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08155" y="2217225"/>
            <a:ext cx="17315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tall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08155" y="3234567"/>
            <a:ext cx="37802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wonderful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4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4F9B823-F1C3-5D67-8E11-D2E56B31FA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2" y="0"/>
            <a:ext cx="5143500" cy="6858000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942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127384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08155" y="1221670"/>
            <a:ext cx="4039888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08155" y="2217225"/>
            <a:ext cx="4104009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tall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08155" y="3234567"/>
            <a:ext cx="6152646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wonderful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33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0233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long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860634" y="1234932"/>
            <a:ext cx="34227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769737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67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4604146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long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57365" y="2186438"/>
            <a:ext cx="600356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beautiful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85537" y="3215165"/>
            <a:ext cx="4248279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30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4" b="12234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8905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smooth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409978" y="1253769"/>
            <a:ext cx="18357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fast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689967" y="1234933"/>
            <a:ext cx="19511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cool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2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4" b="12234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139410" y="247901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503214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smooth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50016" y="2221431"/>
            <a:ext cx="3977371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fast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57365" y="3207929"/>
            <a:ext cx="409278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cool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98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0" y="3423516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3316941" y="3141033"/>
            <a:ext cx="5827059" cy="1362635"/>
          </a:xfrm>
          <a:prstGeom prst="wedgeRoundRectCallout">
            <a:avLst>
              <a:gd name="adj1" fmla="val -34066"/>
              <a:gd name="adj2" fmla="val 764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3127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316941" y="1234933"/>
            <a:ext cx="34531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wonderful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821646" y="1234933"/>
            <a:ext cx="20649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large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11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0" y="3423516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3316941" y="3141033"/>
            <a:ext cx="5827059" cy="1362635"/>
          </a:xfrm>
          <a:prstGeom prst="wedgeRoundRectCallout">
            <a:avLst>
              <a:gd name="adj1" fmla="val -34066"/>
              <a:gd name="adj2" fmla="val 764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968221" y="319202"/>
            <a:ext cx="48654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beautiful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968221" y="1125478"/>
            <a:ext cx="5190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wonderful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968221" y="1909354"/>
            <a:ext cx="38026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large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7" b="8987"/>
          <a:stretch/>
        </p:blipFill>
        <p:spPr>
          <a:xfrm>
            <a:off x="2630855" y="2951511"/>
            <a:ext cx="6513145" cy="3689627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78503"/>
            <a:ext cx="5827059" cy="1362635"/>
          </a:xfrm>
          <a:prstGeom prst="wedgeRoundRectCallout">
            <a:avLst>
              <a:gd name="adj1" fmla="val -49257"/>
              <a:gd name="adj2" fmla="val 628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57365" y="0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348796"/>
            <a:ext cx="3127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307322" y="1348796"/>
            <a:ext cx="15311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201666" y="1348796"/>
            <a:ext cx="35926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impressive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98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7" b="8987"/>
          <a:stretch/>
        </p:blipFill>
        <p:spPr>
          <a:xfrm>
            <a:off x="2630855" y="2951511"/>
            <a:ext cx="6513145" cy="3689627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78503"/>
            <a:ext cx="5827059" cy="1362635"/>
          </a:xfrm>
          <a:prstGeom prst="wedgeRoundRectCallout">
            <a:avLst>
              <a:gd name="adj1" fmla="val -49257"/>
              <a:gd name="adj2" fmla="val 628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57365" y="0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89162" y="784592"/>
            <a:ext cx="585929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89162" y="1492478"/>
            <a:ext cx="4262705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89162" y="2243625"/>
            <a:ext cx="6324167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impressive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4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539827" y="2090551"/>
            <a:ext cx="8399605" cy="238760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11500" dirty="0">
                <a:ea typeface="ＤＦ特太ゴシック体" panose="02010609000101010101" pitchFamily="1" charset="-128"/>
              </a:rPr>
              <a:t>心を１つに！</a:t>
            </a:r>
          </a:p>
        </p:txBody>
      </p:sp>
    </p:spTree>
    <p:extLst>
      <p:ext uri="{BB962C8B-B14F-4D97-AF65-F5344CB8AC3E}">
        <p14:creationId xmlns:p14="http://schemas.microsoft.com/office/powerpoint/2010/main" val="116075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2090551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ja-JP" altLang="en-US" sz="9600" b="1" dirty="0">
                <a:ea typeface="ＤＦ特太ゴシック体" panose="02010609000101010101" pitchFamily="1" charset="-128"/>
              </a:rPr>
              <a:t>みんなの心は？</a:t>
            </a:r>
            <a:endParaRPr kumimoji="1" lang="ja-JP" altLang="en-US" sz="9600" b="1" dirty="0">
              <a:ea typeface="ＤＦ特太ゴシック体" panose="02010609000101010101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2667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" y="2572870"/>
            <a:ext cx="6096000" cy="4067175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2788024" y="2205318"/>
            <a:ext cx="5827059" cy="1362635"/>
          </a:xfrm>
          <a:prstGeom prst="wedgeRoundRectCallout">
            <a:avLst>
              <a:gd name="adj1" fmla="val -51427"/>
              <a:gd name="adj2" fmla="val 921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634070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616991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530088" y="1234933"/>
            <a:ext cx="24929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heavy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9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88" y="2572870"/>
            <a:ext cx="6096000" cy="4067175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2788024" y="2205318"/>
            <a:ext cx="5827059" cy="1362635"/>
          </a:xfrm>
          <a:prstGeom prst="wedgeRoundRectCallout">
            <a:avLst>
              <a:gd name="adj1" fmla="val -51427"/>
              <a:gd name="adj2" fmla="val 921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90772" y="1234933"/>
            <a:ext cx="26837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774519" y="1234933"/>
            <a:ext cx="29642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cute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696219" y="1257570"/>
            <a:ext cx="335700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heavy cat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2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1" b="7602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4208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sweet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790115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769737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6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1" b="7602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17382" y="1216097"/>
            <a:ext cx="4060727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sweet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90772" y="2136825"/>
            <a:ext cx="337303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90772" y="3108046"/>
            <a:ext cx="494077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delicious cake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9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309464" y="1234933"/>
            <a:ext cx="23166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small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616991" y="1234933"/>
            <a:ext cx="20136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cute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477189" y="1234933"/>
            <a:ext cx="25987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sleepy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42560"/>
              <a:gd name="adj2" fmla="val -11063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91350" y="1264840"/>
            <a:ext cx="369684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small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0" y="2314703"/>
            <a:ext cx="3421129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cute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90772" y="3495105"/>
            <a:ext cx="395332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sleepy dog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82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4F9B823-F1C3-5D67-8E11-D2E56B31FA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2" y="0"/>
            <a:ext cx="5143500" cy="6858000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942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08155" y="1221670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08155" y="2217225"/>
            <a:ext cx="17315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tall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08155" y="3234567"/>
            <a:ext cx="37802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wonderful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5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4F9B823-F1C3-5D67-8E11-D2E56B31FA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2" y="0"/>
            <a:ext cx="5143500" cy="6858000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942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127384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08155" y="1221670"/>
            <a:ext cx="4039888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08155" y="2217225"/>
            <a:ext cx="4104009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tall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08155" y="3234567"/>
            <a:ext cx="6152646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wonderful tower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0233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long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860634" y="1234932"/>
            <a:ext cx="34227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769737" y="1234933"/>
            <a:ext cx="16674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1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4604146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long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57365" y="2186438"/>
            <a:ext cx="600356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beautiful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85537" y="3215165"/>
            <a:ext cx="4248279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big bridge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36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4" b="12234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28905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smooth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409978" y="1253769"/>
            <a:ext cx="18357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fast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689967" y="1234933"/>
            <a:ext cx="19511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cool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01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4" b="12234"/>
          <a:stretch/>
        </p:blipFill>
        <p:spPr>
          <a:xfrm>
            <a:off x="3048000" y="2023210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47464"/>
            <a:ext cx="5827059" cy="1362635"/>
          </a:xfrm>
          <a:prstGeom prst="wedgeRoundRectCallout">
            <a:avLst>
              <a:gd name="adj1" fmla="val -43748"/>
              <a:gd name="adj2" fmla="val -79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139410" y="247901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503214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4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smooth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50016" y="2221431"/>
            <a:ext cx="3977371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fast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57365" y="3207929"/>
            <a:ext cx="4092787" cy="76944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cool train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25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0" y="3423516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3316941" y="3141033"/>
            <a:ext cx="5827059" cy="1362635"/>
          </a:xfrm>
          <a:prstGeom prst="wedgeRoundRectCallout">
            <a:avLst>
              <a:gd name="adj1" fmla="val -34066"/>
              <a:gd name="adj2" fmla="val 764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06188" y="217955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234933"/>
            <a:ext cx="3127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316941" y="1234933"/>
            <a:ext cx="34531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wonderful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6821646" y="1234933"/>
            <a:ext cx="20649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large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2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 b="7546"/>
          <a:stretch/>
        </p:blipFill>
        <p:spPr>
          <a:xfrm>
            <a:off x="0" y="3423516"/>
            <a:ext cx="6096000" cy="3453319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3316941" y="3141033"/>
            <a:ext cx="5827059" cy="1362635"/>
          </a:xfrm>
          <a:prstGeom prst="wedgeRoundRectCallout">
            <a:avLst>
              <a:gd name="adj1" fmla="val -34066"/>
              <a:gd name="adj2" fmla="val 764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90772" y="217955"/>
            <a:ext cx="2056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968221" y="319202"/>
            <a:ext cx="48654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beautiful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2968221" y="1125478"/>
            <a:ext cx="5190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wonderful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2968221" y="1909354"/>
            <a:ext cx="38026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 large lake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8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7" b="8987"/>
          <a:stretch/>
        </p:blipFill>
        <p:spPr>
          <a:xfrm>
            <a:off x="2630855" y="2951511"/>
            <a:ext cx="6513145" cy="3689627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78503"/>
            <a:ext cx="5827059" cy="1362635"/>
          </a:xfrm>
          <a:prstGeom prst="wedgeRoundRectCallout">
            <a:avLst>
              <a:gd name="adj1" fmla="val -49257"/>
              <a:gd name="adj2" fmla="val 628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57365" y="0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itchFamily="18" charset="0"/>
              </a:rPr>
              <a:t>How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00B05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257365" y="1348796"/>
            <a:ext cx="3127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3307322" y="1348796"/>
            <a:ext cx="15311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5201666" y="1348796"/>
            <a:ext cx="35926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impressive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7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391F6F-EF1D-2899-8C00-1F4BA17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7" b="8987"/>
          <a:stretch/>
        </p:blipFill>
        <p:spPr>
          <a:xfrm>
            <a:off x="2630855" y="2951511"/>
            <a:ext cx="6513145" cy="3689627"/>
          </a:xfrm>
          <a:prstGeom prst="rect">
            <a:avLst/>
          </a:prstGeom>
        </p:spPr>
      </p:pic>
      <p:sp>
        <p:nvSpPr>
          <p:cNvPr id="2" name="吹き出し: 角を丸めた四角形 1">
            <a:extLst>
              <a:ext uri="{FF2B5EF4-FFF2-40B4-BE49-F238E27FC236}">
                <a16:creationId xmlns:a16="http://schemas.microsoft.com/office/drawing/2014/main" id="{EE821D5C-FDC1-EC25-A31A-C869747B6E25}"/>
              </a:ext>
            </a:extLst>
          </p:cNvPr>
          <p:cNvSpPr/>
          <p:nvPr/>
        </p:nvSpPr>
        <p:spPr>
          <a:xfrm>
            <a:off x="0" y="5278503"/>
            <a:ext cx="5827059" cy="1362635"/>
          </a:xfrm>
          <a:prstGeom prst="wedgeRoundRectCallout">
            <a:avLst>
              <a:gd name="adj1" fmla="val -49257"/>
              <a:gd name="adj2" fmla="val 628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1BE4A08-33DE-3B83-0CAB-03FECAB317AB}"/>
              </a:ext>
            </a:extLst>
          </p:cNvPr>
          <p:cNvSpPr/>
          <p:nvPr/>
        </p:nvSpPr>
        <p:spPr>
          <a:xfrm>
            <a:off x="257365" y="0"/>
            <a:ext cx="20569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5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What</a:t>
            </a:r>
            <a:endParaRPr lang="ja-JP" altLang="en-US" sz="5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35042F-CE02-CD5C-EDEB-BF9F6A5E3996}"/>
              </a:ext>
            </a:extLst>
          </p:cNvPr>
          <p:cNvSpPr/>
          <p:nvPr/>
        </p:nvSpPr>
        <p:spPr>
          <a:xfrm>
            <a:off x="189162" y="784592"/>
            <a:ext cx="5859296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①</a:t>
            </a: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beautiful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B93C17-2F58-FE17-D335-9CF92CECF0F9}"/>
              </a:ext>
            </a:extLst>
          </p:cNvPr>
          <p:cNvSpPr/>
          <p:nvPr/>
        </p:nvSpPr>
        <p:spPr>
          <a:xfrm>
            <a:off x="189162" y="1492478"/>
            <a:ext cx="4262705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②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big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A78BA7-A53C-201D-3ACB-D61EBE841A5C}"/>
              </a:ext>
            </a:extLst>
          </p:cNvPr>
          <p:cNvSpPr/>
          <p:nvPr/>
        </p:nvSpPr>
        <p:spPr>
          <a:xfrm>
            <a:off x="189162" y="2243625"/>
            <a:ext cx="6324167" cy="70788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③</a:t>
            </a: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impressive fireworks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1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idx="4294967295"/>
          </p:nvPr>
        </p:nvSpPr>
        <p:spPr>
          <a:xfrm>
            <a:off x="0" y="2090551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ja-JP" altLang="en-US" sz="9600" b="1" dirty="0">
                <a:ea typeface="ＤＦ特太ゴシック体" panose="02010609000101010101" pitchFamily="1" charset="-128"/>
              </a:rPr>
              <a:t>みんなの心は？</a:t>
            </a:r>
            <a:endParaRPr kumimoji="1" lang="ja-JP" altLang="en-US" sz="9600" b="1" dirty="0">
              <a:ea typeface="ＤＦ特太ゴシック体" panose="02010609000101010101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2440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1062</Words>
  <Application>Microsoft Office PowerPoint</Application>
  <PresentationFormat>画面に合わせる (4:3)</PresentationFormat>
  <Paragraphs>229</Paragraphs>
  <Slides>36</Slides>
  <Notes>36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ＤＦ特太ゴシック体</vt:lpstr>
      <vt:lpstr>游ゴシック</vt:lpstr>
      <vt:lpstr>Aptos</vt:lpstr>
      <vt:lpstr>Aptos Display</vt:lpstr>
      <vt:lpstr>Arial</vt:lpstr>
      <vt:lpstr>Century Schoolbook</vt:lpstr>
      <vt:lpstr>Office テーマ</vt:lpstr>
      <vt:lpstr>心を１つに！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心を１つに！</vt:lpstr>
      <vt:lpstr>みんなの心は？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みんなの心は？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秀紀 春日</dc:creator>
  <cp:lastModifiedBy>春日 秀紀</cp:lastModifiedBy>
  <cp:revision>10</cp:revision>
  <dcterms:created xsi:type="dcterms:W3CDTF">2026-09-30T16:52:17Z</dcterms:created>
  <dcterms:modified xsi:type="dcterms:W3CDTF">2026-10-02T08:28:43Z</dcterms:modified>
</cp:coreProperties>
</file>