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0"/>
  </p:notesMasterIdLst>
  <p:handoutMasterIdLst>
    <p:handoutMasterId r:id="rId21"/>
  </p:handoutMasterIdLst>
  <p:sldIdLst>
    <p:sldId id="444" r:id="rId2"/>
    <p:sldId id="516" r:id="rId3"/>
    <p:sldId id="527" r:id="rId4"/>
    <p:sldId id="517" r:id="rId5"/>
    <p:sldId id="515" r:id="rId6"/>
    <p:sldId id="528" r:id="rId7"/>
    <p:sldId id="513" r:id="rId8"/>
    <p:sldId id="514" r:id="rId9"/>
    <p:sldId id="523" r:id="rId10"/>
    <p:sldId id="522" r:id="rId11"/>
    <p:sldId id="525" r:id="rId12"/>
    <p:sldId id="518" r:id="rId13"/>
    <p:sldId id="520" r:id="rId14"/>
    <p:sldId id="521" r:id="rId15"/>
    <p:sldId id="524" r:id="rId16"/>
    <p:sldId id="529" r:id="rId17"/>
    <p:sldId id="530" r:id="rId18"/>
    <p:sldId id="526" r:id="rId19"/>
  </p:sldIdLst>
  <p:sldSz cx="9144000" cy="6858000" type="screen4x3"/>
  <p:notesSz cx="914400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69939" autoAdjust="0"/>
  </p:normalViewPr>
  <p:slideViewPr>
    <p:cSldViewPr>
      <p:cViewPr varScale="1">
        <p:scale>
          <a:sx n="73" d="100"/>
          <a:sy n="73" d="100"/>
        </p:scale>
        <p:origin x="253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975A6-CE76-4943-84C9-50235893A108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A1FED-01B1-4D6F-9CF8-921EBDD5A21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1263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7CE30-1791-49D9-A0F6-211D7FC541CC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2445F-6D6D-4F92-8C62-BF066522883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65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心の乱れるときには、</a:t>
            </a:r>
            <a:r>
              <a:rPr kumimoji="1" lang="en-US" altLang="ja-JP" dirty="0"/>
              <a:t>4</a:t>
            </a:r>
            <a:r>
              <a:rPr kumimoji="1" lang="ja-JP" altLang="en-US" dirty="0"/>
              <a:t>つの文の乱れを生みます。動揺するとちゃんと文がいえないということで</a:t>
            </a:r>
            <a:endParaRPr kumimoji="1" lang="en-US" altLang="ja-JP" dirty="0"/>
          </a:p>
          <a:p>
            <a:r>
              <a:rPr kumimoji="1" lang="ja-JP" altLang="en-US" dirty="0"/>
              <a:t>①省略</a:t>
            </a:r>
            <a:endParaRPr kumimoji="1" lang="en-US" altLang="ja-JP" dirty="0"/>
          </a:p>
          <a:p>
            <a:r>
              <a:rPr kumimoji="1" lang="ja-JP" altLang="en-US" dirty="0"/>
              <a:t>②倒置</a:t>
            </a:r>
            <a:endParaRPr kumimoji="1" lang="en-US" altLang="ja-JP" dirty="0"/>
          </a:p>
          <a:p>
            <a:r>
              <a:rPr kumimoji="1" lang="ja-JP" altLang="en-US" dirty="0"/>
              <a:t>③置換</a:t>
            </a:r>
            <a:endParaRPr kumimoji="1" lang="en-US" altLang="ja-JP" dirty="0"/>
          </a:p>
          <a:p>
            <a:r>
              <a:rPr kumimoji="1" lang="ja-JP" altLang="en-US" dirty="0"/>
              <a:t>④付加</a:t>
            </a:r>
            <a:endParaRPr kumimoji="1" lang="en-US" altLang="ja-JP" dirty="0"/>
          </a:p>
          <a:p>
            <a:r>
              <a:rPr kumimoji="1" lang="ja-JP" altLang="en-US" dirty="0"/>
              <a:t>がおきます。感嘆文は心が乱れる最たるものなので、①③④がおきています。</a:t>
            </a:r>
            <a:endParaRPr kumimoji="1" lang="en-US" altLang="ja-JP" dirty="0"/>
          </a:p>
          <a:p>
            <a:r>
              <a:rPr kumimoji="1" lang="en-US" altLang="ja-JP" dirty="0"/>
              <a:t>How</a:t>
            </a:r>
            <a:r>
              <a:rPr kumimoji="1" lang="ja-JP" altLang="en-US" dirty="0"/>
              <a:t>と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の視点の違い</a:t>
            </a:r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How</a:t>
            </a:r>
            <a:r>
              <a:rPr kumimoji="1" lang="ja-JP" altLang="en-US" dirty="0"/>
              <a:t>：状態や性質（形容詞・副詞）に感情のスポットライトが当たっています。「どれほど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なんだろう！」という驚きです。</a:t>
            </a:r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：感動の対象（名詞）を丸ごと包み込んでいます。「なんて</a:t>
            </a:r>
            <a:r>
              <a:rPr kumimoji="1" lang="en-US" altLang="ja-JP" dirty="0"/>
              <a:t>〜</a:t>
            </a:r>
            <a:r>
              <a:rPr kumimoji="1" lang="ja-JP" altLang="en-US"/>
              <a:t>な〇〇なんだろう！」という驚きです。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2445F-6D6D-4F92-8C62-BF0665228835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587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心の乱れるときには、</a:t>
            </a:r>
            <a:r>
              <a:rPr kumimoji="1" lang="en-US" altLang="ja-JP" dirty="0"/>
              <a:t>4</a:t>
            </a:r>
            <a:r>
              <a:rPr kumimoji="1" lang="ja-JP" altLang="en-US" dirty="0"/>
              <a:t>つの文の乱れを生みます。動揺するとちゃんと文がいえないということで</a:t>
            </a:r>
            <a:endParaRPr kumimoji="1" lang="en-US" altLang="ja-JP" dirty="0"/>
          </a:p>
          <a:p>
            <a:r>
              <a:rPr kumimoji="1" lang="ja-JP" altLang="en-US" dirty="0"/>
              <a:t>①省略</a:t>
            </a:r>
            <a:endParaRPr kumimoji="1" lang="en-US" altLang="ja-JP" dirty="0"/>
          </a:p>
          <a:p>
            <a:r>
              <a:rPr kumimoji="1" lang="ja-JP" altLang="en-US" dirty="0"/>
              <a:t>②倒置</a:t>
            </a:r>
            <a:endParaRPr kumimoji="1" lang="en-US" altLang="ja-JP" dirty="0"/>
          </a:p>
          <a:p>
            <a:r>
              <a:rPr kumimoji="1" lang="ja-JP" altLang="en-US" dirty="0"/>
              <a:t>③置換</a:t>
            </a:r>
            <a:endParaRPr kumimoji="1" lang="en-US" altLang="ja-JP" dirty="0"/>
          </a:p>
          <a:p>
            <a:r>
              <a:rPr kumimoji="1" lang="ja-JP" altLang="en-US" dirty="0"/>
              <a:t>④付加</a:t>
            </a:r>
            <a:endParaRPr kumimoji="1" lang="en-US" altLang="ja-JP" dirty="0"/>
          </a:p>
          <a:p>
            <a:r>
              <a:rPr kumimoji="1" lang="ja-JP" altLang="en-US" dirty="0"/>
              <a:t>がおきます。感嘆文は心が乱れる最たるものなので、①③④がおきています。</a:t>
            </a:r>
            <a:endParaRPr kumimoji="1" lang="en-US" altLang="ja-JP" dirty="0"/>
          </a:p>
          <a:p>
            <a:r>
              <a:rPr kumimoji="1" lang="en-US" altLang="ja-JP" dirty="0"/>
              <a:t>How</a:t>
            </a:r>
            <a:r>
              <a:rPr kumimoji="1" lang="ja-JP" altLang="en-US" dirty="0"/>
              <a:t>と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の視点の違い</a:t>
            </a:r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How</a:t>
            </a:r>
            <a:r>
              <a:rPr kumimoji="1" lang="ja-JP" altLang="en-US" dirty="0"/>
              <a:t>：状態や性質（形容詞・副詞）に感情のスポットライトが当たっています。「どれほど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なんだろう！」という驚きです。</a:t>
            </a:r>
            <a:endParaRPr kumimoji="1" lang="en-US" altLang="ja-JP" dirty="0"/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What</a:t>
            </a:r>
            <a:r>
              <a:rPr kumimoji="1" lang="ja-JP" altLang="en-US" dirty="0"/>
              <a:t>：感動の対象（名詞）を丸ごと包み込んでいます。「なんて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な〇〇なんだろう！」という驚きです。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52445F-6D6D-4F92-8C62-BF0665228835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911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621F0-C3CB-4E40-98A4-00932A23C780}" type="datetimeFigureOut">
              <a:rPr kumimoji="1" lang="ja-JP" altLang="en-US" smtClean="0"/>
              <a:pPr/>
              <a:t>2026/10/3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943A0-ABC3-4D61-9125-1BB3A4174F2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99592" y="2321004"/>
            <a:ext cx="82444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NCGothic" panose="02000600000000000000" pitchFamily="50" charset="0"/>
                <a:ea typeface="MS Gothic" panose="020B0609070205080204" pitchFamily="49" charset="-128"/>
              </a:rPr>
              <a:t>感嘆文！</a:t>
            </a:r>
            <a:endParaRPr kumimoji="1" lang="en-US" altLang="ja-JP" sz="11500" dirty="0">
              <a:latin typeface="NCGothic" panose="02000600000000000000" pitchFamily="50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3713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9" y="2124712"/>
            <a:ext cx="1329267" cy="15951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23" y="2731118"/>
            <a:ext cx="1429738" cy="1633986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83573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2195736" y="2564904"/>
            <a:ext cx="3960440" cy="1022601"/>
          </a:xfrm>
          <a:prstGeom prst="wedgeRoundRectCallout">
            <a:avLst>
              <a:gd name="adj1" fmla="val 51031"/>
              <a:gd name="adj2" fmla="val 8647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A3AFA0-F1BC-4B25-860A-8400D58EC34D}"/>
              </a:ext>
            </a:extLst>
          </p:cNvPr>
          <p:cNvSpPr/>
          <p:nvPr/>
        </p:nvSpPr>
        <p:spPr>
          <a:xfrm>
            <a:off x="2218819" y="2753038"/>
            <a:ext cx="391427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nice he is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6901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9" y="2124712"/>
            <a:ext cx="1329267" cy="15951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23" y="2731118"/>
            <a:ext cx="1429738" cy="1633986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83573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2411760" y="2683573"/>
            <a:ext cx="3672408" cy="903932"/>
          </a:xfrm>
          <a:prstGeom prst="wedgeRoundRectCallout">
            <a:avLst>
              <a:gd name="adj1" fmla="val 54200"/>
              <a:gd name="adj2" fmla="val 616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A3AFA0-F1BC-4B25-860A-8400D58EC34D}"/>
              </a:ext>
            </a:extLst>
          </p:cNvPr>
          <p:cNvSpPr/>
          <p:nvPr/>
        </p:nvSpPr>
        <p:spPr>
          <a:xfrm>
            <a:off x="2841525" y="2812373"/>
            <a:ext cx="2936723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nice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8566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角丸四角形吹き出し 55">
            <a:extLst>
              <a:ext uri="{FF2B5EF4-FFF2-40B4-BE49-F238E27FC236}">
                <a16:creationId xmlns:a16="http://schemas.microsoft.com/office/drawing/2014/main" id="{1827E0AF-03B4-4D9C-A4FC-7133EA911075}"/>
              </a:ext>
            </a:extLst>
          </p:cNvPr>
          <p:cNvSpPr/>
          <p:nvPr/>
        </p:nvSpPr>
        <p:spPr>
          <a:xfrm>
            <a:off x="2339752" y="2278643"/>
            <a:ext cx="4320480" cy="571156"/>
          </a:xfrm>
          <a:prstGeom prst="wedgeRoundRectCallout">
            <a:avLst>
              <a:gd name="adj1" fmla="val 53024"/>
              <a:gd name="adj2" fmla="val 3320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B52B7EF-08E9-4EED-8A9C-B01AF7EDCA65}"/>
              </a:ext>
            </a:extLst>
          </p:cNvPr>
          <p:cNvSpPr/>
          <p:nvPr/>
        </p:nvSpPr>
        <p:spPr>
          <a:xfrm>
            <a:off x="35496" y="78341"/>
            <a:ext cx="222048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18000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感嘆文 </a:t>
            </a:r>
            <a:r>
              <a:rPr lang="en-US" altLang="ja-JP" sz="2800" b="1" cap="none" spc="0" dirty="0">
                <a:ln w="18000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How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" y="1746602"/>
            <a:ext cx="1329267" cy="1595122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74" y="2470572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2339752" y="3010841"/>
            <a:ext cx="4320480" cy="571156"/>
          </a:xfrm>
          <a:prstGeom prst="wedgeRoundRectCallout">
            <a:avLst>
              <a:gd name="adj1" fmla="val 54705"/>
              <a:gd name="adj2" fmla="val -17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1157A48-B33C-4101-BE34-C421DCAD2CB5}"/>
              </a:ext>
            </a:extLst>
          </p:cNvPr>
          <p:cNvSpPr/>
          <p:nvPr/>
        </p:nvSpPr>
        <p:spPr>
          <a:xfrm>
            <a:off x="4572000" y="1484784"/>
            <a:ext cx="1922139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 nice.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BBC6D94-4085-4022-BE87-D399A6DD1D27}"/>
              </a:ext>
            </a:extLst>
          </p:cNvPr>
          <p:cNvSpPr/>
          <p:nvPr/>
        </p:nvSpPr>
        <p:spPr>
          <a:xfrm>
            <a:off x="5571336" y="1543685"/>
            <a:ext cx="850796" cy="326052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F5C7CA-D5F9-46E5-B8BC-4092E216524F}"/>
              </a:ext>
            </a:extLst>
          </p:cNvPr>
          <p:cNvSpPr/>
          <p:nvPr/>
        </p:nvSpPr>
        <p:spPr>
          <a:xfrm>
            <a:off x="5542064" y="1903725"/>
            <a:ext cx="10489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C62316B-6665-42F2-A769-F8CFB7D0BD91}"/>
              </a:ext>
            </a:extLst>
          </p:cNvPr>
          <p:cNvSpPr/>
          <p:nvPr/>
        </p:nvSpPr>
        <p:spPr>
          <a:xfrm>
            <a:off x="5486027" y="1484784"/>
            <a:ext cx="91594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nice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76FECFD-C2E9-44FC-B2CF-04B87313DF5D}"/>
              </a:ext>
            </a:extLst>
          </p:cNvPr>
          <p:cNvSpPr/>
          <p:nvPr/>
        </p:nvSpPr>
        <p:spPr>
          <a:xfrm>
            <a:off x="4572000" y="1484784"/>
            <a:ext cx="10489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A7807-5C3B-4388-929F-6EE1A2657AA6}"/>
              </a:ext>
            </a:extLst>
          </p:cNvPr>
          <p:cNvSpPr/>
          <p:nvPr/>
        </p:nvSpPr>
        <p:spPr>
          <a:xfrm>
            <a:off x="5486027" y="2288678"/>
            <a:ext cx="23022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965" y="2494344"/>
            <a:ext cx="1429738" cy="1633986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518D28B-218A-40D0-AB63-9575EFBEE647}"/>
              </a:ext>
            </a:extLst>
          </p:cNvPr>
          <p:cNvSpPr/>
          <p:nvPr/>
        </p:nvSpPr>
        <p:spPr>
          <a:xfrm>
            <a:off x="4634192" y="2288678"/>
            <a:ext cx="10489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BAF41EC-11B2-452B-8DE4-CB1DE9E63003}"/>
              </a:ext>
            </a:extLst>
          </p:cNvPr>
          <p:cNvSpPr/>
          <p:nvPr/>
        </p:nvSpPr>
        <p:spPr>
          <a:xfrm>
            <a:off x="2802922" y="3068960"/>
            <a:ext cx="2273134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 nice</a:t>
            </a:r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24" name="角丸四角形 51">
            <a:extLst>
              <a:ext uri="{FF2B5EF4-FFF2-40B4-BE49-F238E27FC236}">
                <a16:creationId xmlns:a16="http://schemas.microsoft.com/office/drawing/2014/main" id="{F303AD02-964C-4CA2-BEE4-1C8D2DBE195A}"/>
              </a:ext>
            </a:extLst>
          </p:cNvPr>
          <p:cNvSpPr/>
          <p:nvPr/>
        </p:nvSpPr>
        <p:spPr>
          <a:xfrm>
            <a:off x="0" y="4293096"/>
            <a:ext cx="9144000" cy="2564904"/>
          </a:xfrm>
          <a:prstGeom prst="roundRect">
            <a:avLst>
              <a:gd name="adj" fmla="val 7131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BAA4C89-6FA0-49A7-8C66-F9FB9DBA56C6}"/>
              </a:ext>
            </a:extLst>
          </p:cNvPr>
          <p:cNvSpPr/>
          <p:nvPr/>
        </p:nvSpPr>
        <p:spPr>
          <a:xfrm>
            <a:off x="35496" y="4293096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5F8A61A-F19F-476D-AB45-60D7C2CD5B54}"/>
              </a:ext>
            </a:extLst>
          </p:cNvPr>
          <p:cNvSpPr/>
          <p:nvPr/>
        </p:nvSpPr>
        <p:spPr>
          <a:xfrm>
            <a:off x="310966" y="4821396"/>
            <a:ext cx="1596738" cy="326052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7271E69E-16AD-4A87-87B0-6F8C8CC3B7CA}"/>
              </a:ext>
            </a:extLst>
          </p:cNvPr>
          <p:cNvSpPr/>
          <p:nvPr/>
        </p:nvSpPr>
        <p:spPr>
          <a:xfrm>
            <a:off x="-36512" y="5393989"/>
            <a:ext cx="93245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の後は、強調部分の形容詞（副詞）を後に続けます。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45CCC05-E41C-44DE-9491-837AC44AD673}"/>
              </a:ext>
            </a:extLst>
          </p:cNvPr>
          <p:cNvSpPr/>
          <p:nvPr/>
        </p:nvSpPr>
        <p:spPr>
          <a:xfrm>
            <a:off x="-36512" y="5773773"/>
            <a:ext cx="93245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と形容詞（副詞）以外は省略されることもよくあります。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200E02B4-EE21-4137-A371-FD3123ED87EC}"/>
              </a:ext>
            </a:extLst>
          </p:cNvPr>
          <p:cNvSpPr/>
          <p:nvPr/>
        </p:nvSpPr>
        <p:spPr>
          <a:xfrm>
            <a:off x="-36512" y="6105490"/>
            <a:ext cx="93245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④感嘆文には、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があるので、どちらを使うのか区別をつけましょ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う。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は名詞部分、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は形容詞・副詞を強調します。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B726CEE4-0917-4AF4-BFD8-BAE83592849B}"/>
              </a:ext>
            </a:extLst>
          </p:cNvPr>
          <p:cNvSpPr/>
          <p:nvPr/>
        </p:nvSpPr>
        <p:spPr>
          <a:xfrm>
            <a:off x="-25862" y="4793505"/>
            <a:ext cx="93245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①形容詞・副詞を「すごい」と驚きのを表して強調をするときには、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使って強調します。「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どんなに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形容詞・副詞なんだ！」となります。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168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29636 0.0567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26" y="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69 L -0.18941 0.1178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00139 0.11852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0" grpId="0" animBg="1"/>
      <p:bldP spid="21" grpId="0"/>
      <p:bldP spid="25" grpId="0" animBg="1"/>
      <p:bldP spid="30" grpId="0"/>
      <p:bldP spid="30" grpId="1"/>
      <p:bldP spid="31" grpId="0"/>
      <p:bldP spid="31" grpId="1"/>
      <p:bldP spid="32" grpId="0"/>
      <p:bldP spid="32" grpId="1"/>
      <p:bldP spid="32" grpId="2"/>
      <p:bldP spid="35" grpId="0"/>
      <p:bldP spid="22" grpId="2"/>
      <p:bldP spid="23" grpId="0"/>
      <p:bldP spid="24" grpId="0" animBg="1"/>
      <p:bldP spid="27" grpId="0"/>
      <p:bldP spid="29" grpId="0" animBg="1"/>
      <p:bldP spid="34" grpId="0"/>
      <p:bldP spid="43" grpId="0"/>
      <p:bldP spid="45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9" y="2124712"/>
            <a:ext cx="1329267" cy="15951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23" y="2731118"/>
            <a:ext cx="1429738" cy="1633986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83573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475656" y="3044023"/>
            <a:ext cx="5006134" cy="543482"/>
          </a:xfrm>
          <a:prstGeom prst="wedgeRoundRectCallout">
            <a:avLst>
              <a:gd name="adj1" fmla="val 51031"/>
              <a:gd name="adj2" fmla="val 8647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A3AFA0-F1BC-4B25-860A-8400D58EC34D}"/>
              </a:ext>
            </a:extLst>
          </p:cNvPr>
          <p:cNvSpPr/>
          <p:nvPr/>
        </p:nvSpPr>
        <p:spPr>
          <a:xfrm>
            <a:off x="1635277" y="3087127"/>
            <a:ext cx="437688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 a nice person he is</a:t>
            </a:r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173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9" y="2124712"/>
            <a:ext cx="1329267" cy="15951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23" y="2731118"/>
            <a:ext cx="1429738" cy="1633986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683573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475656" y="3044023"/>
            <a:ext cx="5006134" cy="543482"/>
          </a:xfrm>
          <a:prstGeom prst="wedgeRoundRectCallout">
            <a:avLst>
              <a:gd name="adj1" fmla="val 51031"/>
              <a:gd name="adj2" fmla="val 8647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6A3AFA0-F1BC-4B25-860A-8400D58EC34D}"/>
              </a:ext>
            </a:extLst>
          </p:cNvPr>
          <p:cNvSpPr/>
          <p:nvPr/>
        </p:nvSpPr>
        <p:spPr>
          <a:xfrm>
            <a:off x="1635277" y="3087127"/>
            <a:ext cx="437688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 a nice person</a:t>
            </a:r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6625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B52B7EF-08E9-4EED-8A9C-B01AF7EDCA65}"/>
              </a:ext>
            </a:extLst>
          </p:cNvPr>
          <p:cNvSpPr/>
          <p:nvPr/>
        </p:nvSpPr>
        <p:spPr>
          <a:xfrm>
            <a:off x="35496" y="78341"/>
            <a:ext cx="2339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2800" b="1" cap="none" spc="0" dirty="0">
                <a:ln w="18000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感嘆文 </a:t>
            </a:r>
            <a:r>
              <a:rPr lang="en-US" altLang="ja-JP" sz="2800" b="1" cap="none" spc="0" dirty="0">
                <a:ln w="18000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What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6308AAE-ED10-49C8-9CE9-4DE017AC3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1" y="1746602"/>
            <a:ext cx="1329267" cy="1595122"/>
          </a:xfrm>
          <a:prstGeom prst="rect">
            <a:avLst/>
          </a:prstGeom>
        </p:spPr>
      </p:pic>
      <p:pic>
        <p:nvPicPr>
          <p:cNvPr id="8" name="図 7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EBDA5417-ABB6-446A-9932-8AA7D9CB15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074" y="2470572"/>
            <a:ext cx="1401275" cy="1681530"/>
          </a:xfrm>
          <a:prstGeom prst="rect">
            <a:avLst/>
          </a:prstGeom>
        </p:spPr>
      </p:pic>
      <p:sp>
        <p:nvSpPr>
          <p:cNvPr id="10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352651" y="2251410"/>
            <a:ext cx="4952376" cy="571156"/>
          </a:xfrm>
          <a:prstGeom prst="wedgeRoundRectCallout">
            <a:avLst>
              <a:gd name="adj1" fmla="val 61041"/>
              <a:gd name="adj2" fmla="val 6059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1157A48-B33C-4101-BE34-C421DCAD2CB5}"/>
              </a:ext>
            </a:extLst>
          </p:cNvPr>
          <p:cNvSpPr/>
          <p:nvPr/>
        </p:nvSpPr>
        <p:spPr>
          <a:xfrm>
            <a:off x="4675130" y="1481171"/>
            <a:ext cx="3432395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 a nice person.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9BBC6D94-4085-4022-BE87-D399A6DD1D27}"/>
              </a:ext>
            </a:extLst>
          </p:cNvPr>
          <p:cNvSpPr/>
          <p:nvPr/>
        </p:nvSpPr>
        <p:spPr>
          <a:xfrm>
            <a:off x="5652120" y="1543685"/>
            <a:ext cx="2206663" cy="326052"/>
          </a:xfrm>
          <a:prstGeom prst="rect">
            <a:avLst/>
          </a:prstGeom>
          <a:solidFill>
            <a:srgbClr val="FF006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F5C7CA-D5F9-46E5-B8BC-4092E216524F}"/>
              </a:ext>
            </a:extLst>
          </p:cNvPr>
          <p:cNvSpPr/>
          <p:nvPr/>
        </p:nvSpPr>
        <p:spPr>
          <a:xfrm>
            <a:off x="6302004" y="1903725"/>
            <a:ext cx="117523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C62316B-6665-42F2-A769-F8CFB7D0BD91}"/>
              </a:ext>
            </a:extLst>
          </p:cNvPr>
          <p:cNvSpPr/>
          <p:nvPr/>
        </p:nvSpPr>
        <p:spPr>
          <a:xfrm>
            <a:off x="5594791" y="1471677"/>
            <a:ext cx="2455405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a nice person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76FECFD-C2E9-44FC-B2CF-04B87313DF5D}"/>
              </a:ext>
            </a:extLst>
          </p:cNvPr>
          <p:cNvSpPr/>
          <p:nvPr/>
        </p:nvSpPr>
        <p:spPr>
          <a:xfrm>
            <a:off x="4667791" y="1479719"/>
            <a:ext cx="10489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56E502AC-E7A1-4359-86BB-FE39957C35E5}"/>
              </a:ext>
            </a:extLst>
          </p:cNvPr>
          <p:cNvSpPr/>
          <p:nvPr/>
        </p:nvSpPr>
        <p:spPr>
          <a:xfrm>
            <a:off x="4747138" y="2306156"/>
            <a:ext cx="1048998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he is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D3A7807-5C3B-4388-929F-6EE1A2657AA6}"/>
              </a:ext>
            </a:extLst>
          </p:cNvPr>
          <p:cNvSpPr/>
          <p:nvPr/>
        </p:nvSpPr>
        <p:spPr>
          <a:xfrm>
            <a:off x="5556603" y="2309623"/>
            <a:ext cx="230221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F24362-0791-489B-B7BA-D628736438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965" y="2494344"/>
            <a:ext cx="1429738" cy="1633986"/>
          </a:xfrm>
          <a:prstGeom prst="rect">
            <a:avLst/>
          </a:prstGeom>
        </p:spPr>
      </p:pic>
      <p:sp>
        <p:nvSpPr>
          <p:cNvPr id="36" name="角丸四角形吹き出し 55">
            <a:extLst>
              <a:ext uri="{FF2B5EF4-FFF2-40B4-BE49-F238E27FC236}">
                <a16:creationId xmlns:a16="http://schemas.microsoft.com/office/drawing/2014/main" id="{1827E0AF-03B4-4D9C-A4FC-7133EA911075}"/>
              </a:ext>
            </a:extLst>
          </p:cNvPr>
          <p:cNvSpPr/>
          <p:nvPr/>
        </p:nvSpPr>
        <p:spPr>
          <a:xfrm>
            <a:off x="1403648" y="2988753"/>
            <a:ext cx="4952376" cy="571156"/>
          </a:xfrm>
          <a:prstGeom prst="wedgeRoundRectCallout">
            <a:avLst>
              <a:gd name="adj1" fmla="val 61041"/>
              <a:gd name="adj2" fmla="val 6059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1555569" y="3028039"/>
            <a:ext cx="437688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400" b="1" spc="50" dirty="0">
                <a:ln w="11430">
                  <a:noFill/>
                </a:ln>
                <a:latin typeface="Century Schoolbook" panose="02040604050505020304" pitchFamily="18" charset="0"/>
              </a:rPr>
              <a:t> a nice person</a:t>
            </a:r>
            <a:r>
              <a:rPr lang="en-US" altLang="ja-JP" sz="24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37" name="角丸四角形 51">
            <a:extLst>
              <a:ext uri="{FF2B5EF4-FFF2-40B4-BE49-F238E27FC236}">
                <a16:creationId xmlns:a16="http://schemas.microsoft.com/office/drawing/2014/main" id="{AE2ABAC6-9D0D-42B6-A912-DC4CB518BAD0}"/>
              </a:ext>
            </a:extLst>
          </p:cNvPr>
          <p:cNvSpPr/>
          <p:nvPr/>
        </p:nvSpPr>
        <p:spPr>
          <a:xfrm>
            <a:off x="-18800" y="4245177"/>
            <a:ext cx="9144000" cy="2588270"/>
          </a:xfrm>
          <a:prstGeom prst="roundRect">
            <a:avLst>
              <a:gd name="adj" fmla="val 7131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FF30A3E-9FF9-4D7C-A08D-6D2C7AEF93F0}"/>
              </a:ext>
            </a:extLst>
          </p:cNvPr>
          <p:cNvSpPr/>
          <p:nvPr/>
        </p:nvSpPr>
        <p:spPr>
          <a:xfrm>
            <a:off x="35496" y="4250787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C08AC24F-A770-424E-833D-1750CE174104}"/>
              </a:ext>
            </a:extLst>
          </p:cNvPr>
          <p:cNvSpPr/>
          <p:nvPr/>
        </p:nvSpPr>
        <p:spPr>
          <a:xfrm>
            <a:off x="300317" y="4806355"/>
            <a:ext cx="1088436" cy="326052"/>
          </a:xfrm>
          <a:prstGeom prst="rect">
            <a:avLst/>
          </a:prstGeom>
          <a:solidFill>
            <a:srgbClr val="FF006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3EDCFE7-8980-47D3-B625-4258EF5B016E}"/>
              </a:ext>
            </a:extLst>
          </p:cNvPr>
          <p:cNvSpPr/>
          <p:nvPr/>
        </p:nvSpPr>
        <p:spPr>
          <a:xfrm>
            <a:off x="-36512" y="5351680"/>
            <a:ext cx="93245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の後は、強調部分の名詞部分を後に続けます。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FCE8ED9-8F12-4FCB-8619-084CFAD5B956}"/>
              </a:ext>
            </a:extLst>
          </p:cNvPr>
          <p:cNvSpPr/>
          <p:nvPr/>
        </p:nvSpPr>
        <p:spPr>
          <a:xfrm>
            <a:off x="-36512" y="5731464"/>
            <a:ext cx="93245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と名詞部分以外は省略されることもよくあります。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F9F5DAC5-AFB6-42A0-AA77-2E4498C1A057}"/>
              </a:ext>
            </a:extLst>
          </p:cNvPr>
          <p:cNvSpPr/>
          <p:nvPr/>
        </p:nvSpPr>
        <p:spPr>
          <a:xfrm>
            <a:off x="-36512" y="6050987"/>
            <a:ext cx="93245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④感嘆文には、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があるので、どちらを使うのか区別をつけましょ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pPr algn="l"/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う。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は名詞部分、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How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は形容詞（副詞）を強調します。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92CF9864-845E-4800-AA9F-5FBECD3FFB0D}"/>
              </a:ext>
            </a:extLst>
          </p:cNvPr>
          <p:cNvSpPr/>
          <p:nvPr/>
        </p:nvSpPr>
        <p:spPr>
          <a:xfrm>
            <a:off x="-25862" y="4751196"/>
            <a:ext cx="93245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①名詞部分を「すごい」と驚きのを表して強調をするときには、 </a:t>
            </a:r>
            <a:r>
              <a:rPr lang="en-US" altLang="ja-JP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What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を使っ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て強調します。「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なんて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～な名詞なんだ！」</a:t>
            </a:r>
            <a:endParaRPr lang="en-US" altLang="ja-JP" sz="20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775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52118 0.0615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59" y="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7 L -0.34045 0.1238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31" y="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6 0.00347 L 0.00312 0.12268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/>
      <p:bldP spid="25" grpId="0" animBg="1"/>
      <p:bldP spid="30" grpId="0"/>
      <p:bldP spid="30" grpId="1"/>
      <p:bldP spid="31" grpId="0"/>
      <p:bldP spid="31" grpId="1"/>
      <p:bldP spid="32" grpId="0"/>
      <p:bldP spid="32" grpId="1"/>
      <p:bldP spid="32" grpId="2"/>
      <p:bldP spid="33" grpId="0"/>
      <p:bldP spid="35" grpId="0"/>
      <p:bldP spid="36" grpId="0" animBg="1"/>
      <p:bldP spid="26" grpId="0"/>
      <p:bldP spid="37" grpId="0" animBg="1"/>
      <p:bldP spid="38" grpId="0"/>
      <p:bldP spid="40" grpId="0" animBg="1"/>
      <p:bldP spid="41" grpId="0"/>
      <p:bldP spid="42" grpId="0"/>
      <p:bldP spid="43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187624" y="2321004"/>
            <a:ext cx="795637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NCGothic" panose="02000600000000000000" pitchFamily="50" charset="0"/>
                <a:ea typeface="MS Gothic" panose="020B0609070205080204" pitchFamily="49" charset="-128"/>
              </a:rPr>
              <a:t>感嘆文！</a:t>
            </a:r>
            <a:endParaRPr kumimoji="1" lang="en-US" altLang="ja-JP" sz="11500" dirty="0">
              <a:latin typeface="NCGothic" panose="02000600000000000000" pitchFamily="50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062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86165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611560" y="513721"/>
            <a:ext cx="3816424" cy="1008852"/>
          </a:xfrm>
          <a:prstGeom prst="wedgeRoundRectCallout">
            <a:avLst>
              <a:gd name="adj1" fmla="val -57303"/>
              <a:gd name="adj2" fmla="val 866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971600" y="742192"/>
            <a:ext cx="568863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cute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BAF41EC-11B2-452B-8DE4-CB1DE9E63003}"/>
              </a:ext>
            </a:extLst>
          </p:cNvPr>
          <p:cNvSpPr/>
          <p:nvPr/>
        </p:nvSpPr>
        <p:spPr>
          <a:xfrm>
            <a:off x="1259632" y="756537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endParaRPr lang="en-US" altLang="ja-JP" sz="2800" b="1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0006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547664" y="4797152"/>
            <a:ext cx="5832648" cy="1008852"/>
          </a:xfrm>
          <a:prstGeom prst="wedgeRoundRectCallout">
            <a:avLst>
              <a:gd name="adj1" fmla="val -76242"/>
              <a:gd name="adj2" fmla="val -180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2519772" y="5039968"/>
            <a:ext cx="388843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a cute dog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771800" y="5039968"/>
            <a:ext cx="1180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24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60648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624109" y="4725144"/>
            <a:ext cx="3811987" cy="1008852"/>
          </a:xfrm>
          <a:prstGeom prst="wedgeRoundRectCallout">
            <a:avLst>
              <a:gd name="adj1" fmla="val -62158"/>
              <a:gd name="adj2" fmla="val 13638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2051720" y="4941168"/>
            <a:ext cx="2587851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big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BAF41EC-11B2-452B-8DE4-CB1DE9E63003}"/>
              </a:ext>
            </a:extLst>
          </p:cNvPr>
          <p:cNvSpPr/>
          <p:nvPr/>
        </p:nvSpPr>
        <p:spPr>
          <a:xfrm>
            <a:off x="2339752" y="4990664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endParaRPr lang="en-US" altLang="ja-JP" sz="2800" b="1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75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556792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79512" y="3861048"/>
            <a:ext cx="5832648" cy="1008852"/>
          </a:xfrm>
          <a:prstGeom prst="wedgeRoundRectCallout">
            <a:avLst>
              <a:gd name="adj1" fmla="val 54734"/>
              <a:gd name="adj2" fmla="val -7653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159224" y="4095571"/>
            <a:ext cx="6068959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an interesting movie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95536" y="4149080"/>
            <a:ext cx="1180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7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86165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611560" y="499376"/>
            <a:ext cx="5832648" cy="1008852"/>
          </a:xfrm>
          <a:prstGeom prst="wedgeRoundRectCallout">
            <a:avLst>
              <a:gd name="adj1" fmla="val 39342"/>
              <a:gd name="adj2" fmla="val 18054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1619672" y="692696"/>
            <a:ext cx="568863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delicious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BAF41EC-11B2-452B-8DE4-CB1DE9E63003}"/>
              </a:ext>
            </a:extLst>
          </p:cNvPr>
          <p:cNvSpPr/>
          <p:nvPr/>
        </p:nvSpPr>
        <p:spPr>
          <a:xfrm>
            <a:off x="1907704" y="742192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endParaRPr lang="en-US" altLang="ja-JP" sz="2800" b="1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5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90006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547664" y="4797152"/>
            <a:ext cx="5832648" cy="1008852"/>
          </a:xfrm>
          <a:prstGeom prst="wedgeRoundRectCallout">
            <a:avLst>
              <a:gd name="adj1" fmla="val -76242"/>
              <a:gd name="adj2" fmla="val -180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2519772" y="5039968"/>
            <a:ext cx="3888432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What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a tall tree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2771800" y="5039968"/>
            <a:ext cx="1180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What</a:t>
            </a:r>
            <a:endParaRPr lang="ja-JP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17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870" y="260648"/>
            <a:ext cx="6096000" cy="4067175"/>
          </a:xfrm>
          <a:prstGeom prst="rect">
            <a:avLst/>
          </a:prstGeom>
        </p:spPr>
      </p:pic>
      <p:sp>
        <p:nvSpPr>
          <p:cNvPr id="4" name="角丸四角形吹き出し 55">
            <a:extLst>
              <a:ext uri="{FF2B5EF4-FFF2-40B4-BE49-F238E27FC236}">
                <a16:creationId xmlns:a16="http://schemas.microsoft.com/office/drawing/2014/main" id="{CEE12C4E-E769-4655-B52B-540A845FD105}"/>
              </a:ext>
            </a:extLst>
          </p:cNvPr>
          <p:cNvSpPr/>
          <p:nvPr/>
        </p:nvSpPr>
        <p:spPr>
          <a:xfrm>
            <a:off x="1624109" y="4725144"/>
            <a:ext cx="3811987" cy="1008852"/>
          </a:xfrm>
          <a:prstGeom prst="wedgeRoundRectCallout">
            <a:avLst>
              <a:gd name="adj1" fmla="val -62158"/>
              <a:gd name="adj2" fmla="val 13638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5BF93A-EB72-466F-8E89-D5DDF4ABDFA9}"/>
              </a:ext>
            </a:extLst>
          </p:cNvPr>
          <p:cNvSpPr/>
          <p:nvPr/>
        </p:nvSpPr>
        <p:spPr>
          <a:xfrm>
            <a:off x="2051720" y="4941168"/>
            <a:ext cx="2587851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How</a:t>
            </a:r>
            <a:r>
              <a:rPr lang="en-US" altLang="ja-JP" sz="2800" b="1" spc="50" dirty="0">
                <a:ln w="11430">
                  <a:noFill/>
                </a:ln>
                <a:latin typeface="Century Schoolbook" panose="02040604050505020304" pitchFamily="18" charset="0"/>
              </a:rPr>
              <a:t> ) fast</a:t>
            </a:r>
            <a:r>
              <a:rPr lang="en-US" altLang="ja-JP" sz="28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!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BAF41EC-11B2-452B-8DE4-CB1DE9E63003}"/>
              </a:ext>
            </a:extLst>
          </p:cNvPr>
          <p:cNvSpPr/>
          <p:nvPr/>
        </p:nvSpPr>
        <p:spPr>
          <a:xfrm>
            <a:off x="2339752" y="4990664"/>
            <a:ext cx="115212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28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How</a:t>
            </a:r>
            <a:endParaRPr lang="en-US" altLang="ja-JP" sz="2800" b="1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22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F3049B-B7C7-4BF4-31B9-6B9B589F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8"/>
            <a:ext cx="9144000" cy="684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42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BA78AF-412A-937C-52FF-2A4D12E0A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8"/>
            <a:ext cx="9144000" cy="684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46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331640" y="2321004"/>
            <a:ext cx="78123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dirty="0">
                <a:latin typeface="NCGothic" panose="02000600000000000000" pitchFamily="50" charset="0"/>
                <a:ea typeface="MS Gothic" panose="020B0609070205080204" pitchFamily="49" charset="-128"/>
              </a:rPr>
              <a:t>感嘆文！</a:t>
            </a:r>
            <a:endParaRPr kumimoji="1" lang="en-US" altLang="ja-JP" sz="11500" dirty="0">
              <a:latin typeface="NCGothic" panose="02000600000000000000" pitchFamily="50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0695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2732</TotalTime>
  <Words>591</Words>
  <Application>Microsoft Office PowerPoint</Application>
  <PresentationFormat>画面に合わせる (4:3)</PresentationFormat>
  <Paragraphs>73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Schoolbook</vt:lpstr>
      <vt:lpstr>NCGothic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1</dc:creator>
  <cp:lastModifiedBy>春日 秀紀</cp:lastModifiedBy>
  <cp:revision>154</cp:revision>
  <dcterms:created xsi:type="dcterms:W3CDTF">2020-12-21T06:08:24Z</dcterms:created>
  <dcterms:modified xsi:type="dcterms:W3CDTF">2026-10-02T23:10:59Z</dcterms:modified>
</cp:coreProperties>
</file>