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handoutMasterIdLst>
    <p:handoutMasterId r:id="rId21"/>
  </p:handoutMasterIdLst>
  <p:sldIdLst>
    <p:sldId id="379" r:id="rId2"/>
    <p:sldId id="387" r:id="rId3"/>
    <p:sldId id="410" r:id="rId4"/>
    <p:sldId id="408" r:id="rId5"/>
    <p:sldId id="406" r:id="rId6"/>
    <p:sldId id="405" r:id="rId7"/>
    <p:sldId id="407" r:id="rId8"/>
    <p:sldId id="415" r:id="rId9"/>
    <p:sldId id="414" r:id="rId10"/>
    <p:sldId id="409" r:id="rId11"/>
    <p:sldId id="333" r:id="rId12"/>
    <p:sldId id="404" r:id="rId13"/>
    <p:sldId id="411" r:id="rId14"/>
    <p:sldId id="413" r:id="rId15"/>
    <p:sldId id="419" r:id="rId16"/>
    <p:sldId id="416" r:id="rId17"/>
    <p:sldId id="417" r:id="rId18"/>
    <p:sldId id="418" r:id="rId19"/>
  </p:sldIdLst>
  <p:sldSz cx="9144000" cy="6858000" type="screen4x3"/>
  <p:notesSz cx="10017125" cy="68881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FFFF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18" autoAdjust="0"/>
    <p:restoredTop sz="82667" autoAdjust="0"/>
  </p:normalViewPr>
  <p:slideViewPr>
    <p:cSldViewPr>
      <p:cViewPr varScale="1">
        <p:scale>
          <a:sx n="101" d="100"/>
          <a:sy n="101" d="100"/>
        </p:scale>
        <p:origin x="163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40754" cy="345604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74053" y="1"/>
            <a:ext cx="4340754" cy="345604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CEDB8337-B322-4871-84C9-EA324EA96BBD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542560"/>
            <a:ext cx="4340754" cy="345603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74053" y="6542560"/>
            <a:ext cx="4340754" cy="345603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030666C3-ABFB-4107-BE52-D27ED721EF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35843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5674053" y="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/>
          <a:lstStyle>
            <a:lvl1pPr algn="r">
              <a:defRPr sz="1300"/>
            </a:lvl1pPr>
          </a:lstStyle>
          <a:p>
            <a:fld id="{091B208D-0857-486C-B01F-293FE1B87AAF}" type="datetimeFigureOut">
              <a:rPr kumimoji="1" lang="ja-JP" altLang="en-US" smtClean="0"/>
              <a:pPr/>
              <a:t>2026/11/2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3286125" y="515938"/>
            <a:ext cx="3444875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7" tIns="48299" rIns="96597" bIns="48299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1001713" y="3271878"/>
            <a:ext cx="8013700" cy="3099673"/>
          </a:xfrm>
          <a:prstGeom prst="rect">
            <a:avLst/>
          </a:prstGeom>
        </p:spPr>
        <p:txBody>
          <a:bodyPr vert="horz" lIns="96597" tIns="48299" rIns="96597" bIns="48299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654256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5674053" y="6542560"/>
            <a:ext cx="4340754" cy="344408"/>
          </a:xfrm>
          <a:prstGeom prst="rect">
            <a:avLst/>
          </a:prstGeom>
        </p:spPr>
        <p:txBody>
          <a:bodyPr vert="horz" lIns="96597" tIns="48299" rIns="96597" bIns="48299" rtlCol="0" anchor="b"/>
          <a:lstStyle>
            <a:lvl1pPr algn="r">
              <a:defRPr sz="1300"/>
            </a:lvl1pPr>
          </a:lstStyle>
          <a:p>
            <a:fld id="{A1576DCF-C6C1-43A9-8131-879F3F7780A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4994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76DCF-C6C1-43A9-8131-879F3F7780A4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4229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76DCF-C6C1-43A9-8131-879F3F7780A4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551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76DCF-C6C1-43A9-8131-879F3F7780A4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9230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8C9C90-05C5-4E9D-9CC8-07817A8B0278}" type="slidenum">
              <a:rPr kumimoji="1" lang="ja-JP" altLang="en-US" smtClean="0"/>
              <a:pPr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792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76DCF-C6C1-43A9-8131-879F3F7780A4}" type="slidenum">
              <a:rPr kumimoji="1" lang="ja-JP" altLang="en-US" smtClean="0"/>
              <a:pPr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79779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76DCF-C6C1-43A9-8131-879F3F7780A4}" type="slidenum">
              <a:rPr kumimoji="1" lang="ja-JP" altLang="en-US" smtClean="0"/>
              <a:pPr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7908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03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476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2864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3794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2026/11/2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7705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2026/11/2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7931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2026/11/2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5093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231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751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849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1674-F9A4-442C-8179-2F758C48A569}" type="datetimeFigureOut">
              <a:rPr kumimoji="1" lang="ja-JP" altLang="en-US" smtClean="0"/>
              <a:pPr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1656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71674-F9A4-442C-8179-2F758C48A569}" type="datetimeFigureOut">
              <a:rPr kumimoji="1" lang="ja-JP" altLang="en-US" smtClean="0"/>
              <a:pPr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21E78-3739-4298-B715-6F796768594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255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259632" y="1844824"/>
            <a:ext cx="698477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600" dirty="0">
                <a:latin typeface="NCGothic" panose="02000600000000000000" pitchFamily="50" charset="0"/>
                <a:ea typeface="MS Gothic" panose="020B0609070205080204" pitchFamily="49" charset="-128"/>
              </a:rPr>
              <a:t>助動詞</a:t>
            </a:r>
          </a:p>
        </p:txBody>
      </p:sp>
    </p:spTree>
    <p:extLst>
      <p:ext uri="{BB962C8B-B14F-4D97-AF65-F5344CB8AC3E}">
        <p14:creationId xmlns:p14="http://schemas.microsoft.com/office/powerpoint/2010/main" val="4237142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295636" y="908720"/>
            <a:ext cx="655272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39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can</a:t>
            </a:r>
            <a:endParaRPr kumimoji="1" lang="ja-JP" altLang="en-US" sz="239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A46B97E-69EE-E53E-85EB-B03E9AC43D03}"/>
              </a:ext>
            </a:extLst>
          </p:cNvPr>
          <p:cNvSpPr txBox="1"/>
          <p:nvPr/>
        </p:nvSpPr>
        <p:spPr>
          <a:xfrm>
            <a:off x="3707904" y="4411398"/>
            <a:ext cx="144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>
                <a:latin typeface="NCGothic" panose="02000600000000000000" pitchFamily="50" charset="0"/>
                <a:ea typeface="MS Gothic" panose="020B0609070205080204" pitchFamily="49" charset="-128"/>
              </a:rPr>
              <a:t>許可</a:t>
            </a:r>
          </a:p>
        </p:txBody>
      </p:sp>
    </p:spTree>
    <p:extLst>
      <p:ext uri="{BB962C8B-B14F-4D97-AF65-F5344CB8AC3E}">
        <p14:creationId xmlns:p14="http://schemas.microsoft.com/office/powerpoint/2010/main" val="290689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1EB8369-C627-0D7D-BAF8-BA9ACC987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44000" cy="6858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0FEBF1E1-4E7B-9A6C-9E39-FCD0793092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667" y="4601515"/>
            <a:ext cx="2217718" cy="227438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461E8EA-C375-E5E8-4C9C-96D0934E737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75"/>
          <a:stretch/>
        </p:blipFill>
        <p:spPr>
          <a:xfrm>
            <a:off x="-41657" y="3014080"/>
            <a:ext cx="3883036" cy="3878092"/>
          </a:xfrm>
          <a:prstGeom prst="rect">
            <a:avLst/>
          </a:prstGeom>
        </p:spPr>
      </p:pic>
      <p:sp>
        <p:nvSpPr>
          <p:cNvPr id="6" name="角丸四角形吹き出し 7">
            <a:extLst>
              <a:ext uri="{FF2B5EF4-FFF2-40B4-BE49-F238E27FC236}">
                <a16:creationId xmlns:a16="http://schemas.microsoft.com/office/drawing/2014/main" id="{848FFAC8-25E9-D827-8C67-87DE97AE54C3}"/>
              </a:ext>
            </a:extLst>
          </p:cNvPr>
          <p:cNvSpPr/>
          <p:nvPr/>
        </p:nvSpPr>
        <p:spPr>
          <a:xfrm>
            <a:off x="2547165" y="2070667"/>
            <a:ext cx="5534271" cy="936105"/>
          </a:xfrm>
          <a:prstGeom prst="wedgeRoundRectCallout">
            <a:avLst>
              <a:gd name="adj1" fmla="val 42311"/>
              <a:gd name="adj2" fmla="val 229140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吹き出し 7">
            <a:extLst>
              <a:ext uri="{FF2B5EF4-FFF2-40B4-BE49-F238E27FC236}">
                <a16:creationId xmlns:a16="http://schemas.microsoft.com/office/drawing/2014/main" id="{E417259D-CF41-7B59-3258-CE15D9D61694}"/>
              </a:ext>
            </a:extLst>
          </p:cNvPr>
          <p:cNvSpPr/>
          <p:nvPr/>
        </p:nvSpPr>
        <p:spPr>
          <a:xfrm>
            <a:off x="3726752" y="5551082"/>
            <a:ext cx="1547971" cy="936105"/>
          </a:xfrm>
          <a:prstGeom prst="wedgeRoundRectCallout">
            <a:avLst>
              <a:gd name="adj1" fmla="val -64719"/>
              <a:gd name="adj2" fmla="val 2838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64DC740-76C3-5C03-6307-AB2BC430C1FB}"/>
              </a:ext>
            </a:extLst>
          </p:cNvPr>
          <p:cNvSpPr/>
          <p:nvPr/>
        </p:nvSpPr>
        <p:spPr>
          <a:xfrm>
            <a:off x="3841379" y="5702664"/>
            <a:ext cx="143334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Sure.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768CAFB-8C83-33C2-E675-71BEECE92BB8}"/>
              </a:ext>
            </a:extLst>
          </p:cNvPr>
          <p:cNvSpPr/>
          <p:nvPr/>
        </p:nvSpPr>
        <p:spPr>
          <a:xfrm>
            <a:off x="3694399" y="2298428"/>
            <a:ext cx="440165" cy="53604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E6D343F-19EF-FE0B-3B5E-BC8904B98BA0}"/>
              </a:ext>
            </a:extLst>
          </p:cNvPr>
          <p:cNvSpPr/>
          <p:nvPr/>
        </p:nvSpPr>
        <p:spPr>
          <a:xfrm>
            <a:off x="2612711" y="2256485"/>
            <a:ext cx="576064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Can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I eat that cake?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728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角丸四角形吹き出し 9">
            <a:extLst>
              <a:ext uri="{FF2B5EF4-FFF2-40B4-BE49-F238E27FC236}">
                <a16:creationId xmlns:a16="http://schemas.microsoft.com/office/drawing/2014/main" id="{48A44DEA-9C7D-1D66-6A08-B852FB42C2D5}"/>
              </a:ext>
            </a:extLst>
          </p:cNvPr>
          <p:cNvSpPr/>
          <p:nvPr/>
        </p:nvSpPr>
        <p:spPr>
          <a:xfrm>
            <a:off x="2132042" y="3355798"/>
            <a:ext cx="5534271" cy="517447"/>
          </a:xfrm>
          <a:prstGeom prst="wedgeRoundRectCallout">
            <a:avLst>
              <a:gd name="adj1" fmla="val -55267"/>
              <a:gd name="adj2" fmla="val -33759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/>
        </p:nvSpPr>
        <p:spPr>
          <a:xfrm>
            <a:off x="6455867" y="-29755"/>
            <a:ext cx="2678938" cy="70788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can</a:t>
            </a:r>
            <a:r>
              <a:rPr lang="ja-JP" altLang="en-US" sz="40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</a:rPr>
              <a:t>（許可）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347B9F1-DFA2-457E-96D4-73A4F8B37C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780" y="814006"/>
            <a:ext cx="1046840" cy="107359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1E54E4C8-FE70-4ED5-A96D-5DB85A70324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75"/>
          <a:stretch/>
        </p:blipFill>
        <p:spPr>
          <a:xfrm>
            <a:off x="256380" y="44624"/>
            <a:ext cx="1766957" cy="1764707"/>
          </a:xfrm>
          <a:prstGeom prst="rect">
            <a:avLst/>
          </a:prstGeom>
        </p:spPr>
      </p:pic>
      <p:sp>
        <p:nvSpPr>
          <p:cNvPr id="34" name="角丸四角形吹き出し 7">
            <a:extLst>
              <a:ext uri="{FF2B5EF4-FFF2-40B4-BE49-F238E27FC236}">
                <a16:creationId xmlns:a16="http://schemas.microsoft.com/office/drawing/2014/main" id="{CB25268D-0867-4BA9-8C91-70DEE007A0FB}"/>
              </a:ext>
            </a:extLst>
          </p:cNvPr>
          <p:cNvSpPr/>
          <p:nvPr/>
        </p:nvSpPr>
        <p:spPr>
          <a:xfrm>
            <a:off x="2306509" y="788229"/>
            <a:ext cx="5534271" cy="783431"/>
          </a:xfrm>
          <a:prstGeom prst="wedgeRoundRectCallout">
            <a:avLst>
              <a:gd name="adj1" fmla="val -55809"/>
              <a:gd name="adj2" fmla="val 12250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E74DCEDD-0DDC-4D50-B759-0BC2CE40FEB2}"/>
              </a:ext>
            </a:extLst>
          </p:cNvPr>
          <p:cNvSpPr/>
          <p:nvPr/>
        </p:nvSpPr>
        <p:spPr>
          <a:xfrm>
            <a:off x="2306507" y="797569"/>
            <a:ext cx="576064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You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can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eat this cake.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" name="角丸四角形 27">
            <a:extLst>
              <a:ext uri="{FF2B5EF4-FFF2-40B4-BE49-F238E27FC236}">
                <a16:creationId xmlns:a16="http://schemas.microsoft.com/office/drawing/2014/main" id="{9639A027-78A7-4A4A-BDF8-CAD2A341F484}"/>
              </a:ext>
            </a:extLst>
          </p:cNvPr>
          <p:cNvSpPr/>
          <p:nvPr/>
        </p:nvSpPr>
        <p:spPr>
          <a:xfrm>
            <a:off x="1" y="3914150"/>
            <a:ext cx="9180512" cy="2943850"/>
          </a:xfrm>
          <a:prstGeom prst="roundRect">
            <a:avLst>
              <a:gd name="adj" fmla="val 8341"/>
            </a:avLst>
          </a:prstGeom>
          <a:solidFill>
            <a:srgbClr val="3333CC">
              <a:alpha val="3000"/>
            </a:srgbClr>
          </a:solidFill>
          <a:ln w="254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Century Schoolbook" panose="02040604050505020304" pitchFamily="18" charset="0"/>
                <a:ea typeface="ＭＳ ゴシック" panose="020B0609070205080204" pitchFamily="49" charset="-128"/>
              </a:rPr>
              <a:t>　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0157D27-73CD-4A5A-9E46-6BFE565907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780" y="2653185"/>
            <a:ext cx="1046840" cy="107359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8D6105C-7656-46FA-B99F-4C6682BF0DE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75"/>
          <a:stretch/>
        </p:blipFill>
        <p:spPr>
          <a:xfrm>
            <a:off x="302782" y="1951419"/>
            <a:ext cx="1741909" cy="1739691"/>
          </a:xfrm>
          <a:prstGeom prst="rect">
            <a:avLst/>
          </a:prstGeom>
        </p:spPr>
      </p:pic>
      <p:sp>
        <p:nvSpPr>
          <p:cNvPr id="5" name="角丸四角形吹き出し 7">
            <a:extLst>
              <a:ext uri="{FF2B5EF4-FFF2-40B4-BE49-F238E27FC236}">
                <a16:creationId xmlns:a16="http://schemas.microsoft.com/office/drawing/2014/main" id="{411C6364-13F0-465B-A68D-E681EF5D192B}"/>
              </a:ext>
            </a:extLst>
          </p:cNvPr>
          <p:cNvSpPr/>
          <p:nvPr/>
        </p:nvSpPr>
        <p:spPr>
          <a:xfrm>
            <a:off x="2135355" y="2036238"/>
            <a:ext cx="5534271" cy="665304"/>
          </a:xfrm>
          <a:prstGeom prst="wedgeRoundRectCallout">
            <a:avLst>
              <a:gd name="adj1" fmla="val 47917"/>
              <a:gd name="adj2" fmla="val 76804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角丸四角形吹き出し 7">
            <a:extLst>
              <a:ext uri="{FF2B5EF4-FFF2-40B4-BE49-F238E27FC236}">
                <a16:creationId xmlns:a16="http://schemas.microsoft.com/office/drawing/2014/main" id="{30491F12-5315-4984-B94F-618DD879D7D1}"/>
              </a:ext>
            </a:extLst>
          </p:cNvPr>
          <p:cNvSpPr/>
          <p:nvPr/>
        </p:nvSpPr>
        <p:spPr>
          <a:xfrm>
            <a:off x="2215845" y="2791737"/>
            <a:ext cx="1547971" cy="519572"/>
          </a:xfrm>
          <a:prstGeom prst="wedgeRoundRectCallout">
            <a:avLst>
              <a:gd name="adj1" fmla="val -61906"/>
              <a:gd name="adj2" fmla="val 23789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B9FFF15-4785-4171-A45B-9F287CED5BDD}"/>
              </a:ext>
            </a:extLst>
          </p:cNvPr>
          <p:cNvSpPr/>
          <p:nvPr/>
        </p:nvSpPr>
        <p:spPr>
          <a:xfrm>
            <a:off x="2289062" y="2698191"/>
            <a:ext cx="143334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Sure.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3FB89950-D4AC-4D2C-9127-26C218FF6683}"/>
              </a:ext>
            </a:extLst>
          </p:cNvPr>
          <p:cNvSpPr/>
          <p:nvPr/>
        </p:nvSpPr>
        <p:spPr>
          <a:xfrm>
            <a:off x="-36512" y="4293096"/>
            <a:ext cx="9505056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①</a:t>
            </a:r>
            <a:r>
              <a:rPr lang="en-US" altLang="ja-JP" sz="2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You </a:t>
            </a:r>
            <a:r>
              <a:rPr lang="en-US" altLang="ja-JP" sz="2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anose="020B0609070205080204" pitchFamily="49" charset="-128"/>
              </a:rPr>
              <a:t>can</a:t>
            </a:r>
            <a:r>
              <a:rPr lang="en-US" altLang="ja-JP" sz="2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 </a:t>
            </a:r>
            <a:r>
              <a:rPr lang="ja-JP" altLang="en-US" sz="2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～で「あなたは～できるよ</a:t>
            </a:r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」</a:t>
            </a:r>
            <a:r>
              <a:rPr lang="ja-JP" altLang="en-US" sz="2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から→「～してもよい</a:t>
            </a:r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」（</a:t>
            </a:r>
            <a:r>
              <a:rPr lang="ja-JP" altLang="en-US" sz="2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許</a:t>
            </a:r>
            <a:endParaRPr lang="en-US" altLang="ja-JP" sz="2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anose="020B0609070205080204" pitchFamily="49" charset="-128"/>
            </a:endParaRPr>
          </a:p>
          <a:p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　</a:t>
            </a:r>
            <a:r>
              <a:rPr lang="ja-JP" altLang="en-US" sz="2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可）</a:t>
            </a:r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になることがあります</a:t>
            </a:r>
            <a:r>
              <a:rPr lang="ja-JP" altLang="en-US" sz="2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。話す状況や場面、使う動詞によってこの</a:t>
            </a:r>
            <a:endParaRPr lang="en-US" altLang="ja-JP" sz="2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anose="020B0609070205080204" pitchFamily="49" charset="-128"/>
            </a:endParaRPr>
          </a:p>
          <a:p>
            <a:r>
              <a:rPr lang="en-US" altLang="ja-JP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   </a:t>
            </a:r>
            <a:r>
              <a:rPr lang="ja-JP" altLang="en-US" sz="2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意味なります。</a:t>
            </a:r>
            <a:endParaRPr lang="en-US" altLang="ja-JP" sz="2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anose="020B0609070205080204" pitchFamily="49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928241F-4AC0-468C-8B7C-4D88A68B0AE3}"/>
              </a:ext>
            </a:extLst>
          </p:cNvPr>
          <p:cNvSpPr/>
          <p:nvPr/>
        </p:nvSpPr>
        <p:spPr>
          <a:xfrm>
            <a:off x="-21616" y="3878485"/>
            <a:ext cx="13532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Point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anose="020B0609070205080204" pitchFamily="49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A25A989-F7ED-CCE8-59EF-37CBC1EF7621}"/>
              </a:ext>
            </a:extLst>
          </p:cNvPr>
          <p:cNvSpPr/>
          <p:nvPr/>
        </p:nvSpPr>
        <p:spPr>
          <a:xfrm>
            <a:off x="3274334" y="2100868"/>
            <a:ext cx="440165" cy="53604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17E6F0A-80BC-2F63-FF52-346AC53A1050}"/>
              </a:ext>
            </a:extLst>
          </p:cNvPr>
          <p:cNvSpPr/>
          <p:nvPr/>
        </p:nvSpPr>
        <p:spPr>
          <a:xfrm>
            <a:off x="993208" y="5398599"/>
            <a:ext cx="288032" cy="40606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200">
              <a:latin typeface="Century Schoolbook" panose="02040604050505020304" pitchFamily="18" charset="0"/>
              <a:ea typeface="ＭＳ ゴシック" panose="020B0609070205080204" pitchFamily="49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8FD8EAE5-5CA2-430A-8E34-373426EDF3B3}"/>
              </a:ext>
            </a:extLst>
          </p:cNvPr>
          <p:cNvSpPr/>
          <p:nvPr/>
        </p:nvSpPr>
        <p:spPr>
          <a:xfrm>
            <a:off x="2193324" y="2019594"/>
            <a:ext cx="576064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Can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I eat that cake?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D74CE58-0577-48DA-83F7-902EECD2EF3B}"/>
              </a:ext>
            </a:extLst>
          </p:cNvPr>
          <p:cNvSpPr/>
          <p:nvPr/>
        </p:nvSpPr>
        <p:spPr>
          <a:xfrm>
            <a:off x="-36512" y="5361428"/>
            <a:ext cx="931137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②</a:t>
            </a:r>
            <a:r>
              <a:rPr lang="en-US" altLang="ja-JP" sz="22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anose="020B0609070205080204" pitchFamily="49" charset="-128"/>
              </a:rPr>
              <a:t>Can</a:t>
            </a:r>
            <a:r>
              <a:rPr lang="en-US" altLang="ja-JP" sz="2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 I </a:t>
            </a:r>
            <a:r>
              <a:rPr lang="ja-JP" altLang="en-US" sz="2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～</a:t>
            </a:r>
            <a:r>
              <a:rPr lang="en-US" altLang="ja-JP" sz="2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? </a:t>
            </a:r>
            <a:r>
              <a:rPr lang="ja-JP" altLang="en-US" sz="2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で自分が～できるかをたずねるときにも→「～してもいい</a:t>
            </a:r>
            <a:endParaRPr lang="en-US" altLang="ja-JP" sz="2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anose="020B0609070205080204" pitchFamily="49" charset="-128"/>
            </a:endParaRPr>
          </a:p>
          <a:p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　</a:t>
            </a:r>
            <a:r>
              <a:rPr lang="ja-JP" altLang="en-US" sz="22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ですか」（許可）の意味になることがあります。 </a:t>
            </a:r>
            <a:endParaRPr lang="en-US" altLang="ja-JP" sz="2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anose="020B0609070205080204" pitchFamily="49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C0FDF83-343B-9413-F07B-B82D79C47642}"/>
              </a:ext>
            </a:extLst>
          </p:cNvPr>
          <p:cNvSpPr/>
          <p:nvPr/>
        </p:nvSpPr>
        <p:spPr>
          <a:xfrm>
            <a:off x="-36512" y="6118891"/>
            <a:ext cx="931137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③許可する場合は、「</a:t>
            </a:r>
            <a:r>
              <a:rPr lang="en-US" altLang="ja-JP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Sure.</a:t>
            </a:r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」や「</a:t>
            </a:r>
            <a:r>
              <a:rPr lang="en-US" altLang="ja-JP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All right.</a:t>
            </a:r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」を使います。断る場合は</a:t>
            </a:r>
            <a:endParaRPr lang="en-US" altLang="ja-JP" sz="22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anose="020B0609070205080204" pitchFamily="49" charset="-128"/>
            </a:endParaRPr>
          </a:p>
          <a:p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　「</a:t>
            </a:r>
            <a:r>
              <a:rPr lang="en-US" altLang="ja-JP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I’m sorry, but you can’t.</a:t>
            </a:r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」「</a:t>
            </a:r>
            <a:r>
              <a:rPr lang="en-US" altLang="ja-JP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I’m afraid not</a:t>
            </a:r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anose="020B0609070205080204" pitchFamily="49" charset="-128"/>
              </a:rPr>
              <a:t>」などを使います。</a:t>
            </a:r>
            <a:endParaRPr lang="en-US" altLang="ja-JP" sz="22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anose="020B0609070205080204" pitchFamily="49" charset="-128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638809FE-5975-9237-D6A8-26BCCF2B320F}"/>
              </a:ext>
            </a:extLst>
          </p:cNvPr>
          <p:cNvSpPr/>
          <p:nvPr/>
        </p:nvSpPr>
        <p:spPr>
          <a:xfrm flipH="1">
            <a:off x="2269715" y="3305826"/>
            <a:ext cx="611968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I’m sorry, but you can’t.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904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4" grpId="0" animBg="1"/>
      <p:bldP spid="35" grpId="0"/>
      <p:bldP spid="2" grpId="0" animBg="1"/>
      <p:bldP spid="5" grpId="0" animBg="1"/>
      <p:bldP spid="7" grpId="0" animBg="1"/>
      <p:bldP spid="8" grpId="0"/>
      <p:bldP spid="9" grpId="0"/>
      <p:bldP spid="10" grpId="0"/>
      <p:bldP spid="11" grpId="0" animBg="1"/>
      <p:bldP spid="12" grpId="0" animBg="1"/>
      <p:bldP spid="13" grpId="0"/>
      <p:bldP spid="14" grpId="0"/>
      <p:bldP spid="15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D64B5D2-CF34-E78F-5A7F-3B82435F24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564904"/>
            <a:ext cx="4572000" cy="3426911"/>
          </a:xfrm>
          <a:prstGeom prst="rect">
            <a:avLst/>
          </a:prstGeom>
        </p:spPr>
      </p:pic>
      <p:sp>
        <p:nvSpPr>
          <p:cNvPr id="4" name="吹き出し: 角を丸めた四角形 3">
            <a:extLst>
              <a:ext uri="{FF2B5EF4-FFF2-40B4-BE49-F238E27FC236}">
                <a16:creationId xmlns:a16="http://schemas.microsoft.com/office/drawing/2014/main" id="{5A75F9C9-7213-28E4-850A-B3FA725304D6}"/>
              </a:ext>
            </a:extLst>
          </p:cNvPr>
          <p:cNvSpPr/>
          <p:nvPr/>
        </p:nvSpPr>
        <p:spPr>
          <a:xfrm>
            <a:off x="611560" y="613286"/>
            <a:ext cx="7956376" cy="1152128"/>
          </a:xfrm>
          <a:prstGeom prst="wedgeRoundRectCallout">
            <a:avLst>
              <a:gd name="adj1" fmla="val -14228"/>
              <a:gd name="adj2" fmla="val 124533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579C7E6-06DC-C3CB-04E5-7E6447769648}"/>
              </a:ext>
            </a:extLst>
          </p:cNvPr>
          <p:cNvSpPr/>
          <p:nvPr/>
        </p:nvSpPr>
        <p:spPr>
          <a:xfrm>
            <a:off x="755576" y="816116"/>
            <a:ext cx="777686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Can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I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 use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your eraser?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1C96504-B543-6795-B4BC-C9B985CE2409}"/>
              </a:ext>
            </a:extLst>
          </p:cNvPr>
          <p:cNvSpPr/>
          <p:nvPr/>
        </p:nvSpPr>
        <p:spPr>
          <a:xfrm>
            <a:off x="1061356" y="816116"/>
            <a:ext cx="119641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Can</a:t>
            </a:r>
            <a:endParaRPr lang="ja-JP" altLang="en-US" sz="36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55279FD-71E0-779F-B961-286B5423E926}"/>
              </a:ext>
            </a:extLst>
          </p:cNvPr>
          <p:cNvSpPr/>
          <p:nvPr/>
        </p:nvSpPr>
        <p:spPr>
          <a:xfrm>
            <a:off x="2645498" y="866185"/>
            <a:ext cx="43208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I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角丸四角形吹き出し 7">
            <a:extLst>
              <a:ext uri="{FF2B5EF4-FFF2-40B4-BE49-F238E27FC236}">
                <a16:creationId xmlns:a16="http://schemas.microsoft.com/office/drawing/2014/main" id="{85733CB3-798F-2CA1-0588-B53F31BC087C}"/>
              </a:ext>
            </a:extLst>
          </p:cNvPr>
          <p:cNvSpPr/>
          <p:nvPr/>
        </p:nvSpPr>
        <p:spPr>
          <a:xfrm>
            <a:off x="5004048" y="2040683"/>
            <a:ext cx="3888432" cy="791221"/>
          </a:xfrm>
          <a:prstGeom prst="wedgeRoundRectCallout">
            <a:avLst>
              <a:gd name="adj1" fmla="val -30679"/>
              <a:gd name="adj2" fmla="val 67532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5D5062C-1E51-63AE-0385-481E4627546B}"/>
              </a:ext>
            </a:extLst>
          </p:cNvPr>
          <p:cNvSpPr/>
          <p:nvPr/>
        </p:nvSpPr>
        <p:spPr>
          <a:xfrm>
            <a:off x="5148064" y="2078366"/>
            <a:ext cx="352839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(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All 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)( 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right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).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FC71374-45FC-A048-37FF-86CC5410D242}"/>
              </a:ext>
            </a:extLst>
          </p:cNvPr>
          <p:cNvSpPr/>
          <p:nvPr/>
        </p:nvSpPr>
        <p:spPr>
          <a:xfrm>
            <a:off x="5451088" y="2113129"/>
            <a:ext cx="100460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All 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4DA7869-66C9-1BD8-DA19-B8844A30320C}"/>
              </a:ext>
            </a:extLst>
          </p:cNvPr>
          <p:cNvSpPr/>
          <p:nvPr/>
        </p:nvSpPr>
        <p:spPr>
          <a:xfrm>
            <a:off x="6738762" y="2095747"/>
            <a:ext cx="19928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right 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232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 animBg="1"/>
      <p:bldP spid="9" grpId="0"/>
      <p:bldP spid="10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D67906AA-01CF-2607-E025-0BAFDDD4C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39" r="42165"/>
          <a:stretch/>
        </p:blipFill>
        <p:spPr>
          <a:xfrm>
            <a:off x="2555776" y="0"/>
            <a:ext cx="3456384" cy="4995174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1AF80CB-0FC4-77B9-8946-588157FB31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480" y="2213187"/>
            <a:ext cx="2304256" cy="4320480"/>
          </a:xfrm>
          <a:prstGeom prst="rect">
            <a:avLst/>
          </a:prstGeom>
        </p:spPr>
      </p:pic>
      <p:sp>
        <p:nvSpPr>
          <p:cNvPr id="20" name="角丸四角形吹き出し 7">
            <a:extLst>
              <a:ext uri="{FF2B5EF4-FFF2-40B4-BE49-F238E27FC236}">
                <a16:creationId xmlns:a16="http://schemas.microsoft.com/office/drawing/2014/main" id="{E7821B9F-CC6D-41A3-71B7-FB4962D1DEC6}"/>
              </a:ext>
            </a:extLst>
          </p:cNvPr>
          <p:cNvSpPr/>
          <p:nvPr/>
        </p:nvSpPr>
        <p:spPr>
          <a:xfrm>
            <a:off x="2555776" y="2234371"/>
            <a:ext cx="2628091" cy="936105"/>
          </a:xfrm>
          <a:prstGeom prst="wedgeRoundRectCallout">
            <a:avLst>
              <a:gd name="adj1" fmla="val 51386"/>
              <a:gd name="adj2" fmla="val -67897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F261D4BF-AD0E-3982-C6B2-97FBF61F0A43}"/>
              </a:ext>
            </a:extLst>
          </p:cNvPr>
          <p:cNvSpPr/>
          <p:nvPr/>
        </p:nvSpPr>
        <p:spPr>
          <a:xfrm>
            <a:off x="2812965" y="2379257"/>
            <a:ext cx="211371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(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Sure 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).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B2523508-C9A7-96BC-A26E-E1ADB9CDEC57}"/>
              </a:ext>
            </a:extLst>
          </p:cNvPr>
          <p:cNvSpPr/>
          <p:nvPr/>
        </p:nvSpPr>
        <p:spPr>
          <a:xfrm>
            <a:off x="3207355" y="2379256"/>
            <a:ext cx="151216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Sure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7" name="角丸四角形吹き出し 7">
            <a:extLst>
              <a:ext uri="{FF2B5EF4-FFF2-40B4-BE49-F238E27FC236}">
                <a16:creationId xmlns:a16="http://schemas.microsoft.com/office/drawing/2014/main" id="{B0E94C90-960D-089D-F963-5BBB02C1D15C}"/>
              </a:ext>
            </a:extLst>
          </p:cNvPr>
          <p:cNvSpPr/>
          <p:nvPr/>
        </p:nvSpPr>
        <p:spPr>
          <a:xfrm>
            <a:off x="3207355" y="227825"/>
            <a:ext cx="4968980" cy="936105"/>
          </a:xfrm>
          <a:prstGeom prst="wedgeRoundRectCallout">
            <a:avLst>
              <a:gd name="adj1" fmla="val 7732"/>
              <a:gd name="adj2" fmla="val 175785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83211210-4DC6-4748-7639-4F5F4BF6E29A}"/>
              </a:ext>
            </a:extLst>
          </p:cNvPr>
          <p:cNvSpPr/>
          <p:nvPr/>
        </p:nvSpPr>
        <p:spPr>
          <a:xfrm>
            <a:off x="3295933" y="372713"/>
            <a:ext cx="504056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(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Can 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)( 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I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 sit here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?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F87EBFDA-8F97-CEB6-A987-8A354DEEC6C5}"/>
              </a:ext>
            </a:extLst>
          </p:cNvPr>
          <p:cNvSpPr/>
          <p:nvPr/>
        </p:nvSpPr>
        <p:spPr>
          <a:xfrm>
            <a:off x="3578133" y="420015"/>
            <a:ext cx="211371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Can</a:t>
            </a:r>
            <a:endParaRPr lang="ja-JP" altLang="en-US" sz="36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B5FAA5BD-665F-26B3-E41D-97721395A304}"/>
              </a:ext>
            </a:extLst>
          </p:cNvPr>
          <p:cNvSpPr/>
          <p:nvPr/>
        </p:nvSpPr>
        <p:spPr>
          <a:xfrm>
            <a:off x="5183867" y="393897"/>
            <a:ext cx="10568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I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8660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/>
      <p:bldP spid="27" grpId="0" animBg="1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9C31EAD-5ED9-321F-09A4-97797AC181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20280" cy="251096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9F02A001-7429-506E-4717-EEBAA64309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4" r="5574"/>
          <a:stretch/>
        </p:blipFill>
        <p:spPr>
          <a:xfrm>
            <a:off x="148235" y="2492896"/>
            <a:ext cx="8847529" cy="4126768"/>
          </a:xfrm>
          <a:prstGeom prst="rect">
            <a:avLst/>
          </a:prstGeom>
        </p:spPr>
      </p:pic>
      <p:sp>
        <p:nvSpPr>
          <p:cNvPr id="6" name="吹き出し: 角を丸めた四角形 5">
            <a:extLst>
              <a:ext uri="{FF2B5EF4-FFF2-40B4-BE49-F238E27FC236}">
                <a16:creationId xmlns:a16="http://schemas.microsoft.com/office/drawing/2014/main" id="{A3ED78C7-8C0F-5C21-45E5-75B917DCA488}"/>
              </a:ext>
            </a:extLst>
          </p:cNvPr>
          <p:cNvSpPr/>
          <p:nvPr/>
        </p:nvSpPr>
        <p:spPr>
          <a:xfrm>
            <a:off x="1907704" y="566101"/>
            <a:ext cx="6944044" cy="1152128"/>
          </a:xfrm>
          <a:prstGeom prst="wedgeRoundRectCallout">
            <a:avLst>
              <a:gd name="adj1" fmla="val 25307"/>
              <a:gd name="adj2" fmla="val 160111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F63AC05-167D-2C21-B3DF-5595A853B45D}"/>
              </a:ext>
            </a:extLst>
          </p:cNvPr>
          <p:cNvSpPr/>
          <p:nvPr/>
        </p:nvSpPr>
        <p:spPr>
          <a:xfrm>
            <a:off x="2205997" y="860990"/>
            <a:ext cx="678976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Can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)( 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I 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 take a break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?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9E32F7B-A045-15D4-F4CA-2FF9CF5FC91A}"/>
              </a:ext>
            </a:extLst>
          </p:cNvPr>
          <p:cNvSpPr/>
          <p:nvPr/>
        </p:nvSpPr>
        <p:spPr>
          <a:xfrm>
            <a:off x="2548173" y="883168"/>
            <a:ext cx="119641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Can</a:t>
            </a:r>
            <a:endParaRPr lang="ja-JP" altLang="en-US" sz="36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A8AE697-A586-7797-C5D7-F4868205FF6F}"/>
              </a:ext>
            </a:extLst>
          </p:cNvPr>
          <p:cNvSpPr/>
          <p:nvPr/>
        </p:nvSpPr>
        <p:spPr>
          <a:xfrm>
            <a:off x="4096323" y="893698"/>
            <a:ext cx="88187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I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0" name="角丸四角形吹き出し 7">
            <a:extLst>
              <a:ext uri="{FF2B5EF4-FFF2-40B4-BE49-F238E27FC236}">
                <a16:creationId xmlns:a16="http://schemas.microsoft.com/office/drawing/2014/main" id="{2367C568-CF79-11FC-932C-BF247A31EA7C}"/>
              </a:ext>
            </a:extLst>
          </p:cNvPr>
          <p:cNvSpPr/>
          <p:nvPr/>
        </p:nvSpPr>
        <p:spPr>
          <a:xfrm>
            <a:off x="251520" y="4765571"/>
            <a:ext cx="6779918" cy="1659231"/>
          </a:xfrm>
          <a:prstGeom prst="wedgeRoundRectCallout">
            <a:avLst>
              <a:gd name="adj1" fmla="val 26518"/>
              <a:gd name="adj2" fmla="val -91578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C511BA6-90BA-D6FD-5881-E497409343F8}"/>
              </a:ext>
            </a:extLst>
          </p:cNvPr>
          <p:cNvSpPr/>
          <p:nvPr/>
        </p:nvSpPr>
        <p:spPr>
          <a:xfrm>
            <a:off x="251520" y="4923356"/>
            <a:ext cx="352839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(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All 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)( 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right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).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AA9B653B-846B-59D7-2A55-F9FC0AD5C476}"/>
              </a:ext>
            </a:extLst>
          </p:cNvPr>
          <p:cNvSpPr/>
          <p:nvPr/>
        </p:nvSpPr>
        <p:spPr>
          <a:xfrm>
            <a:off x="554544" y="4958119"/>
            <a:ext cx="100460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All 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137C53C-0744-B716-398C-CED29DA9B6FC}"/>
              </a:ext>
            </a:extLst>
          </p:cNvPr>
          <p:cNvSpPr/>
          <p:nvPr/>
        </p:nvSpPr>
        <p:spPr>
          <a:xfrm>
            <a:off x="1842218" y="4940737"/>
            <a:ext cx="19928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right 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E235344C-A288-167F-1DAE-52A0D38D3A32}"/>
              </a:ext>
            </a:extLst>
          </p:cNvPr>
          <p:cNvSpPr/>
          <p:nvPr/>
        </p:nvSpPr>
        <p:spPr>
          <a:xfrm>
            <a:off x="354626" y="5595187"/>
            <a:ext cx="792088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We can take a brea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k there.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410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0" grpId="0" animBg="1"/>
      <p:bldP spid="4" grpId="0"/>
      <p:bldP spid="13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48FA65C-DDFE-F2DE-C33B-1727CE4D01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" y="0"/>
            <a:ext cx="9143086" cy="6858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FAACF23-9473-2181-DEFE-F8BE4B7459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412776"/>
            <a:ext cx="4119467" cy="544522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9F4755B-CF9C-7C11-9B09-2BC56DDC4A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22" y="1440430"/>
            <a:ext cx="1612229" cy="5445224"/>
          </a:xfrm>
          <a:prstGeom prst="rect">
            <a:avLst/>
          </a:prstGeom>
        </p:spPr>
      </p:pic>
      <p:sp>
        <p:nvSpPr>
          <p:cNvPr id="8" name="角丸四角形吹き出し 7">
            <a:extLst>
              <a:ext uri="{FF2B5EF4-FFF2-40B4-BE49-F238E27FC236}">
                <a16:creationId xmlns:a16="http://schemas.microsoft.com/office/drawing/2014/main" id="{1613E4F7-90E9-09BD-603C-BA6AB0FD0607}"/>
              </a:ext>
            </a:extLst>
          </p:cNvPr>
          <p:cNvSpPr/>
          <p:nvPr/>
        </p:nvSpPr>
        <p:spPr>
          <a:xfrm>
            <a:off x="373454" y="252163"/>
            <a:ext cx="6718826" cy="936105"/>
          </a:xfrm>
          <a:prstGeom prst="wedgeRoundRectCallout">
            <a:avLst>
              <a:gd name="adj1" fmla="val -32448"/>
              <a:gd name="adj2" fmla="val 130433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09F7F217-168D-F068-3CBB-2BC8D4309AA0}"/>
              </a:ext>
            </a:extLst>
          </p:cNvPr>
          <p:cNvSpPr/>
          <p:nvPr/>
        </p:nvSpPr>
        <p:spPr>
          <a:xfrm>
            <a:off x="462032" y="397051"/>
            <a:ext cx="562213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(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Can 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)( 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I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 watch TV?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4966090-CA71-656E-B42E-07BC3696F915}"/>
              </a:ext>
            </a:extLst>
          </p:cNvPr>
          <p:cNvSpPr/>
          <p:nvPr/>
        </p:nvSpPr>
        <p:spPr>
          <a:xfrm>
            <a:off x="744232" y="444353"/>
            <a:ext cx="211371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Can</a:t>
            </a:r>
            <a:endParaRPr lang="ja-JP" altLang="en-US" sz="36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E500A6C-AAA8-6DCD-9BB9-196244F49FE5}"/>
              </a:ext>
            </a:extLst>
          </p:cNvPr>
          <p:cNvSpPr/>
          <p:nvPr/>
        </p:nvSpPr>
        <p:spPr>
          <a:xfrm>
            <a:off x="2349966" y="418235"/>
            <a:ext cx="10568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I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2" name="角丸四角形吹き出し 7">
            <a:extLst>
              <a:ext uri="{FF2B5EF4-FFF2-40B4-BE49-F238E27FC236}">
                <a16:creationId xmlns:a16="http://schemas.microsoft.com/office/drawing/2014/main" id="{3850C32A-4B27-D409-3649-C1A95C0AB430}"/>
              </a:ext>
            </a:extLst>
          </p:cNvPr>
          <p:cNvSpPr/>
          <p:nvPr/>
        </p:nvSpPr>
        <p:spPr>
          <a:xfrm>
            <a:off x="539552" y="4293096"/>
            <a:ext cx="8597906" cy="1627764"/>
          </a:xfrm>
          <a:prstGeom prst="wedgeRoundRectCallout">
            <a:avLst>
              <a:gd name="adj1" fmla="val 18096"/>
              <a:gd name="adj2" fmla="val -102842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EAEA7EC-89F3-672F-2582-902C649AA1E5}"/>
              </a:ext>
            </a:extLst>
          </p:cNvPr>
          <p:cNvSpPr/>
          <p:nvPr/>
        </p:nvSpPr>
        <p:spPr>
          <a:xfrm>
            <a:off x="827584" y="4396637"/>
            <a:ext cx="800239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I’m 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sorry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), 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but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you 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can’t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).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77C3CF69-1476-CE5B-5F8C-6D3E6D1C3CF5}"/>
              </a:ext>
            </a:extLst>
          </p:cNvPr>
          <p:cNvSpPr/>
          <p:nvPr/>
        </p:nvSpPr>
        <p:spPr>
          <a:xfrm>
            <a:off x="2032243" y="4409729"/>
            <a:ext cx="167724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orry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346001D-C1A8-77ED-2D3E-6BBD85B5CDF2}"/>
              </a:ext>
            </a:extLst>
          </p:cNvPr>
          <p:cNvSpPr/>
          <p:nvPr/>
        </p:nvSpPr>
        <p:spPr>
          <a:xfrm>
            <a:off x="4177979" y="4416277"/>
            <a:ext cx="167724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but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D11975E-3694-0CE9-97EB-CE0351398B7D}"/>
              </a:ext>
            </a:extLst>
          </p:cNvPr>
          <p:cNvSpPr/>
          <p:nvPr/>
        </p:nvSpPr>
        <p:spPr>
          <a:xfrm>
            <a:off x="6707002" y="4373599"/>
            <a:ext cx="167724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c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an’t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909F9DCB-94C3-52BA-ADAE-FADF26289974}"/>
              </a:ext>
            </a:extLst>
          </p:cNvPr>
          <p:cNvSpPr/>
          <p:nvPr/>
        </p:nvSpPr>
        <p:spPr>
          <a:xfrm>
            <a:off x="835084" y="5106978"/>
            <a:ext cx="69301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After cleaning, you can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.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554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295636" y="908720"/>
            <a:ext cx="655272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39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can</a:t>
            </a:r>
            <a:endParaRPr kumimoji="1" lang="ja-JP" altLang="en-US" sz="239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A46B97E-69EE-E53E-85EB-B03E9AC43D03}"/>
              </a:ext>
            </a:extLst>
          </p:cNvPr>
          <p:cNvSpPr txBox="1"/>
          <p:nvPr/>
        </p:nvSpPr>
        <p:spPr>
          <a:xfrm>
            <a:off x="3707904" y="4411398"/>
            <a:ext cx="144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>
                <a:latin typeface="NCGothic" panose="02000600000000000000" pitchFamily="50" charset="0"/>
                <a:ea typeface="MS Gothic" panose="020B0609070205080204" pitchFamily="49" charset="-128"/>
              </a:rPr>
              <a:t>依頼</a:t>
            </a:r>
          </a:p>
        </p:txBody>
      </p:sp>
    </p:spTree>
    <p:extLst>
      <p:ext uri="{BB962C8B-B14F-4D97-AF65-F5344CB8AC3E}">
        <p14:creationId xmlns:p14="http://schemas.microsoft.com/office/powerpoint/2010/main" val="1831716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BF598C2-096A-7DE6-ED24-199327173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30"/>
            <a:ext cx="9144000" cy="6858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69B50C0-47EC-57A4-65A3-9FBABE64C2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422195"/>
            <a:ext cx="2562225" cy="242887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A4582B1-58F7-49D0-A992-A73625D28F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429071"/>
            <a:ext cx="2562225" cy="3428929"/>
          </a:xfrm>
          <a:prstGeom prst="rect">
            <a:avLst/>
          </a:prstGeom>
        </p:spPr>
      </p:pic>
      <p:sp>
        <p:nvSpPr>
          <p:cNvPr id="13" name="角丸四角形吹き出し 9">
            <a:extLst>
              <a:ext uri="{FF2B5EF4-FFF2-40B4-BE49-F238E27FC236}">
                <a16:creationId xmlns:a16="http://schemas.microsoft.com/office/drawing/2014/main" id="{B71BC407-4641-A909-5297-BAD3DE4505E1}"/>
              </a:ext>
            </a:extLst>
          </p:cNvPr>
          <p:cNvSpPr/>
          <p:nvPr/>
        </p:nvSpPr>
        <p:spPr>
          <a:xfrm>
            <a:off x="107503" y="1467759"/>
            <a:ext cx="6984967" cy="739874"/>
          </a:xfrm>
          <a:prstGeom prst="wedgeRoundRectCallout">
            <a:avLst>
              <a:gd name="adj1" fmla="val -15677"/>
              <a:gd name="adj2" fmla="val 211679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571C5D4-ADD2-9C89-C9FD-3F9C3585DA04}"/>
              </a:ext>
            </a:extLst>
          </p:cNvPr>
          <p:cNvSpPr/>
          <p:nvPr/>
        </p:nvSpPr>
        <p:spPr>
          <a:xfrm>
            <a:off x="1655167" y="1558760"/>
            <a:ext cx="863311" cy="53604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2404774-077F-17CE-4D55-7978EC56DAA0}"/>
              </a:ext>
            </a:extLst>
          </p:cNvPr>
          <p:cNvSpPr/>
          <p:nvPr/>
        </p:nvSpPr>
        <p:spPr>
          <a:xfrm flipH="1">
            <a:off x="633150" y="1510029"/>
            <a:ext cx="6099090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Can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 you open the window?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02C8D62C-33C6-3F5B-A10B-C625BA4D0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176" y="4402790"/>
            <a:ext cx="2695575" cy="2428875"/>
          </a:xfrm>
          <a:prstGeom prst="rect">
            <a:avLst/>
          </a:prstGeom>
        </p:spPr>
      </p:pic>
      <p:sp>
        <p:nvSpPr>
          <p:cNvPr id="24" name="角丸四角形吹き出し 9">
            <a:extLst>
              <a:ext uri="{FF2B5EF4-FFF2-40B4-BE49-F238E27FC236}">
                <a16:creationId xmlns:a16="http://schemas.microsoft.com/office/drawing/2014/main" id="{1F626D0F-8F4C-83F5-F65C-ABE42E25BA6E}"/>
              </a:ext>
            </a:extLst>
          </p:cNvPr>
          <p:cNvSpPr/>
          <p:nvPr/>
        </p:nvSpPr>
        <p:spPr>
          <a:xfrm>
            <a:off x="4056474" y="5175178"/>
            <a:ext cx="2460568" cy="739874"/>
          </a:xfrm>
          <a:prstGeom prst="wedgeRoundRectCallout">
            <a:avLst>
              <a:gd name="adj1" fmla="val 67826"/>
              <a:gd name="adj2" fmla="val 32955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1A2250AC-E9FA-9994-B561-35FFC90BC929}"/>
              </a:ext>
            </a:extLst>
          </p:cNvPr>
          <p:cNvSpPr/>
          <p:nvPr/>
        </p:nvSpPr>
        <p:spPr>
          <a:xfrm flipH="1">
            <a:off x="4188193" y="5252727"/>
            <a:ext cx="23288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All right.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72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24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角丸四角形 62">
            <a:extLst>
              <a:ext uri="{FF2B5EF4-FFF2-40B4-BE49-F238E27FC236}">
                <a16:creationId xmlns:a16="http://schemas.microsoft.com/office/drawing/2014/main" id="{A88D5602-2805-4C3C-B163-7754E968AE1F}"/>
              </a:ext>
            </a:extLst>
          </p:cNvPr>
          <p:cNvSpPr/>
          <p:nvPr/>
        </p:nvSpPr>
        <p:spPr>
          <a:xfrm>
            <a:off x="13335" y="4408164"/>
            <a:ext cx="9157930" cy="2410704"/>
          </a:xfrm>
          <a:prstGeom prst="roundRect">
            <a:avLst>
              <a:gd name="adj" fmla="val 4643"/>
            </a:avLst>
          </a:prstGeom>
          <a:solidFill>
            <a:srgbClr val="3333CC">
              <a:alpha val="2745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　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A9B716BC-304C-4DAA-B6EF-41FAC1F52151}"/>
              </a:ext>
            </a:extLst>
          </p:cNvPr>
          <p:cNvSpPr/>
          <p:nvPr/>
        </p:nvSpPr>
        <p:spPr>
          <a:xfrm>
            <a:off x="13335" y="104870"/>
            <a:ext cx="862975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 pitchFamily="18" charset="0"/>
                <a:ea typeface="ＭＳ ゴシック" pitchFamily="49" charset="-128"/>
                <a:cs typeface="+mn-cs"/>
              </a:rPr>
              <a:t>Can</a:t>
            </a:r>
            <a:r>
              <a:rPr kumimoji="1" lang="ja-JP" altLang="en-US" sz="32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 pitchFamily="18" charset="0"/>
                <a:ea typeface="ＭＳ ゴシック" pitchFamily="49" charset="-128"/>
                <a:cs typeface="+mn-cs"/>
              </a:rPr>
              <a:t>（依頼）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9F050AE-82C6-612C-DAE8-59E726277B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55" t="10072" r="19325" b="51082"/>
          <a:stretch/>
        </p:blipFill>
        <p:spPr>
          <a:xfrm>
            <a:off x="3497896" y="1743478"/>
            <a:ext cx="2304257" cy="160148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99D3AB2-F725-083F-93C3-4005ED7B61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63" y="1976833"/>
            <a:ext cx="1152128" cy="154184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BCCB79E-4478-9D19-C715-A4E32F8A25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379" y="2216939"/>
            <a:ext cx="1325937" cy="125692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305A97B-2F42-5D28-F701-048361C878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925" y="2216939"/>
            <a:ext cx="1394944" cy="1256929"/>
          </a:xfrm>
          <a:prstGeom prst="rect">
            <a:avLst/>
          </a:prstGeom>
        </p:spPr>
      </p:pic>
      <p:sp>
        <p:nvSpPr>
          <p:cNvPr id="22" name="角丸四角形吹き出し 9">
            <a:extLst>
              <a:ext uri="{FF2B5EF4-FFF2-40B4-BE49-F238E27FC236}">
                <a16:creationId xmlns:a16="http://schemas.microsoft.com/office/drawing/2014/main" id="{DA15797F-1A95-7005-2855-D096A2B65940}"/>
              </a:ext>
            </a:extLst>
          </p:cNvPr>
          <p:cNvSpPr/>
          <p:nvPr/>
        </p:nvSpPr>
        <p:spPr>
          <a:xfrm>
            <a:off x="539552" y="745690"/>
            <a:ext cx="6984967" cy="739874"/>
          </a:xfrm>
          <a:prstGeom prst="wedgeRoundRectCallout">
            <a:avLst>
              <a:gd name="adj1" fmla="val -34535"/>
              <a:gd name="adj2" fmla="val 126344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D0AED3AF-9366-DE18-94C9-ED5F1B7B3FC6}"/>
              </a:ext>
            </a:extLst>
          </p:cNvPr>
          <p:cNvSpPr/>
          <p:nvPr/>
        </p:nvSpPr>
        <p:spPr>
          <a:xfrm>
            <a:off x="2087216" y="836691"/>
            <a:ext cx="863311" cy="53604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3286E6D5-6B11-4809-E066-F5241D808FBA}"/>
              </a:ext>
            </a:extLst>
          </p:cNvPr>
          <p:cNvSpPr/>
          <p:nvPr/>
        </p:nvSpPr>
        <p:spPr>
          <a:xfrm flipH="1">
            <a:off x="1065199" y="787960"/>
            <a:ext cx="6099090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  <a:ea typeface="ＭＳ ゴシック" pitchFamily="49" charset="-128"/>
              </a:rPr>
              <a:t>Can</a:t>
            </a:r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 you open the window?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5" name="角丸四角形吹き出し 9">
            <a:extLst>
              <a:ext uri="{FF2B5EF4-FFF2-40B4-BE49-F238E27FC236}">
                <a16:creationId xmlns:a16="http://schemas.microsoft.com/office/drawing/2014/main" id="{9C8C2816-25B7-C8E9-EFF4-F202D46556CC}"/>
              </a:ext>
            </a:extLst>
          </p:cNvPr>
          <p:cNvSpPr/>
          <p:nvPr/>
        </p:nvSpPr>
        <p:spPr>
          <a:xfrm>
            <a:off x="3046242" y="3278093"/>
            <a:ext cx="4387476" cy="739874"/>
          </a:xfrm>
          <a:prstGeom prst="wedgeRoundRectCallout">
            <a:avLst>
              <a:gd name="adj1" fmla="val 63133"/>
              <a:gd name="adj2" fmla="val -72521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角丸四角形吹き出し 9">
            <a:extLst>
              <a:ext uri="{FF2B5EF4-FFF2-40B4-BE49-F238E27FC236}">
                <a16:creationId xmlns:a16="http://schemas.microsoft.com/office/drawing/2014/main" id="{4C060772-39A2-E662-0281-F666D6897582}"/>
              </a:ext>
            </a:extLst>
          </p:cNvPr>
          <p:cNvSpPr/>
          <p:nvPr/>
        </p:nvSpPr>
        <p:spPr>
          <a:xfrm>
            <a:off x="4993996" y="1953311"/>
            <a:ext cx="2460568" cy="739874"/>
          </a:xfrm>
          <a:prstGeom prst="wedgeRoundRectCallout">
            <a:avLst>
              <a:gd name="adj1" fmla="val 68711"/>
              <a:gd name="adj2" fmla="val 80036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338B087D-9AEE-663D-8D19-711D77128A08}"/>
              </a:ext>
            </a:extLst>
          </p:cNvPr>
          <p:cNvSpPr/>
          <p:nvPr/>
        </p:nvSpPr>
        <p:spPr>
          <a:xfrm flipH="1">
            <a:off x="5125715" y="2030860"/>
            <a:ext cx="23288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All right.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551FE6FD-C319-5083-210D-080A89F11C22}"/>
              </a:ext>
            </a:extLst>
          </p:cNvPr>
          <p:cNvSpPr/>
          <p:nvPr/>
        </p:nvSpPr>
        <p:spPr>
          <a:xfrm flipH="1">
            <a:off x="3414210" y="3365436"/>
            <a:ext cx="398671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I’m sorry, I can’t.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5F908D79-FBEF-4B30-967E-287CC9AF0FFA}"/>
              </a:ext>
            </a:extLst>
          </p:cNvPr>
          <p:cNvSpPr/>
          <p:nvPr/>
        </p:nvSpPr>
        <p:spPr>
          <a:xfrm>
            <a:off x="-33188" y="4393172"/>
            <a:ext cx="13532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Point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66872F74-605E-FB31-77F6-16E9920F61A7}"/>
              </a:ext>
            </a:extLst>
          </p:cNvPr>
          <p:cNvSpPr/>
          <p:nvPr/>
        </p:nvSpPr>
        <p:spPr>
          <a:xfrm>
            <a:off x="1242194" y="4902872"/>
            <a:ext cx="605301" cy="41765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9CA1E607-898B-41FB-AEB5-B6200C36D624}"/>
              </a:ext>
            </a:extLst>
          </p:cNvPr>
          <p:cNvSpPr/>
          <p:nvPr/>
        </p:nvSpPr>
        <p:spPr>
          <a:xfrm>
            <a:off x="-36512" y="4869160"/>
            <a:ext cx="944406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①「</a:t>
            </a:r>
            <a:r>
              <a:rPr lang="en-US" altLang="ja-JP" sz="22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Can </a:t>
            </a:r>
            <a:r>
              <a:rPr lang="en-US" altLang="ja-JP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you</a:t>
            </a:r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～</a:t>
            </a:r>
            <a:r>
              <a:rPr lang="en-US" altLang="ja-JP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?</a:t>
            </a:r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」の形で、「～してくれませんか」と依頼を表すこと</a:t>
            </a:r>
            <a:endParaRPr lang="en-US" altLang="ja-JP" sz="22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があります。話す状況や場面、使う動詞によってこの意味なります。</a:t>
            </a:r>
            <a:endParaRPr lang="en-US" altLang="ja-JP" sz="22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anose="020B0609070205080204" pitchFamily="49" charset="-128"/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9DA9F722-6DB6-8195-66E6-5E985077A8D0}"/>
              </a:ext>
            </a:extLst>
          </p:cNvPr>
          <p:cNvSpPr/>
          <p:nvPr/>
        </p:nvSpPr>
        <p:spPr>
          <a:xfrm>
            <a:off x="-36512" y="5637587"/>
            <a:ext cx="930005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②依頼を受ける場合は「</a:t>
            </a:r>
            <a:r>
              <a:rPr lang="en-US" altLang="ja-JP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All right. </a:t>
            </a:r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」「</a:t>
            </a:r>
            <a:r>
              <a:rPr lang="en-US" altLang="ja-JP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Sure.</a:t>
            </a:r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」などを使います。断る</a:t>
            </a:r>
            <a:endParaRPr lang="en-US" altLang="ja-JP" sz="22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場合は「</a:t>
            </a:r>
            <a:r>
              <a:rPr lang="en-US" altLang="ja-JP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I’m sorry, I can’t. </a:t>
            </a:r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」「</a:t>
            </a:r>
            <a:r>
              <a:rPr lang="en-US" altLang="ja-JP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I’m sorry, but I am busy now.</a:t>
            </a:r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</a:t>
            </a:r>
            <a:endParaRPr lang="en-US" altLang="ja-JP" sz="22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r>
              <a:rPr lang="ja-JP" altLang="en-US" sz="22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などを使います。</a:t>
            </a:r>
            <a:endParaRPr lang="en-US" altLang="ja-JP" sz="22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847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2" grpId="0" animBg="1"/>
      <p:bldP spid="23" grpId="0" animBg="1"/>
      <p:bldP spid="24" grpId="0"/>
      <p:bldP spid="25" grpId="0" animBg="1"/>
      <p:bldP spid="26" grpId="0" animBg="1"/>
      <p:bldP spid="34" grpId="0"/>
      <p:bldP spid="35" grpId="0"/>
      <p:bldP spid="37" grpId="0"/>
      <p:bldP spid="38" grpId="0" animBg="1"/>
      <p:bldP spid="39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7055558-52EF-6475-0C76-5A4F8A7207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1472" y="916494"/>
            <a:ext cx="4409728" cy="4409728"/>
          </a:xfrm>
          <a:prstGeom prst="rect">
            <a:avLst/>
          </a:prstGeom>
        </p:spPr>
      </p:pic>
      <p:sp>
        <p:nvSpPr>
          <p:cNvPr id="4" name="吹き出し: 角を丸めた四角形 3">
            <a:extLst>
              <a:ext uri="{FF2B5EF4-FFF2-40B4-BE49-F238E27FC236}">
                <a16:creationId xmlns:a16="http://schemas.microsoft.com/office/drawing/2014/main" id="{4EB0E0EB-0A3A-657D-8CA8-536F6B61698B}"/>
              </a:ext>
            </a:extLst>
          </p:cNvPr>
          <p:cNvSpPr/>
          <p:nvPr/>
        </p:nvSpPr>
        <p:spPr>
          <a:xfrm>
            <a:off x="971600" y="188640"/>
            <a:ext cx="7956376" cy="1152128"/>
          </a:xfrm>
          <a:prstGeom prst="wedgeRoundRectCallout">
            <a:avLst>
              <a:gd name="adj1" fmla="val 17476"/>
              <a:gd name="adj2" fmla="val 139129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A15AEFB-6C1A-BF51-C612-3898C3ED9263}"/>
              </a:ext>
            </a:extLst>
          </p:cNvPr>
          <p:cNvSpPr/>
          <p:nvPr/>
        </p:nvSpPr>
        <p:spPr>
          <a:xfrm>
            <a:off x="1043608" y="138571"/>
            <a:ext cx="777686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Ms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. White, </a:t>
            </a:r>
          </a:p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( 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Can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)( 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you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speak slowly?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6" name="角丸四角形吹き出し 7">
            <a:extLst>
              <a:ext uri="{FF2B5EF4-FFF2-40B4-BE49-F238E27FC236}">
                <a16:creationId xmlns:a16="http://schemas.microsoft.com/office/drawing/2014/main" id="{B6398F99-0030-2A24-D855-196AA9525E69}"/>
              </a:ext>
            </a:extLst>
          </p:cNvPr>
          <p:cNvSpPr/>
          <p:nvPr/>
        </p:nvSpPr>
        <p:spPr>
          <a:xfrm>
            <a:off x="647562" y="5030416"/>
            <a:ext cx="6012669" cy="1152128"/>
          </a:xfrm>
          <a:prstGeom prst="wedgeRoundRectCallout">
            <a:avLst>
              <a:gd name="adj1" fmla="val 6465"/>
              <a:gd name="adj2" fmla="val -154561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8B83410-59C1-5EDA-3D8F-B5CD07EE4812}"/>
              </a:ext>
            </a:extLst>
          </p:cNvPr>
          <p:cNvSpPr/>
          <p:nvPr/>
        </p:nvSpPr>
        <p:spPr>
          <a:xfrm>
            <a:off x="904752" y="5295175"/>
            <a:ext cx="54674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(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 Sure 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). No problem.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E52F9DD-469A-5895-19E4-88FA2FF56346}"/>
              </a:ext>
            </a:extLst>
          </p:cNvPr>
          <p:cNvSpPr/>
          <p:nvPr/>
        </p:nvSpPr>
        <p:spPr>
          <a:xfrm>
            <a:off x="1259632" y="5302055"/>
            <a:ext cx="151216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Sure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7AE7E8C-FD01-9EBA-AF24-6A91C7CA6415}"/>
              </a:ext>
            </a:extLst>
          </p:cNvPr>
          <p:cNvSpPr/>
          <p:nvPr/>
        </p:nvSpPr>
        <p:spPr>
          <a:xfrm>
            <a:off x="1377112" y="684012"/>
            <a:ext cx="211371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Can</a:t>
            </a:r>
            <a:endParaRPr lang="ja-JP" altLang="en-US" sz="36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6EFD7EE-3370-F832-7D92-ED4CDF0A315A}"/>
              </a:ext>
            </a:extLst>
          </p:cNvPr>
          <p:cNvSpPr/>
          <p:nvPr/>
        </p:nvSpPr>
        <p:spPr>
          <a:xfrm>
            <a:off x="2987824" y="675456"/>
            <a:ext cx="10568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you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7146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C1F7FD1-65DB-29A1-2F81-C921C406CE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068"/>
            <a:ext cx="9144000" cy="646586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3023519-4EA9-F10C-121B-770FBEA11A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908720"/>
            <a:ext cx="6858000" cy="6858000"/>
          </a:xfrm>
          <a:prstGeom prst="rect">
            <a:avLst/>
          </a:prstGeom>
        </p:spPr>
      </p:pic>
      <p:sp>
        <p:nvSpPr>
          <p:cNvPr id="5" name="吹き出し: 角を丸めた四角形 4">
            <a:extLst>
              <a:ext uri="{FF2B5EF4-FFF2-40B4-BE49-F238E27FC236}">
                <a16:creationId xmlns:a16="http://schemas.microsoft.com/office/drawing/2014/main" id="{979223C7-A00B-8B93-65A9-60DC06142B16}"/>
              </a:ext>
            </a:extLst>
          </p:cNvPr>
          <p:cNvSpPr/>
          <p:nvPr/>
        </p:nvSpPr>
        <p:spPr>
          <a:xfrm>
            <a:off x="1097360" y="908720"/>
            <a:ext cx="7956376" cy="870145"/>
          </a:xfrm>
          <a:prstGeom prst="wedgeRoundRectCallout">
            <a:avLst>
              <a:gd name="adj1" fmla="val -9076"/>
              <a:gd name="adj2" fmla="val 269418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8C0A727-30D8-CF67-5A6D-D6C638C4C610}"/>
              </a:ext>
            </a:extLst>
          </p:cNvPr>
          <p:cNvSpPr/>
          <p:nvPr/>
        </p:nvSpPr>
        <p:spPr>
          <a:xfrm>
            <a:off x="1378446" y="917291"/>
            <a:ext cx="712879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( 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Can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)( 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you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 open the door?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97B61E54-7611-122C-52CC-7FC9A73EA47B}"/>
              </a:ext>
            </a:extLst>
          </p:cNvPr>
          <p:cNvSpPr/>
          <p:nvPr/>
        </p:nvSpPr>
        <p:spPr>
          <a:xfrm>
            <a:off x="1687515" y="968697"/>
            <a:ext cx="211371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Can</a:t>
            </a:r>
            <a:endParaRPr lang="ja-JP" altLang="en-US" sz="36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9B82A1E-969A-CA1D-5F2B-D57116A5A688}"/>
              </a:ext>
            </a:extLst>
          </p:cNvPr>
          <p:cNvSpPr/>
          <p:nvPr/>
        </p:nvSpPr>
        <p:spPr>
          <a:xfrm>
            <a:off x="3272799" y="916364"/>
            <a:ext cx="10568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you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9" name="角丸四角形吹き出し 7">
            <a:extLst>
              <a:ext uri="{FF2B5EF4-FFF2-40B4-BE49-F238E27FC236}">
                <a16:creationId xmlns:a16="http://schemas.microsoft.com/office/drawing/2014/main" id="{6F24AC89-C9D7-16BA-B220-B91975955126}"/>
              </a:ext>
            </a:extLst>
          </p:cNvPr>
          <p:cNvSpPr/>
          <p:nvPr/>
        </p:nvSpPr>
        <p:spPr>
          <a:xfrm>
            <a:off x="117174" y="3861048"/>
            <a:ext cx="2628091" cy="936105"/>
          </a:xfrm>
          <a:prstGeom prst="wedgeRoundRectCallout">
            <a:avLst>
              <a:gd name="adj1" fmla="val 51386"/>
              <a:gd name="adj2" fmla="val -67897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02A11AA-9955-3177-8619-30A163059C3C}"/>
              </a:ext>
            </a:extLst>
          </p:cNvPr>
          <p:cNvSpPr/>
          <p:nvPr/>
        </p:nvSpPr>
        <p:spPr>
          <a:xfrm>
            <a:off x="768753" y="4005933"/>
            <a:ext cx="151216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Sure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5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 animBg="1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4159F7FD-C108-46F8-DE1F-95D13F8A95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8334" y="2168599"/>
            <a:ext cx="3326317" cy="294815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72789AC-7BC8-E0E5-C4C3-C2C5C0878F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6716" y="1929610"/>
            <a:ext cx="3445998" cy="2774947"/>
          </a:xfrm>
          <a:prstGeom prst="rect">
            <a:avLst/>
          </a:prstGeom>
        </p:spPr>
      </p:pic>
      <p:sp>
        <p:nvSpPr>
          <p:cNvPr id="11" name="吹き出し: 角を丸めた四角形 10">
            <a:extLst>
              <a:ext uri="{FF2B5EF4-FFF2-40B4-BE49-F238E27FC236}">
                <a16:creationId xmlns:a16="http://schemas.microsoft.com/office/drawing/2014/main" id="{D513BE28-38E4-F994-C8DE-252C4B6CC378}"/>
              </a:ext>
            </a:extLst>
          </p:cNvPr>
          <p:cNvSpPr/>
          <p:nvPr/>
        </p:nvSpPr>
        <p:spPr>
          <a:xfrm>
            <a:off x="906538" y="188640"/>
            <a:ext cx="6113734" cy="870145"/>
          </a:xfrm>
          <a:prstGeom prst="wedgeRoundRectCallout">
            <a:avLst>
              <a:gd name="adj1" fmla="val 39269"/>
              <a:gd name="adj2" fmla="val 128053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2FA83FA-DF25-B58F-5F3C-A0D1BA5E8579}"/>
              </a:ext>
            </a:extLst>
          </p:cNvPr>
          <p:cNvSpPr/>
          <p:nvPr/>
        </p:nvSpPr>
        <p:spPr>
          <a:xfrm>
            <a:off x="1187624" y="197211"/>
            <a:ext cx="712879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( 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Can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)( 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chemeClr val="bg1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you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 ) help me?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D6A6A730-6640-90AB-DF0E-D10276F9B954}"/>
              </a:ext>
            </a:extLst>
          </p:cNvPr>
          <p:cNvSpPr/>
          <p:nvPr/>
        </p:nvSpPr>
        <p:spPr>
          <a:xfrm>
            <a:off x="1496693" y="248617"/>
            <a:ext cx="211371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solidFill>
                  <a:srgbClr val="FF0000"/>
                </a:solidFill>
                <a:effectLst/>
                <a:latin typeface="Century Schoolbook" pitchFamily="18" charset="0"/>
                <a:ea typeface="ＭＳ ゴシック" pitchFamily="49" charset="-128"/>
              </a:rPr>
              <a:t>Can</a:t>
            </a:r>
            <a:endParaRPr lang="ja-JP" altLang="en-US" sz="3600" b="1" cap="none" spc="0" dirty="0">
              <a:ln w="10541" cmpd="sng">
                <a:noFill/>
                <a:prstDash val="solid"/>
              </a:ln>
              <a:solidFill>
                <a:srgbClr val="FF0000"/>
              </a:solidFill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1C2D767A-1767-099E-25B9-6210863A407C}"/>
              </a:ext>
            </a:extLst>
          </p:cNvPr>
          <p:cNvSpPr/>
          <p:nvPr/>
        </p:nvSpPr>
        <p:spPr>
          <a:xfrm>
            <a:off x="3081977" y="196284"/>
            <a:ext cx="105685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you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5" name="角丸四角形吹き出し 7">
            <a:extLst>
              <a:ext uri="{FF2B5EF4-FFF2-40B4-BE49-F238E27FC236}">
                <a16:creationId xmlns:a16="http://schemas.microsoft.com/office/drawing/2014/main" id="{B596D991-10D0-54CB-C40E-F3938DE58CF6}"/>
              </a:ext>
            </a:extLst>
          </p:cNvPr>
          <p:cNvSpPr/>
          <p:nvPr/>
        </p:nvSpPr>
        <p:spPr>
          <a:xfrm>
            <a:off x="906538" y="5019759"/>
            <a:ext cx="7663346" cy="1627764"/>
          </a:xfrm>
          <a:prstGeom prst="wedgeRoundRectCallout">
            <a:avLst>
              <a:gd name="adj1" fmla="val -25371"/>
              <a:gd name="adj2" fmla="val -110198"/>
              <a:gd name="adj3" fmla="val 16667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57E1971-4646-B594-38C0-E5EB99712C04}"/>
              </a:ext>
            </a:extLst>
          </p:cNvPr>
          <p:cNvSpPr/>
          <p:nvPr/>
        </p:nvSpPr>
        <p:spPr>
          <a:xfrm>
            <a:off x="1105426" y="5123300"/>
            <a:ext cx="621736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Sorry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), 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but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 I 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itchFamily="18" charset="0"/>
                <a:ea typeface="ＭＳ ゴシック" pitchFamily="49" charset="-128"/>
              </a:rPr>
              <a:t>can’t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 ).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DD5480C6-A38F-D647-A1AF-BB5FFF9786C9}"/>
              </a:ext>
            </a:extLst>
          </p:cNvPr>
          <p:cNvSpPr/>
          <p:nvPr/>
        </p:nvSpPr>
        <p:spPr>
          <a:xfrm>
            <a:off x="1464669" y="5136392"/>
            <a:ext cx="167724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Sorry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06CA5093-CFB0-78EA-BD3C-A6318C36B3AA}"/>
              </a:ext>
            </a:extLst>
          </p:cNvPr>
          <p:cNvSpPr/>
          <p:nvPr/>
        </p:nvSpPr>
        <p:spPr>
          <a:xfrm>
            <a:off x="3610405" y="5142940"/>
            <a:ext cx="167724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but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776B866-455F-7305-F23B-C9014846747B}"/>
              </a:ext>
            </a:extLst>
          </p:cNvPr>
          <p:cNvSpPr/>
          <p:nvPr/>
        </p:nvSpPr>
        <p:spPr>
          <a:xfrm>
            <a:off x="5522472" y="5142940"/>
            <a:ext cx="167724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itchFamily="18" charset="0"/>
                <a:ea typeface="ＭＳ ゴシック" pitchFamily="49" charset="-128"/>
              </a:rPr>
              <a:t>c</a:t>
            </a:r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an’t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0E318AB-4CD7-B8FD-6368-C4AC392333DE}"/>
              </a:ext>
            </a:extLst>
          </p:cNvPr>
          <p:cNvSpPr/>
          <p:nvPr/>
        </p:nvSpPr>
        <p:spPr>
          <a:xfrm>
            <a:off x="1187624" y="5896525"/>
            <a:ext cx="69301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3600" b="1" cap="none" spc="0" dirty="0">
                <a:ln w="10541" cmpd="sng">
                  <a:noFill/>
                  <a:prstDash val="solid"/>
                </a:ln>
                <a:effectLst/>
                <a:latin typeface="Century Schoolbook" pitchFamily="18" charset="0"/>
                <a:ea typeface="ＭＳ ゴシック" pitchFamily="49" charset="-128"/>
              </a:rPr>
              <a:t>I’m busy now.</a:t>
            </a:r>
            <a:endParaRPr lang="ja-JP" altLang="en-US" sz="3600" b="1" cap="none" spc="0" dirty="0">
              <a:ln w="10541" cmpd="sng">
                <a:noFill/>
                <a:prstDash val="solid"/>
              </a:ln>
              <a:effectLst/>
              <a:latin typeface="Century Schoolbook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0993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/>
      <p:bldP spid="15" grpId="0" animBg="1"/>
      <p:bldP spid="16" grpId="0"/>
      <p:bldP spid="17" grpId="0"/>
      <p:bldP spid="18" grpId="0"/>
      <p:bldP spid="19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259632" y="1844824"/>
            <a:ext cx="698477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600" dirty="0">
                <a:latin typeface="NCGothic" panose="02000600000000000000" pitchFamily="50" charset="0"/>
                <a:ea typeface="MS Gothic" panose="020B0609070205080204" pitchFamily="49" charset="-128"/>
              </a:rPr>
              <a:t>助動詞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804AEBF-FA10-6A8C-BC5B-81837D364DB3}"/>
              </a:ext>
            </a:extLst>
          </p:cNvPr>
          <p:cNvSpPr txBox="1"/>
          <p:nvPr/>
        </p:nvSpPr>
        <p:spPr>
          <a:xfrm>
            <a:off x="2987824" y="4437112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>
                <a:latin typeface="NCGothic" panose="02000600000000000000" pitchFamily="50" charset="0"/>
                <a:ea typeface="MS Gothic" panose="020B0609070205080204" pitchFamily="49" charset="-128"/>
              </a:rPr>
              <a:t>許可</a:t>
            </a:r>
            <a:r>
              <a:rPr lang="ja-JP" altLang="en-US" sz="4800" dirty="0">
                <a:latin typeface="NCGothic" panose="02000600000000000000" pitchFamily="50" charset="0"/>
                <a:ea typeface="MS Gothic" panose="020B0609070205080204" pitchFamily="49" charset="-128"/>
              </a:rPr>
              <a:t>・依頼</a:t>
            </a:r>
            <a:endParaRPr kumimoji="1" lang="ja-JP" altLang="en-US" sz="4800" dirty="0">
              <a:latin typeface="NCGothic" panose="02000600000000000000" pitchFamily="50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72922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0760FF0-5A32-7C4F-B890-D4CFE13C3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97"/>
            <a:ext cx="9144000" cy="683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717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53B4E2A-4AC3-467E-9D18-A1323C2D0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49"/>
            <a:ext cx="9144000" cy="684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056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1259632" y="1844824"/>
            <a:ext cx="698477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600" dirty="0">
                <a:latin typeface="NCGothic" panose="02000600000000000000" pitchFamily="50" charset="0"/>
                <a:ea typeface="MS Gothic" panose="020B0609070205080204" pitchFamily="49" charset="-128"/>
              </a:rPr>
              <a:t>助動詞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804AEBF-FA10-6A8C-BC5B-81837D364DB3}"/>
              </a:ext>
            </a:extLst>
          </p:cNvPr>
          <p:cNvSpPr txBox="1"/>
          <p:nvPr/>
        </p:nvSpPr>
        <p:spPr>
          <a:xfrm>
            <a:off x="2987824" y="4437112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>
                <a:latin typeface="NCGothic" panose="02000600000000000000" pitchFamily="50" charset="0"/>
                <a:ea typeface="MS Gothic" panose="020B0609070205080204" pitchFamily="49" charset="-128"/>
              </a:rPr>
              <a:t>許可</a:t>
            </a:r>
            <a:r>
              <a:rPr lang="ja-JP" altLang="en-US" sz="4800" dirty="0">
                <a:latin typeface="NCGothic" panose="02000600000000000000" pitchFamily="50" charset="0"/>
                <a:ea typeface="MS Gothic" panose="020B0609070205080204" pitchFamily="49" charset="-128"/>
              </a:rPr>
              <a:t>・依頼</a:t>
            </a:r>
            <a:endParaRPr kumimoji="1" lang="ja-JP" altLang="en-US" sz="4800" dirty="0">
              <a:latin typeface="NCGothic" panose="02000600000000000000" pitchFamily="50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7748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3121</TotalTime>
  <Words>440</Words>
  <Application>Microsoft Office PowerPoint</Application>
  <PresentationFormat>画面に合わせる (4:3)</PresentationFormat>
  <Paragraphs>88</Paragraphs>
  <Slides>18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Century Schoolbook</vt:lpstr>
      <vt:lpstr>NCGothic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KASUGA_Hideki</dc:creator>
  <cp:lastModifiedBy>春日 秀紀</cp:lastModifiedBy>
  <cp:revision>136</cp:revision>
  <cp:lastPrinted>2015-12-17T10:55:25Z</cp:lastPrinted>
  <dcterms:created xsi:type="dcterms:W3CDTF">2012-12-11T09:09:35Z</dcterms:created>
  <dcterms:modified xsi:type="dcterms:W3CDTF">2026-11-02T03:05:56Z</dcterms:modified>
</cp:coreProperties>
</file>