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79" r:id="rId2"/>
    <p:sldId id="378" r:id="rId3"/>
    <p:sldId id="316" r:id="rId4"/>
    <p:sldId id="333" r:id="rId5"/>
    <p:sldId id="365" r:id="rId6"/>
    <p:sldId id="367" r:id="rId7"/>
    <p:sldId id="370" r:id="rId8"/>
    <p:sldId id="380" r:id="rId9"/>
    <p:sldId id="381" r:id="rId10"/>
    <p:sldId id="382" r:id="rId11"/>
    <p:sldId id="371" r:id="rId12"/>
    <p:sldId id="372" r:id="rId13"/>
    <p:sldId id="386" r:id="rId14"/>
    <p:sldId id="375" r:id="rId15"/>
    <p:sldId id="368" r:id="rId16"/>
    <p:sldId id="345" r:id="rId17"/>
    <p:sldId id="374" r:id="rId18"/>
    <p:sldId id="343" r:id="rId19"/>
    <p:sldId id="344" r:id="rId20"/>
    <p:sldId id="369" r:id="rId21"/>
    <p:sldId id="346" r:id="rId22"/>
    <p:sldId id="384" r:id="rId23"/>
    <p:sldId id="383" r:id="rId24"/>
    <p:sldId id="387" r:id="rId25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56" autoAdjust="0"/>
    <p:restoredTop sz="82667" autoAdjust="0"/>
  </p:normalViewPr>
  <p:slideViewPr>
    <p:cSldViewPr>
      <p:cViewPr varScale="1">
        <p:scale>
          <a:sx n="91" d="100"/>
          <a:sy n="91" d="100"/>
        </p:scale>
        <p:origin x="17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EDB8337-B322-4871-84C9-EA324EA96BBD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030666C3-ABFB-4107-BE52-D27ED721E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58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091B208D-0857-486C-B01F-293FE1B87AAF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A1576DCF-C6C1-43A9-8131-879F3F7780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9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97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椛　もみじ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4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41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88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0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84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5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8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7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7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9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1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1674-F9A4-442C-8179-2F758C48A569}" type="datetimeFigureOut">
              <a:rPr kumimoji="1" lang="ja-JP" altLang="en-US" smtClean="0"/>
              <a:pPr/>
              <a:t>2026/6/27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25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9772" y="1772816"/>
            <a:ext cx="41044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can</a:t>
            </a:r>
            <a:endParaRPr kumimoji="1" lang="ja-JP" altLang="en-US" sz="16600" b="1" dirty="0">
              <a:latin typeface="Century Schoolbook" panose="020406040505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14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946841"/>
            <a:ext cx="3026246" cy="1558516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4067944" y="-2738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at </a:t>
            </a:r>
            <a:r>
              <a:rPr lang="en-US" altLang="ja-JP" sz="4000" b="1" dirty="0" err="1">
                <a:latin typeface="Century Schoolbook" panose="02040604050505020304" pitchFamily="18" charset="0"/>
                <a:ea typeface="AR顏眞楷書体H" pitchFamily="49" charset="-128"/>
              </a:rPr>
              <a:t>inago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35696" y="99292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32720" y="980728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89531" y="992922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eat </a:t>
            </a:r>
            <a:r>
              <a:rPr lang="en-US" altLang="ja-JP" sz="40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inago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043608" y="1484784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71800" y="20083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</a:t>
            </a:r>
            <a:r>
              <a:rPr lang="en-US" altLang="ja-JP" sz="4000" b="1" cap="none" spc="0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kendama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02160" y="1484784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31840" y="1484784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</a:t>
            </a:r>
            <a:r>
              <a:rPr lang="en-US" altLang="ja-JP" sz="40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kendama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3121" y="3429000"/>
            <a:ext cx="3816424" cy="255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8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771800" y="-2738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the piano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2564904"/>
            <a:ext cx="4086934" cy="380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467544" y="980728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02160" y="984485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203848" y="988242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the piano.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6704856" y="757359"/>
            <a:ext cx="2016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dirty="0">
                <a:latin typeface="Century Schoolbook" panose="02040604050505020304" pitchFamily="18" charset="0"/>
                <a:ea typeface="+mj-ea"/>
              </a:rPr>
              <a:t>螽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2692" y="449546"/>
            <a:ext cx="1323834" cy="681774"/>
          </a:xfrm>
          <a:prstGeom prst="rect">
            <a:avLst/>
          </a:prstGeom>
          <a:noFill/>
        </p:spPr>
      </p:pic>
      <p:sp>
        <p:nvSpPr>
          <p:cNvPr id="13" name="正方形/長方形 12"/>
          <p:cNvSpPr/>
          <p:nvPr/>
        </p:nvSpPr>
        <p:spPr>
          <a:xfrm>
            <a:off x="1201924" y="1181733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61964" y="533661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89956" y="1193927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read this kanji.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3986" y="-82920"/>
            <a:ext cx="27735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助動詞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86100" y="1757797"/>
            <a:ext cx="1224136" cy="72008"/>
          </a:xfrm>
          <a:prstGeom prst="rect">
            <a:avLst/>
          </a:prstGeom>
          <a:solidFill>
            <a:srgbClr val="FF0066">
              <a:alpha val="3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F3D98B6-330A-5CAA-2A6D-648B1F92AB8A}"/>
              </a:ext>
            </a:extLst>
          </p:cNvPr>
          <p:cNvSpPr/>
          <p:nvPr/>
        </p:nvSpPr>
        <p:spPr>
          <a:xfrm>
            <a:off x="372624" y="2594803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8F7E158-BACF-1E88-C986-F324C7ACC59E}"/>
              </a:ext>
            </a:extLst>
          </p:cNvPr>
          <p:cNvSpPr/>
          <p:nvPr/>
        </p:nvSpPr>
        <p:spPr>
          <a:xfrm>
            <a:off x="1561964" y="1918175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8EA958-FAFF-E8F4-B77A-F6D63E2A717C}"/>
              </a:ext>
            </a:extLst>
          </p:cNvPr>
          <p:cNvSpPr/>
          <p:nvPr/>
        </p:nvSpPr>
        <p:spPr>
          <a:xfrm>
            <a:off x="1489956" y="2578441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read this kanji.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9D9CB75-9648-57FE-25CF-FBE64F1DE2DF}"/>
              </a:ext>
            </a:extLst>
          </p:cNvPr>
          <p:cNvSpPr/>
          <p:nvPr/>
        </p:nvSpPr>
        <p:spPr>
          <a:xfrm>
            <a:off x="2786100" y="3142311"/>
            <a:ext cx="1224136" cy="72008"/>
          </a:xfrm>
          <a:prstGeom prst="rect">
            <a:avLst/>
          </a:prstGeom>
          <a:solidFill>
            <a:srgbClr val="FF0066">
              <a:alpha val="3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9877" y="4386260"/>
            <a:ext cx="576064" cy="334804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39378" y="4295202"/>
            <a:ext cx="956942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①動詞の前に「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」をつけることで、「～できる」という意味が加わりま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-39378" y="5086206"/>
            <a:ext cx="9425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動詞の前において、意味を付け加えるものを助動詞といいます。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83038" y="3748733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角丸四角形 27"/>
          <p:cNvSpPr/>
          <p:nvPr/>
        </p:nvSpPr>
        <p:spPr>
          <a:xfrm>
            <a:off x="34575" y="3850197"/>
            <a:ext cx="9122623" cy="3060628"/>
          </a:xfrm>
          <a:prstGeom prst="roundRect">
            <a:avLst>
              <a:gd name="adj" fmla="val 4627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AC27A41-140D-5952-5DCD-83C73A8D4643}"/>
              </a:ext>
            </a:extLst>
          </p:cNvPr>
          <p:cNvSpPr/>
          <p:nvPr/>
        </p:nvSpPr>
        <p:spPr>
          <a:xfrm>
            <a:off x="-39378" y="5498546"/>
            <a:ext cx="7992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③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」の後の動詞は、原形（動詞の元の形）になります。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F5F4D2D-AB14-5DD8-EF54-394A396A0F4B}"/>
              </a:ext>
            </a:extLst>
          </p:cNvPr>
          <p:cNvSpPr/>
          <p:nvPr/>
        </p:nvSpPr>
        <p:spPr>
          <a:xfrm>
            <a:off x="-39378" y="5943352"/>
            <a:ext cx="918337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④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」はもともと「～する高い可能性を持っている」という意味で、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そこから「～能力がある」→「～できる」という意味になっています。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3767 -0.00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244 0.095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3767 -0.00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00244 0.0953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/>
      <p:bldP spid="16" grpId="1"/>
      <p:bldP spid="2" grpId="0" animBg="1"/>
      <p:bldP spid="4" grpId="0"/>
      <p:bldP spid="5" grpId="0"/>
      <p:bldP spid="5" grpId="1"/>
      <p:bldP spid="6" grpId="0"/>
      <p:bldP spid="6" grpId="1"/>
      <p:bldP spid="7" grpId="0" animBg="1"/>
      <p:bldP spid="9" grpId="0" animBg="1"/>
      <p:bldP spid="12" grpId="0"/>
      <p:bldP spid="14" grpId="0"/>
      <p:bldP spid="17" grpId="0"/>
      <p:bldP spid="22" grpId="0" animBg="1"/>
      <p:bldP spid="23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Practice more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331640" y="1427575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basketball.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51720" y="1424970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86433" y="1424970"/>
            <a:ext cx="12241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4359" y="3140968"/>
            <a:ext cx="2399911" cy="34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0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2160" y="3429000"/>
            <a:ext cx="5545386" cy="277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2771800" y="992922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）（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swim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）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92760" y="980728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48064" y="980728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swim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1835696" y="908720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ski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299305" y="908720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828090" y="908720"/>
            <a:ext cx="936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ski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2420888"/>
            <a:ext cx="4896544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3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9063" y="2564904"/>
            <a:ext cx="3704034" cy="37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331640" y="992922"/>
            <a:ext cx="72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）（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snowboard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71800" y="980728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27984" y="980728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snowboard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6"/>
          <a:stretch/>
        </p:blipFill>
        <p:spPr bwMode="auto">
          <a:xfrm>
            <a:off x="3311860" y="2564904"/>
            <a:ext cx="2520280" cy="337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619672" y="1001003"/>
            <a:ext cx="6336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Kanna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dance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24808" y="980728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80112" y="980728"/>
            <a:ext cx="18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dance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3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0318" y="17255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entury Schoolbook" panose="02040604050505020304" pitchFamily="18" charset="0"/>
                <a:ea typeface="AR顏眞楷書体H" pitchFamily="49" charset="-128"/>
              </a:rPr>
              <a:t>Who is </a:t>
            </a:r>
          </a:p>
          <a:p>
            <a:pPr algn="r"/>
            <a:r>
              <a:rPr kumimoji="1" lang="ja-JP" altLang="en-US" sz="6000" b="1" dirty="0">
                <a:latin typeface="Century Schoolbook" panose="02040604050505020304" pitchFamily="18" charset="0"/>
                <a:ea typeface="AR顏眞楷書体H" pitchFamily="49" charset="-128"/>
              </a:rPr>
              <a:t>漢字博士？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433" y="2492896"/>
            <a:ext cx="903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Century Schoolbook" panose="02040604050505020304" pitchFamily="18" charset="0"/>
                <a:ea typeface="AR顏眞楷書体H" pitchFamily="49" charset="-128"/>
              </a:rPr>
              <a:t>What’s this?</a:t>
            </a:r>
            <a:endParaRPr kumimoji="1" lang="ja-JP" altLang="en-US" sz="7200" b="1" dirty="0">
              <a:latin typeface="Century Schoolbook" panose="02040604050505020304" pitchFamily="18" charset="0"/>
              <a:ea typeface="AR顏眞楷書体H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35959" y="-150937"/>
            <a:ext cx="35283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00" b="1" dirty="0">
                <a:latin typeface="+mj-ea"/>
                <a:ea typeface="+mj-ea"/>
              </a:rPr>
              <a:t>椛</a:t>
            </a:r>
            <a:endParaRPr kumimoji="1" lang="ja-JP" altLang="en-US" sz="19900" b="1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4077072"/>
            <a:ext cx="903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Century Schoolbook" panose="02040604050505020304" pitchFamily="18" charset="0"/>
                <a:ea typeface="AR顏眞楷書体H" pitchFamily="49" charset="-128"/>
              </a:rPr>
              <a:t>I </a:t>
            </a:r>
            <a:r>
              <a:rPr kumimoji="1" lang="en-US" altLang="ja-JP" sz="7200" b="1" dirty="0">
                <a:solidFill>
                  <a:srgbClr val="FF0000"/>
                </a:solidFill>
                <a:latin typeface="Century Schoolbook" panose="02040604050505020304" pitchFamily="18" charset="0"/>
                <a:ea typeface="AR顏眞楷書体H" pitchFamily="49" charset="-128"/>
              </a:rPr>
              <a:t>can</a:t>
            </a:r>
            <a:r>
              <a:rPr kumimoji="1" lang="en-US" altLang="ja-JP" sz="7200" b="1" dirty="0">
                <a:latin typeface="Century Schoolbook" panose="02040604050505020304" pitchFamily="18" charset="0"/>
                <a:ea typeface="AR顏眞楷書体H" pitchFamily="49" charset="-128"/>
              </a:rPr>
              <a:t> read this.</a:t>
            </a:r>
            <a:endParaRPr kumimoji="1" lang="ja-JP" altLang="en-US" sz="7200" b="1" dirty="0">
              <a:latin typeface="Century Schoolbook" panose="02040604050505020304" pitchFamily="18" charset="0"/>
              <a:ea typeface="AR顏眞楷書体H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5345921"/>
            <a:ext cx="903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Century Schoolbook" panose="02040604050505020304" pitchFamily="18" charset="0"/>
                <a:ea typeface="AR顏眞楷書体H" pitchFamily="49" charset="-128"/>
              </a:rPr>
              <a:t>You </a:t>
            </a:r>
            <a:r>
              <a:rPr kumimoji="1" lang="en-US" altLang="ja-JP" sz="7200" b="1" dirty="0">
                <a:solidFill>
                  <a:srgbClr val="FF0000"/>
                </a:solidFill>
                <a:latin typeface="Century Schoolbook" panose="02040604050505020304" pitchFamily="18" charset="0"/>
                <a:ea typeface="AR顏眞楷書体H" pitchFamily="49" charset="-128"/>
              </a:rPr>
              <a:t>can</a:t>
            </a:r>
            <a:r>
              <a:rPr kumimoji="1" lang="en-US" altLang="ja-JP" sz="7200" b="1" dirty="0">
                <a:latin typeface="Century Schoolbook" panose="02040604050505020304" pitchFamily="18" charset="0"/>
                <a:ea typeface="AR顏眞楷書体H" pitchFamily="49" charset="-128"/>
              </a:rPr>
              <a:t> read this.</a:t>
            </a:r>
            <a:endParaRPr kumimoji="1" lang="ja-JP" altLang="en-US" sz="7200" b="1" dirty="0">
              <a:latin typeface="Century Schoolbook" panose="02040604050505020304" pitchFamily="18" charset="0"/>
              <a:ea typeface="AR顏眞楷書体H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0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683568" y="1052736"/>
            <a:ext cx="7704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table tennis.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79712" y="1052736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18992" y="1000824"/>
            <a:ext cx="12241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2888" y="2348880"/>
            <a:ext cx="4320480" cy="366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9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2348880"/>
            <a:ext cx="5086284" cy="38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1043608" y="908720"/>
            <a:ext cx="6804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Mike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）（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eat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4000" b="1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natto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20852" y="908720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40035" y="908720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eat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2535288"/>
            <a:ext cx="4032448" cy="32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99592" y="1052736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the piano.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79712" y="1052736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07904" y="1052736"/>
            <a:ext cx="1440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E3AEBF-F09D-14CE-9989-57DE9B28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7"/>
            <a:ext cx="9144000" cy="68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51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9772" y="1772816"/>
            <a:ext cx="41044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can</a:t>
            </a:r>
            <a:endParaRPr kumimoji="1" lang="ja-JP" altLang="en-US" sz="16600" b="1" dirty="0">
              <a:latin typeface="Century Schoolbook" panose="020406040505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88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2348880"/>
            <a:ext cx="6858000" cy="2387600"/>
          </a:xfrm>
        </p:spPr>
        <p:txBody>
          <a:bodyPr>
            <a:normAutofit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</a:rPr>
              <a:t>can</a:t>
            </a:r>
            <a:endParaRPr kumimoji="1" lang="ja-JP" altLang="en-US" sz="166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828555"/>
            <a:ext cx="6858000" cy="1655762"/>
          </a:xfrm>
        </p:spPr>
        <p:txBody>
          <a:bodyPr/>
          <a:lstStyle/>
          <a:p>
            <a:r>
              <a:rPr lang="en-US" altLang="ja-JP" dirty="0"/>
              <a:t>~</a:t>
            </a:r>
            <a:r>
              <a:rPr lang="ja-JP" altLang="en-US" dirty="0"/>
              <a:t>できる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475655" y="1670426"/>
            <a:ext cx="728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8975" y="3356992"/>
            <a:ext cx="2531765" cy="339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2843807" y="14242"/>
            <a:ext cx="4556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soccer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35695" y="1670426"/>
            <a:ext cx="19478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77021" y="1684917"/>
            <a:ext cx="3918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soccer.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771800" y="-27384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baseball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55576" y="1412776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59674" y="1424970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60772" y="1424970"/>
            <a:ext cx="4968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baseball.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5093" y="3068960"/>
            <a:ext cx="3397115" cy="35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9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771800" y="-27384"/>
            <a:ext cx="424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volleyball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1560" y="1412776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51720" y="1412776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75856" y="1412776"/>
            <a:ext cx="4968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volleyball.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908" y="3140968"/>
            <a:ext cx="2342677" cy="323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4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683568" y="1484784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71800" y="-2738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tennis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74615" y="1484784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21746" y="1484784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tennis.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6064" y="3068960"/>
            <a:ext cx="2491586" cy="316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8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75856" y="270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skate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67744" y="1412776"/>
            <a:ext cx="36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Tom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08784" y="1412776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66738" y="1412776"/>
            <a:ext cx="4968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skate.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" name="Picture 16" descr="C:\Users\KASUGA_Hideki\AppData\Local\Microsoft\Windows\Temporary Internet Files\Content.IE5\YIGNZX3N\MC900418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734" y="2996952"/>
            <a:ext cx="5426532" cy="2814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7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2204864"/>
            <a:ext cx="3982626" cy="3982626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4067944" y="-2738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at </a:t>
            </a:r>
            <a:r>
              <a:rPr lang="en-US" altLang="ja-JP" sz="4000" b="1" dirty="0">
                <a:latin typeface="Century Schoolbook" panose="02040604050505020304" pitchFamily="18" charset="0"/>
                <a:ea typeface="AR顏眞楷書体H" pitchFamily="49" charset="-128"/>
              </a:rPr>
              <a:t>celery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35696" y="980728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43808" y="980728"/>
            <a:ext cx="1539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67944" y="992922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eat celery.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302</Words>
  <Application>Microsoft Office PowerPoint</Application>
  <PresentationFormat>画面に合わせる (4:3)</PresentationFormat>
  <Paragraphs>92</Paragraphs>
  <Slides>24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Office テーマ</vt:lpstr>
      <vt:lpstr>PowerPoint プレゼンテーション</vt:lpstr>
      <vt:lpstr>PowerPoint プレゼンテーション</vt:lpstr>
      <vt:lpstr>can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Practice more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99</cp:revision>
  <cp:lastPrinted>2015-12-17T10:55:25Z</cp:lastPrinted>
  <dcterms:created xsi:type="dcterms:W3CDTF">2012-12-11T09:09:35Z</dcterms:created>
  <dcterms:modified xsi:type="dcterms:W3CDTF">2026-06-27T08:37:34Z</dcterms:modified>
</cp:coreProperties>
</file>