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37" r:id="rId3"/>
    <p:sldId id="312" r:id="rId4"/>
    <p:sldId id="320" r:id="rId5"/>
    <p:sldId id="324" r:id="rId6"/>
    <p:sldId id="322" r:id="rId7"/>
    <p:sldId id="325" r:id="rId8"/>
    <p:sldId id="326" r:id="rId9"/>
    <p:sldId id="329" r:id="rId10"/>
    <p:sldId id="330" r:id="rId11"/>
    <p:sldId id="331" r:id="rId12"/>
    <p:sldId id="332" r:id="rId13"/>
    <p:sldId id="333" r:id="rId14"/>
    <p:sldId id="334" r:id="rId15"/>
    <p:sldId id="338" r:id="rId16"/>
    <p:sldId id="339" r:id="rId17"/>
    <p:sldId id="340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41" r:id="rId26"/>
    <p:sldId id="342" r:id="rId27"/>
    <p:sldId id="343" r:id="rId28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99"/>
    <a:srgbClr val="FF00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21" autoAdjust="0"/>
  </p:normalViewPr>
  <p:slideViewPr>
    <p:cSldViewPr>
      <p:cViewPr varScale="1">
        <p:scale>
          <a:sx n="102" d="100"/>
          <a:sy n="102" d="100"/>
        </p:scale>
        <p:origin x="20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9C322-0941-481F-BAFA-E5E5D58EA911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A633B-D2F5-4775-A845-EA72EE1594C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0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8D7F7-E7AA-4562-AE46-6194B8D67BF5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B04EF-41ED-4ABA-BAC7-0260BEBCD1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1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46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622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2900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468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412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612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751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435E-BA14-4955-BBB0-A9D6DB9B3717}" type="datetimeFigureOut">
              <a:rPr kumimoji="1" lang="ja-JP" altLang="en-US" smtClean="0"/>
              <a:pPr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これは～ですか。</a:t>
            </a:r>
            <a:br>
              <a:rPr kumimoji="1" lang="en-US" altLang="ja-JP" dirty="0"/>
            </a:br>
            <a:r>
              <a:rPr kumimoji="1" lang="ja-JP" altLang="en-US" dirty="0"/>
              <a:t>あれは～ですか。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Is this </a:t>
            </a:r>
            <a:r>
              <a:rPr lang="ja-JP" altLang="en-US" dirty="0"/>
              <a:t>～</a:t>
            </a:r>
            <a:r>
              <a:rPr lang="en-US" altLang="ja-JP" dirty="0"/>
              <a:t>?</a:t>
            </a:r>
          </a:p>
          <a:p>
            <a:r>
              <a:rPr kumimoji="1" lang="en-US" altLang="ja-JP" dirty="0"/>
              <a:t>Is that </a:t>
            </a:r>
            <a:r>
              <a:rPr kumimoji="1" lang="ja-JP" altLang="en-US" dirty="0"/>
              <a:t>～</a:t>
            </a:r>
            <a:r>
              <a:rPr kumimoji="1" lang="en-US" altLang="ja-JP" dirty="0"/>
              <a:t>?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628800"/>
            <a:ext cx="2736304" cy="3984497"/>
          </a:xfrm>
          <a:prstGeom prst="rect">
            <a:avLst/>
          </a:prstGeom>
          <a:noFill/>
        </p:spPr>
      </p:pic>
      <p:sp>
        <p:nvSpPr>
          <p:cNvPr id="47" name="角丸四角形吹き出し 46"/>
          <p:cNvSpPr/>
          <p:nvPr/>
        </p:nvSpPr>
        <p:spPr>
          <a:xfrm>
            <a:off x="2656725" y="5536761"/>
            <a:ext cx="5206843" cy="994198"/>
          </a:xfrm>
          <a:prstGeom prst="wedgeRoundRectCallout">
            <a:avLst>
              <a:gd name="adj1" fmla="val 30418"/>
              <a:gd name="adj2" fmla="val -1316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pic>
        <p:nvPicPr>
          <p:cNvPr id="57" name="図 5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94537" y="1636135"/>
            <a:ext cx="6552728" cy="4251261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2555776" y="548680"/>
            <a:ext cx="482453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699792" y="908720"/>
            <a:ext cx="46085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Is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horse?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3886513" y="917431"/>
            <a:ext cx="14258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2842889" y="5741472"/>
            <a:ext cx="4939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),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 not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sp>
        <p:nvSpPr>
          <p:cNvPr id="48" name="正方形/長方形 47"/>
          <p:cNvSpPr/>
          <p:nvPr/>
        </p:nvSpPr>
        <p:spPr>
          <a:xfrm>
            <a:off x="3132792" y="5751966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5358190" y="574929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4533523" y="5751966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6272278" y="5719744"/>
            <a:ext cx="1359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雲形吹き出し 62"/>
          <p:cNvSpPr/>
          <p:nvPr/>
        </p:nvSpPr>
        <p:spPr>
          <a:xfrm>
            <a:off x="179512" y="23327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395536" y="260648"/>
            <a:ext cx="17281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horse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13792" y="-465023"/>
            <a:ext cx="237626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38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38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990632" y="900009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3175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04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3" grpId="0" animBg="1"/>
      <p:bldP spid="58" grpId="0"/>
      <p:bldP spid="59" grpId="0"/>
      <p:bldP spid="60" grpId="0"/>
      <p:bldP spid="48" grpId="0"/>
      <p:bldP spid="49" grpId="0"/>
      <p:bldP spid="51" grpId="0"/>
      <p:bldP spid="56" grpId="0"/>
      <p:bldP spid="63" grpId="0" animBg="1"/>
      <p:bldP spid="65" grpId="0"/>
      <p:bldP spid="6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098095" y="668792"/>
            <a:ext cx="4708426" cy="1296144"/>
          </a:xfrm>
          <a:prstGeom prst="wedgeRoundRectCallout">
            <a:avLst>
              <a:gd name="adj1" fmla="val 43581"/>
              <a:gd name="adj2" fmla="val 8632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311303" y="1010119"/>
            <a:ext cx="46645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a guitar?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2578674" y="1004646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213625" y="5516173"/>
            <a:ext cx="4569635" cy="1168488"/>
          </a:xfrm>
          <a:prstGeom prst="wedgeRoundRectCallout">
            <a:avLst>
              <a:gd name="adj1" fmla="val -55707"/>
              <a:gd name="adj2" fmla="val -12040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図 6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28">
            <a:off x="1159290" y="2048011"/>
            <a:ext cx="3240360" cy="2430270"/>
          </a:xfrm>
          <a:prstGeom prst="rect">
            <a:avLst/>
          </a:prstGeom>
        </p:spPr>
      </p:pic>
      <p:sp>
        <p:nvSpPr>
          <p:cNvPr id="68" name="正方形/長方形 67"/>
          <p:cNvSpPr/>
          <p:nvPr/>
        </p:nvSpPr>
        <p:spPr>
          <a:xfrm>
            <a:off x="2331368" y="5793070"/>
            <a:ext cx="51559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No,(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4203508" y="5793070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3298754" y="5793069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5090357" y="5793070"/>
            <a:ext cx="1359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3" name="雲形吹き出し 72"/>
          <p:cNvSpPr/>
          <p:nvPr/>
        </p:nvSpPr>
        <p:spPr>
          <a:xfrm>
            <a:off x="6911752" y="332656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7127776" y="569977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guitar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6767736" y="-171400"/>
            <a:ext cx="237626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38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38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518858" y="1010119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hat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231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51" grpId="0" animBg="1"/>
      <p:bldP spid="68" grpId="0"/>
      <p:bldP spid="69" grpId="0"/>
      <p:bldP spid="70" grpId="0"/>
      <p:bldP spid="71" grpId="0"/>
      <p:bldP spid="73" grpId="0" animBg="1"/>
      <p:bldP spid="74" grpId="0"/>
      <p:bldP spid="7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170494" y="467961"/>
            <a:ext cx="4552918" cy="1034500"/>
          </a:xfrm>
          <a:prstGeom prst="wedgeRoundRectCallout">
            <a:avLst>
              <a:gd name="adj1" fmla="val 43167"/>
              <a:gd name="adj2" fmla="val 12050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193513" y="662722"/>
            <a:ext cx="49112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a violin?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2463765" y="65959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610695" y="5185525"/>
            <a:ext cx="3688652" cy="1124532"/>
          </a:xfrm>
          <a:prstGeom prst="wedgeRoundRectCallout">
            <a:avLst>
              <a:gd name="adj1" fmla="val -60947"/>
              <a:gd name="adj2" fmla="val -9171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760947" y="5427462"/>
            <a:ext cx="35383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Yes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,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985084" y="544541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sp>
        <p:nvSpPr>
          <p:cNvPr id="57" name="正方形/長方形 56"/>
          <p:cNvSpPr/>
          <p:nvPr/>
        </p:nvSpPr>
        <p:spPr>
          <a:xfrm>
            <a:off x="4893202" y="5451092"/>
            <a:ext cx="542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図 6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28">
            <a:off x="1159290" y="2048011"/>
            <a:ext cx="3240360" cy="2430270"/>
          </a:xfrm>
          <a:prstGeom prst="rect">
            <a:avLst/>
          </a:prstGeom>
        </p:spPr>
      </p:pic>
      <p:sp>
        <p:nvSpPr>
          <p:cNvPr id="62" name="雲形吹き出し 61"/>
          <p:cNvSpPr/>
          <p:nvPr/>
        </p:nvSpPr>
        <p:spPr>
          <a:xfrm>
            <a:off x="6911752" y="332656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7127776" y="569977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violin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6767120" y="-171400"/>
            <a:ext cx="237626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3800" b="1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38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384529" y="66975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hat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490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51" grpId="0" animBg="1"/>
      <p:bldP spid="56" grpId="0"/>
      <p:bldP spid="63" grpId="0"/>
      <p:bldP spid="57" grpId="0"/>
      <p:bldP spid="62" grpId="0" animBg="1"/>
      <p:bldP spid="66" grpId="0"/>
      <p:bldP spid="68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081827" y="522880"/>
            <a:ext cx="4781163" cy="983718"/>
          </a:xfrm>
          <a:prstGeom prst="wedgeRoundRectCallout">
            <a:avLst>
              <a:gd name="adj1" fmla="val 41215"/>
              <a:gd name="adj2" fmla="val 12848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166899" y="668988"/>
            <a:ext cx="46373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a clock?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2426814" y="67691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407053" y="5385652"/>
            <a:ext cx="4504699" cy="1004727"/>
          </a:xfrm>
          <a:prstGeom prst="wedgeRoundRectCallout">
            <a:avLst>
              <a:gd name="adj1" fmla="val -57232"/>
              <a:gd name="adj2" fmla="val -13783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正方形/長方形 67"/>
          <p:cNvSpPr/>
          <p:nvPr/>
        </p:nvSpPr>
        <p:spPr>
          <a:xfrm>
            <a:off x="2490326" y="5595627"/>
            <a:ext cx="43139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No,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4452295" y="5595627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3590805" y="5595627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5328935" y="5581030"/>
            <a:ext cx="1359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56" name="図 5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924944"/>
            <a:ext cx="2187157" cy="1640368"/>
          </a:xfrm>
          <a:prstGeom prst="rect">
            <a:avLst/>
          </a:prstGeom>
        </p:spPr>
      </p:pic>
      <p:sp>
        <p:nvSpPr>
          <p:cNvPr id="57" name="雲形吹き出し 56"/>
          <p:cNvSpPr/>
          <p:nvPr/>
        </p:nvSpPr>
        <p:spPr>
          <a:xfrm>
            <a:off x="6911752" y="332656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7127776" y="569977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clock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6668629" y="0"/>
            <a:ext cx="237626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15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15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406323" y="670476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hat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578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51" grpId="0" animBg="1"/>
      <p:bldP spid="68" grpId="0"/>
      <p:bldP spid="69" grpId="0"/>
      <p:bldP spid="70" grpId="0"/>
      <p:bldP spid="71" grpId="0"/>
      <p:bldP spid="57" grpId="0" animBg="1"/>
      <p:bldP spid="62" grpId="0"/>
      <p:bldP spid="6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031379" y="667416"/>
            <a:ext cx="4722565" cy="1296144"/>
          </a:xfrm>
          <a:prstGeom prst="wedgeRoundRectCallout">
            <a:avLst>
              <a:gd name="adj1" fmla="val 32922"/>
              <a:gd name="adj2" fmla="val 9639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159553" y="1110866"/>
            <a:ext cx="466813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a phone?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2449140" y="1112684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376546" y="5186537"/>
            <a:ext cx="4017357" cy="1004047"/>
          </a:xfrm>
          <a:prstGeom prst="wedgeRoundRectCallout">
            <a:avLst>
              <a:gd name="adj1" fmla="val -56001"/>
              <a:gd name="adj2" fmla="val -11062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808012" y="5385653"/>
            <a:ext cx="35007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Yes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, (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 it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020077" y="538565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sp>
        <p:nvSpPr>
          <p:cNvPr id="57" name="正方形/長方形 56"/>
          <p:cNvSpPr/>
          <p:nvPr/>
        </p:nvSpPr>
        <p:spPr>
          <a:xfrm>
            <a:off x="4955890" y="5403990"/>
            <a:ext cx="1359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図 6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924944"/>
            <a:ext cx="2187157" cy="1640368"/>
          </a:xfrm>
          <a:prstGeom prst="rect">
            <a:avLst/>
          </a:prstGeom>
        </p:spPr>
      </p:pic>
      <p:sp>
        <p:nvSpPr>
          <p:cNvPr id="66" name="雲形吹き出し 65"/>
          <p:cNvSpPr/>
          <p:nvPr/>
        </p:nvSpPr>
        <p:spPr>
          <a:xfrm>
            <a:off x="6911752" y="332656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7127776" y="569977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phone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6767736" y="-99392"/>
            <a:ext cx="237626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15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15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397322" y="1105699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hat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7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51" grpId="0" animBg="1"/>
      <p:bldP spid="56" grpId="0"/>
      <p:bldP spid="63" grpId="0"/>
      <p:bldP spid="57" grpId="0"/>
      <p:bldP spid="66" grpId="0" animBg="1"/>
      <p:bldP spid="68" grpId="0"/>
      <p:bldP spid="69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4DEF184-B2DF-1F8E-711E-A588C4E84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"/>
            <a:ext cx="9144000" cy="685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27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これは～ですか。</a:t>
            </a:r>
            <a:br>
              <a:rPr kumimoji="1" lang="en-US" altLang="ja-JP" dirty="0"/>
            </a:br>
            <a:r>
              <a:rPr kumimoji="1" lang="ja-JP" altLang="en-US" dirty="0"/>
              <a:t>あれは～ですか。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Is this </a:t>
            </a:r>
            <a:r>
              <a:rPr lang="ja-JP" altLang="en-US" dirty="0"/>
              <a:t>～</a:t>
            </a:r>
            <a:r>
              <a:rPr lang="en-US" altLang="ja-JP" dirty="0"/>
              <a:t>?</a:t>
            </a:r>
          </a:p>
          <a:p>
            <a:r>
              <a:rPr kumimoji="1" lang="en-US" altLang="ja-JP" dirty="0"/>
              <a:t>Is that </a:t>
            </a:r>
            <a:r>
              <a:rPr kumimoji="1" lang="ja-JP" altLang="en-US" dirty="0"/>
              <a:t>～</a:t>
            </a:r>
            <a:r>
              <a:rPr kumimoji="1" lang="en-US" altLang="ja-JP" dirty="0"/>
              <a:t>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72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これは～ではありません。</a:t>
            </a:r>
            <a:br>
              <a:rPr kumimoji="1" lang="en-US" altLang="ja-JP" dirty="0"/>
            </a:br>
            <a:r>
              <a:rPr kumimoji="1" lang="ja-JP" altLang="en-US" dirty="0"/>
              <a:t>あれは～ではありません。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This is not</a:t>
            </a:r>
            <a:r>
              <a:rPr lang="ja-JP" altLang="en-US" dirty="0"/>
              <a:t>～</a:t>
            </a:r>
            <a:r>
              <a:rPr lang="en-US" altLang="ja-JP" dirty="0"/>
              <a:t>.</a:t>
            </a:r>
          </a:p>
          <a:p>
            <a:r>
              <a:rPr lang="en-US" altLang="ja-JP" dirty="0"/>
              <a:t>That is not</a:t>
            </a:r>
            <a:r>
              <a:rPr lang="ja-JP" altLang="en-US" dirty="0"/>
              <a:t>～</a:t>
            </a:r>
            <a:r>
              <a:rPr lang="en-US" altLang="ja-JP" dirty="0"/>
              <a:t>.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52155" y="3117114"/>
            <a:ext cx="1907741" cy="2435415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2627784" y="332656"/>
            <a:ext cx="4320480" cy="1296144"/>
          </a:xfrm>
          <a:prstGeom prst="wedgeRoundRectCallout">
            <a:avLst>
              <a:gd name="adj1" fmla="val -54160"/>
              <a:gd name="adj2" fmla="val 1179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711555" y="619972"/>
            <a:ext cx="11403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3863683" y="619972"/>
            <a:ext cx="72008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427984" y="61997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860032" y="619972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cat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5724128" y="619972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3348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38889E-6 4.07407E-6 L 0.45278 0.01064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9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58" grpId="0"/>
      <p:bldP spid="59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28723" y="3117114"/>
            <a:ext cx="2260877" cy="2435415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2627784" y="332656"/>
            <a:ext cx="4320480" cy="1296144"/>
          </a:xfrm>
          <a:prstGeom prst="wedgeRoundRectCallout">
            <a:avLst>
              <a:gd name="adj1" fmla="val -54160"/>
              <a:gd name="adj2" fmla="val 1179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711555" y="619972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3863683" y="619972"/>
            <a:ext cx="72008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5375851" y="61997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807899" y="619972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cat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671995" y="619972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67" name="正方形/長方形 66"/>
          <p:cNvSpPr/>
          <p:nvPr/>
        </p:nvSpPr>
        <p:spPr>
          <a:xfrm>
            <a:off x="4439747" y="619972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525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38889E-6 4.07407E-6 L 0.45278 0.01064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9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58" grpId="0"/>
      <p:bldP spid="59" grpId="0"/>
      <p:bldP spid="60" grpId="0"/>
      <p:bldP spid="61" grpId="0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1547664" y="116632"/>
            <a:ext cx="7272808" cy="1296144"/>
          </a:xfrm>
          <a:prstGeom prst="wedgeRoundRectCallout">
            <a:avLst>
              <a:gd name="adj1" fmla="val -35385"/>
              <a:gd name="adj2" fmla="val 9881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483768" y="476672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his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1835696" y="476672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3635896" y="476672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your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860032" y="476672"/>
            <a:ext cx="37444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handkerchief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8186416" y="476672"/>
            <a:ext cx="3600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2844824" y="1412776"/>
            <a:ext cx="2592288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3491880" y="4725144"/>
            <a:ext cx="3096344" cy="1296144"/>
          </a:xfrm>
          <a:prstGeom prst="wedgeRoundRectCallout">
            <a:avLst>
              <a:gd name="adj1" fmla="val 50997"/>
              <a:gd name="adj2" fmla="val -1429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3635896" y="5013176"/>
            <a:ext cx="12961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Yes,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5436096" y="5013176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932040" y="5013176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5940152" y="5013176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251520" y="1412776"/>
            <a:ext cx="2545440" cy="4104456"/>
            <a:chOff x="388938" y="196850"/>
            <a:chExt cx="1068388" cy="1792288"/>
          </a:xfrm>
        </p:grpSpPr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053858" y="1328821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084082" y="136026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144529" y="1360265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573016"/>
            <a:ext cx="691588" cy="692696"/>
          </a:xfrm>
          <a:prstGeom prst="rect">
            <a:avLst/>
          </a:prstGeom>
        </p:spPr>
      </p:pic>
      <p:pic>
        <p:nvPicPr>
          <p:cNvPr id="67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193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1412 L 0.95278 -0.0002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39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-4.72222E-6 2.22222E-6 C -0.02604 0.01921 -0.01215 0.01041 -0.04114 0.02685 C -0.05329 0.04166 -0.04687 0.03773 -0.07187 0.05185 C -0.13489 0.08773 -0.08454 0.06319 -0.12274 0.07592 C -0.12552 0.07685 -0.12621 0.07801 -0.12968 0.07893 C -0.13767 0.08102 -0.14809 0.08264 -0.15677 0.08449 C -0.17656 0.08912 -0.18975 0.09305 -0.21475 0.09629 C -0.22274 0.09745 -0.23263 0.09745 -0.24131 0.09815 C -0.25277 0.09977 -0.27309 0.0993 -0.27534 0.10301 C -0.28298 0.11296 -0.27135 0.12523 -0.26215 0.13565 C -0.26562 0.13703 -0.26909 0.13819 -0.27187 0.13958 C -0.28819 0.14629 -0.27604 0.14236 -0.28923 0.14629 C -0.29045 0.14745 -0.29045 0.14907 -0.2927 0.15023 C -0.29392 0.15092 -0.29739 0.15139 -0.29913 0.15208 C -0.30312 0.15324 -0.30607 0.15463 -0.30954 0.15578 C -0.3177 0.16528 -0.30555 0.1537 -0.32291 0.16366 C -0.32517 0.16481 -0.32517 0.1662 -0.32638 0.16759 C -0.32743 0.16852 -0.32916 0.16944 -0.32986 0.17037 C -0.33159 0.17199 -0.3309 0.17384 -0.33333 0.17523 C -0.3368 0.17708 -0.34253 0.17847 -0.34704 0.17986 C -0.35052 0.18518 -0.35 0.18333 -0.35 0.18588 L -0.4552 0.21203 " pathEditMode="relative" rAng="0" ptsTypes="AAAAAAAAAAAAAAAAAAAAAAA">
                                      <p:cBhvr>
                                        <p:cTn id="15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60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61" grpId="0"/>
      <p:bldP spid="51" grpId="0" animBg="1"/>
      <p:bldP spid="56" grpId="0"/>
      <p:bldP spid="62" grpId="0"/>
      <p:bldP spid="63" grpId="0"/>
      <p:bldP spid="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角丸四角形 86"/>
          <p:cNvSpPr/>
          <p:nvPr/>
        </p:nvSpPr>
        <p:spPr>
          <a:xfrm>
            <a:off x="-25513" y="5016306"/>
            <a:ext cx="9169513" cy="1819784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</a:rPr>
              <a:t>　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306BFD1-38A6-6CF1-0689-A6BA50BD4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294" y="2803772"/>
            <a:ext cx="1069600" cy="1152172"/>
          </a:xfrm>
          <a:prstGeom prst="rect">
            <a:avLst/>
          </a:prstGeom>
        </p:spPr>
      </p:pic>
      <p:sp>
        <p:nvSpPr>
          <p:cNvPr id="67" name="正方形/長方形 66"/>
          <p:cNvSpPr/>
          <p:nvPr/>
        </p:nvSpPr>
        <p:spPr>
          <a:xfrm>
            <a:off x="-102386" y="-11157"/>
            <a:ext cx="4418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 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否定文</a:t>
            </a:r>
          </a:p>
        </p:txBody>
      </p:sp>
      <p:sp>
        <p:nvSpPr>
          <p:cNvPr id="82" name="正方形/長方形 81"/>
          <p:cNvSpPr/>
          <p:nvPr/>
        </p:nvSpPr>
        <p:spPr>
          <a:xfrm>
            <a:off x="-63422" y="4974806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18712" y="5479705"/>
            <a:ext cx="9449832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①「これは～ではありません。」、「あれは～ではありません。」と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表すとき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 には、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の後に「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」をつけます。　　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2863503" y="2965996"/>
            <a:ext cx="137629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0" name="正方形/長方形 89"/>
          <p:cNvSpPr/>
          <p:nvPr/>
        </p:nvSpPr>
        <p:spPr>
          <a:xfrm>
            <a:off x="4167785" y="2965996"/>
            <a:ext cx="72008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1" name="正方形/長方形 90"/>
          <p:cNvSpPr/>
          <p:nvPr/>
        </p:nvSpPr>
        <p:spPr>
          <a:xfrm>
            <a:off x="4887865" y="2956414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 cat.</a:t>
            </a:r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</a:p>
        </p:txBody>
      </p:sp>
      <p:sp>
        <p:nvSpPr>
          <p:cNvPr id="94" name="正方形/長方形 93"/>
          <p:cNvSpPr/>
          <p:nvPr/>
        </p:nvSpPr>
        <p:spPr>
          <a:xfrm>
            <a:off x="4743849" y="2173908"/>
            <a:ext cx="14317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40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95" name="図 9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131" y="903783"/>
            <a:ext cx="1116300" cy="1425065"/>
          </a:xfrm>
          <a:prstGeom prst="rect">
            <a:avLst/>
          </a:prstGeom>
        </p:spPr>
      </p:pic>
      <p:sp>
        <p:nvSpPr>
          <p:cNvPr id="96" name="正方形/長方形 95"/>
          <p:cNvSpPr/>
          <p:nvPr/>
        </p:nvSpPr>
        <p:spPr>
          <a:xfrm>
            <a:off x="77671" y="6251315"/>
            <a:ext cx="53640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「</a:t>
            </a:r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not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」は後ろを否定します。　　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7" name="正方形/長方形 96"/>
          <p:cNvSpPr/>
          <p:nvPr/>
        </p:nvSpPr>
        <p:spPr>
          <a:xfrm>
            <a:off x="4864020" y="3604486"/>
            <a:ext cx="864096" cy="59814"/>
          </a:xfrm>
          <a:prstGeom prst="rect">
            <a:avLst/>
          </a:prstGeom>
          <a:solidFill>
            <a:srgbClr val="FFFF00"/>
          </a:solidFill>
          <a:ln w="31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98" name="下カーブ矢印 97"/>
          <p:cNvSpPr/>
          <p:nvPr/>
        </p:nvSpPr>
        <p:spPr>
          <a:xfrm flipV="1">
            <a:off x="5175897" y="3686076"/>
            <a:ext cx="1152128" cy="50405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99" name="正方形/長方形 98"/>
          <p:cNvSpPr/>
          <p:nvPr/>
        </p:nvSpPr>
        <p:spPr>
          <a:xfrm>
            <a:off x="-286580" y="1659158"/>
            <a:ext cx="389657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08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38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208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38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226DEB-37BB-065D-006F-C3420EB9B7FE}"/>
              </a:ext>
            </a:extLst>
          </p:cNvPr>
          <p:cNvSpPr/>
          <p:nvPr/>
        </p:nvSpPr>
        <p:spPr>
          <a:xfrm>
            <a:off x="2863503" y="1197748"/>
            <a:ext cx="137629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B077EE9-795A-9215-F88C-39D9714A6583}"/>
              </a:ext>
            </a:extLst>
          </p:cNvPr>
          <p:cNvSpPr/>
          <p:nvPr/>
        </p:nvSpPr>
        <p:spPr>
          <a:xfrm>
            <a:off x="4167785" y="1197748"/>
            <a:ext cx="72008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6E8B61-E44C-142C-F425-7E2A2466E417}"/>
              </a:ext>
            </a:extLst>
          </p:cNvPr>
          <p:cNvSpPr/>
          <p:nvPr/>
        </p:nvSpPr>
        <p:spPr>
          <a:xfrm>
            <a:off x="4887865" y="1188166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 cat.</a:t>
            </a:r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151219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111E-6 L 0.10243 0.00092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00052 0.1162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2" grpId="0"/>
      <p:bldP spid="83" grpId="0"/>
      <p:bldP spid="89" grpId="0"/>
      <p:bldP spid="90" grpId="0"/>
      <p:bldP spid="91" grpId="0"/>
      <p:bldP spid="91" grpId="1"/>
      <p:bldP spid="94" grpId="0"/>
      <p:bldP spid="94" grpId="1"/>
      <p:bldP spid="96" grpId="0"/>
      <p:bldP spid="97" grpId="0" animBg="1"/>
      <p:bldP spid="98" grpId="0" animBg="1"/>
      <p:bldP spid="99" grpId="0"/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図 4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600" y="2924944"/>
            <a:ext cx="2880320" cy="2813187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1945667" y="317839"/>
            <a:ext cx="5366563" cy="1296144"/>
          </a:xfrm>
          <a:prstGeom prst="wedgeRoundRectCallout">
            <a:avLst>
              <a:gd name="adj1" fmla="val -36891"/>
              <a:gd name="adj2" fmla="val 10781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146126" y="689792"/>
            <a:ext cx="50901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dog.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3491880" y="689792"/>
            <a:ext cx="72008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67" name="正方形/長方形 66"/>
          <p:cNvSpPr/>
          <p:nvPr/>
        </p:nvSpPr>
        <p:spPr>
          <a:xfrm>
            <a:off x="4400615" y="699720"/>
            <a:ext cx="143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355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6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96552" y="1556792"/>
            <a:ext cx="6552728" cy="4251261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1879778" y="276499"/>
            <a:ext cx="6029619" cy="1296144"/>
          </a:xfrm>
          <a:prstGeom prst="wedgeRoundRectCallout">
            <a:avLst>
              <a:gd name="adj1" fmla="val -40056"/>
              <a:gd name="adj2" fmla="val 10345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090315" y="657562"/>
            <a:ext cx="58190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horse.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3563888" y="683055"/>
            <a:ext cx="72008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67" name="正方形/長方形 66"/>
          <p:cNvSpPr/>
          <p:nvPr/>
        </p:nvSpPr>
        <p:spPr>
          <a:xfrm>
            <a:off x="4563950" y="657561"/>
            <a:ext cx="14317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6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267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6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525875" y="471972"/>
            <a:ext cx="6652090" cy="1020613"/>
          </a:xfrm>
          <a:prstGeom prst="wedgeRoundRectCallout">
            <a:avLst>
              <a:gd name="adj1" fmla="val 40452"/>
              <a:gd name="adj2" fmla="val 11653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8931" y="1604743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5" descr="C:\Users\秀紀\AppData\Local\Microsoft\Windows\INetCache\IE\MSAPH4XH\MC90031049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284984"/>
            <a:ext cx="1633140" cy="1008112"/>
          </a:xfrm>
          <a:prstGeom prst="rect">
            <a:avLst/>
          </a:prstGeom>
          <a:noFill/>
        </p:spPr>
      </p:pic>
      <p:sp>
        <p:nvSpPr>
          <p:cNvPr id="68" name="正方形/長方形 67"/>
          <p:cNvSpPr/>
          <p:nvPr/>
        </p:nvSpPr>
        <p:spPr>
          <a:xfrm>
            <a:off x="556132" y="664955"/>
            <a:ext cx="656450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my book. 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2580258" y="695592"/>
            <a:ext cx="72008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2139425" y="4385879"/>
            <a:ext cx="24092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m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 book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884749" y="668048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3622378" y="664955"/>
            <a:ext cx="14317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6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DB21F9A-6659-953D-71E9-925FB3F9361E}"/>
              </a:ext>
            </a:extLst>
          </p:cNvPr>
          <p:cNvSpPr/>
          <p:nvPr/>
        </p:nvSpPr>
        <p:spPr>
          <a:xfrm>
            <a:off x="1157584" y="3062439"/>
            <a:ext cx="389657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08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38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208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38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21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8" grpId="0"/>
      <p:bldP spid="69" grpId="0"/>
      <p:bldP spid="70" grpId="0"/>
      <p:bldP spid="71" grpId="0"/>
      <p:bldP spid="73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1268649" y="394647"/>
            <a:ext cx="7007813" cy="1040704"/>
          </a:xfrm>
          <a:prstGeom prst="wedgeRoundRectCallout">
            <a:avLst>
              <a:gd name="adj1" fmla="val 32088"/>
              <a:gd name="adj2" fmla="val 8406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正方形/長方形 67"/>
          <p:cNvSpPr/>
          <p:nvPr/>
        </p:nvSpPr>
        <p:spPr>
          <a:xfrm>
            <a:off x="1394634" y="581977"/>
            <a:ext cx="6585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not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your bag.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3491880" y="589273"/>
            <a:ext cx="72008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1737210" y="577845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2015765" y="4550711"/>
            <a:ext cx="25202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y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our bag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4450920" y="597818"/>
            <a:ext cx="14317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6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8" name="Picture 81" descr="j02978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068960"/>
            <a:ext cx="144018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91D0377-8BD2-2C9F-B43A-66EB7DEF656D}"/>
              </a:ext>
            </a:extLst>
          </p:cNvPr>
          <p:cNvSpPr/>
          <p:nvPr/>
        </p:nvSpPr>
        <p:spPr>
          <a:xfrm>
            <a:off x="1150452" y="3309794"/>
            <a:ext cx="389657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08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38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208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38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2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8" grpId="0"/>
      <p:bldP spid="69" grpId="0"/>
      <p:bldP spid="70" grpId="0"/>
      <p:bldP spid="71" grpId="0"/>
      <p:bldP spid="73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1084115" y="388031"/>
            <a:ext cx="7199082" cy="1108485"/>
          </a:xfrm>
          <a:prstGeom prst="wedgeRoundRectCallout">
            <a:avLst>
              <a:gd name="adj1" fmla="val -30720"/>
              <a:gd name="adj2" fmla="val 11341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68" name="正方形/長方形 67"/>
          <p:cNvSpPr/>
          <p:nvPr/>
        </p:nvSpPr>
        <p:spPr>
          <a:xfrm>
            <a:off x="1389680" y="692237"/>
            <a:ext cx="7082097" cy="650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my watch.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3365878" y="716186"/>
            <a:ext cx="711183" cy="65032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1698898" y="692396"/>
            <a:ext cx="1329444" cy="650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1994837" y="4257228"/>
            <a:ext cx="26062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my watch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4357144" y="699874"/>
            <a:ext cx="1414086" cy="650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6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9" name="図 48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3140968"/>
            <a:ext cx="1349896" cy="101242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4EBCB2C-6208-71C2-BB66-0A89BC850D77}"/>
              </a:ext>
            </a:extLst>
          </p:cNvPr>
          <p:cNvSpPr/>
          <p:nvPr/>
        </p:nvSpPr>
        <p:spPr>
          <a:xfrm>
            <a:off x="1226605" y="2867473"/>
            <a:ext cx="389657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08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38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</a:rPr>
              <a:t>×</a:t>
            </a:r>
            <a:endParaRPr lang="ja-JP" altLang="en-US" sz="208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38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0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8" grpId="0"/>
      <p:bldP spid="69" grpId="0"/>
      <p:bldP spid="70" grpId="0"/>
      <p:bldP spid="71" grpId="0"/>
      <p:bldP spid="73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FD3E675-C97D-28EA-99E8-9C0EABBF9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" y="0"/>
            <a:ext cx="9139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78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これは～ではありません。</a:t>
            </a:r>
            <a:br>
              <a:rPr kumimoji="1" lang="en-US" altLang="ja-JP" dirty="0"/>
            </a:br>
            <a:r>
              <a:rPr kumimoji="1" lang="ja-JP" altLang="en-US" dirty="0"/>
              <a:t>あれは～ではありません。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This is not</a:t>
            </a:r>
            <a:r>
              <a:rPr lang="ja-JP" altLang="en-US" dirty="0"/>
              <a:t>～</a:t>
            </a:r>
            <a:r>
              <a:rPr lang="en-US" altLang="ja-JP" dirty="0"/>
              <a:t>.</a:t>
            </a:r>
          </a:p>
          <a:p>
            <a:r>
              <a:rPr lang="en-US" altLang="ja-JP" dirty="0"/>
              <a:t>That is not</a:t>
            </a:r>
            <a:r>
              <a:rPr lang="ja-JP" altLang="en-US" dirty="0"/>
              <a:t>～</a:t>
            </a:r>
            <a:r>
              <a:rPr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01480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555776" y="620688"/>
            <a:ext cx="410445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347864" y="980728"/>
            <a:ext cx="12241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40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his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699792" y="980728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427984" y="980728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932040" y="980728"/>
            <a:ext cx="15121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dog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084168" y="992922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3491880" y="4797152"/>
            <a:ext cx="3096344" cy="1296144"/>
          </a:xfrm>
          <a:prstGeom prst="wedgeRoundRectCallout">
            <a:avLst>
              <a:gd name="adj1" fmla="val 50997"/>
              <a:gd name="adj2" fmla="val -1429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3635896" y="5085184"/>
            <a:ext cx="12961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Yes,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5436096" y="5085184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932040" y="5085184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5940152" y="5085184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6" name="図 6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32856" y="3717032"/>
            <a:ext cx="3255809" cy="2113094"/>
          </a:xfrm>
          <a:prstGeom prst="rect">
            <a:avLst/>
          </a:prstGeom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385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486 -0.00023 L 0.38889 -0.0386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61" grpId="0"/>
      <p:bldP spid="51" grpId="0" animBg="1"/>
      <p:bldP spid="56" grpId="0"/>
      <p:bldP spid="62" grpId="0"/>
      <p:bldP spid="63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9000" y="2348880"/>
            <a:ext cx="4536504" cy="3599715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2595636" y="658129"/>
            <a:ext cx="4104456" cy="1296144"/>
          </a:xfrm>
          <a:prstGeom prst="wedgeRoundRectCallout">
            <a:avLst>
              <a:gd name="adj1" fmla="val 43581"/>
              <a:gd name="adj2" fmla="val 8632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347864" y="980728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hat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699792" y="980728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427984" y="980728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932040" y="980728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cat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5738927" y="987509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339752" y="5517232"/>
            <a:ext cx="3240360" cy="1296144"/>
          </a:xfrm>
          <a:prstGeom prst="wedgeRoundRectCallout">
            <a:avLst>
              <a:gd name="adj1" fmla="val -56001"/>
              <a:gd name="adj2" fmla="val -11062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339752" y="5805264"/>
            <a:ext cx="12961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No,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3779912" y="5805264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275856" y="5805264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5220072" y="5817458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sp>
        <p:nvSpPr>
          <p:cNvPr id="57" name="正方形/長方形 56"/>
          <p:cNvSpPr/>
          <p:nvPr/>
        </p:nvSpPr>
        <p:spPr>
          <a:xfrm>
            <a:off x="4313737" y="5802007"/>
            <a:ext cx="13597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6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64" name="直線矢印コネクタ 63"/>
          <p:cNvCxnSpPr/>
          <p:nvPr/>
        </p:nvCxnSpPr>
        <p:spPr>
          <a:xfrm flipH="1">
            <a:off x="3851920" y="2924944"/>
            <a:ext cx="2520280" cy="864096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3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4.72222E-6 -1.11111E-6 L 0.45277 0.01065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9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59" grpId="0"/>
      <p:bldP spid="60" grpId="0"/>
      <p:bldP spid="61" grpId="0"/>
      <p:bldP spid="51" grpId="0" animBg="1"/>
      <p:bldP spid="56" grpId="0"/>
      <p:bldP spid="62" grpId="0"/>
      <p:bldP spid="63" grpId="0"/>
      <p:bldP spid="65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55809" y="3717032"/>
            <a:ext cx="3255809" cy="2113094"/>
          </a:xfrm>
          <a:prstGeom prst="rect">
            <a:avLst/>
          </a:prstGeom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</p:grpSp>
      <p:sp>
        <p:nvSpPr>
          <p:cNvPr id="3" name="角丸四角形吹き出し 2"/>
          <p:cNvSpPr/>
          <p:nvPr/>
        </p:nvSpPr>
        <p:spPr>
          <a:xfrm>
            <a:off x="2052734" y="836712"/>
            <a:ext cx="4895529" cy="936104"/>
          </a:xfrm>
          <a:prstGeom prst="wedgeRoundRectCallout">
            <a:avLst>
              <a:gd name="adj1" fmla="val -42266"/>
              <a:gd name="adj2" fmla="val 10167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rgbClr val="FFFF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156176" y="908720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7696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497641" y="4963938"/>
            <a:ext cx="4176464" cy="1245041"/>
          </a:xfrm>
          <a:prstGeom prst="wedgeRoundRectCallout">
            <a:avLst>
              <a:gd name="adj1" fmla="val 50709"/>
              <a:gd name="adj2" fmla="val -9979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641657" y="4976133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Yes,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4441857" y="497613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3175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937801" y="497613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4945913" y="4976133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4067944" y="5681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6228184" y="56818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915816" y="4462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644008" y="5681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148064" y="56818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dog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2195736" y="908720"/>
            <a:ext cx="720080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2987824" y="908720"/>
            <a:ext cx="1224136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>
            <a:off x="2569649" y="5624205"/>
            <a:ext cx="4032448" cy="3887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正方形/長方形 76"/>
          <p:cNvSpPr/>
          <p:nvPr/>
        </p:nvSpPr>
        <p:spPr>
          <a:xfrm>
            <a:off x="2713665" y="5624205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No,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4441857" y="5624205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9" name="正方形/長方形 78"/>
          <p:cNvSpPr/>
          <p:nvPr/>
        </p:nvSpPr>
        <p:spPr>
          <a:xfrm>
            <a:off x="3937801" y="5624205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5814661" y="5627443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1" name="正方形/長方形 80"/>
          <p:cNvSpPr/>
          <p:nvPr/>
        </p:nvSpPr>
        <p:spPr>
          <a:xfrm>
            <a:off x="5028764" y="5636399"/>
            <a:ext cx="1359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7" name="正方形/長方形 66"/>
          <p:cNvSpPr/>
          <p:nvPr/>
        </p:nvSpPr>
        <p:spPr>
          <a:xfrm>
            <a:off x="4067944" y="44624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2915816" y="4462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4644008" y="5681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2" name="正方形/長方形 81"/>
          <p:cNvSpPr/>
          <p:nvPr/>
        </p:nvSpPr>
        <p:spPr>
          <a:xfrm>
            <a:off x="5148064" y="56818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dog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025078" y="23684"/>
            <a:ext cx="576064" cy="64807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2918193" y="0"/>
            <a:ext cx="1224136" cy="64807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4644008" y="116632"/>
            <a:ext cx="1800200" cy="64807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4" name="左矢印 3"/>
          <p:cNvSpPr/>
          <p:nvPr/>
        </p:nvSpPr>
        <p:spPr>
          <a:xfrm rot="20224370">
            <a:off x="2840377" y="764559"/>
            <a:ext cx="1152128" cy="216024"/>
          </a:xfrm>
          <a:prstGeom prst="leftArrow">
            <a:avLst/>
          </a:prstGeom>
          <a:solidFill>
            <a:srgbClr val="FF3399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noFill/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78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38889E-6 -4.81481E-6 L 0.42795 -0.0310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89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6 L -0.19687 0.12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625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3.88889E-6 0.1268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43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-2.22222E-6 0.12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6 L 2.77778E-7 0.12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1" grpId="0"/>
      <p:bldP spid="51" grpId="0" animBg="1"/>
      <p:bldP spid="56" grpId="0"/>
      <p:bldP spid="62" grpId="0"/>
      <p:bldP spid="63" grpId="0"/>
      <p:bldP spid="65" grpId="0"/>
      <p:bldP spid="71" grpId="0"/>
      <p:bldP spid="71" grpId="1"/>
      <p:bldP spid="74" grpId="0"/>
      <p:bldP spid="2" grpId="0"/>
      <p:bldP spid="2" grpId="1"/>
      <p:bldP spid="59" grpId="0"/>
      <p:bldP spid="59" grpId="1"/>
      <p:bldP spid="60" grpId="0"/>
      <p:bldP spid="60" grpId="1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67" grpId="0"/>
      <p:bldP spid="68" grpId="0"/>
      <p:bldP spid="69" grpId="0"/>
      <p:bldP spid="82" grpId="0"/>
      <p:bldP spid="5" grpId="0" animBg="1"/>
      <p:bldP spid="70" grpId="0" animBg="1"/>
      <p:bldP spid="7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角丸四角形 86"/>
          <p:cNvSpPr/>
          <p:nvPr/>
        </p:nvSpPr>
        <p:spPr>
          <a:xfrm>
            <a:off x="6533" y="3437292"/>
            <a:ext cx="9144000" cy="3420707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Century Schoolbook" panose="02040604050505020304" pitchFamily="18" charset="0"/>
              </a:rPr>
              <a:t>　</a:t>
            </a:r>
          </a:p>
        </p:txBody>
      </p:sp>
      <p:sp>
        <p:nvSpPr>
          <p:cNvPr id="84" name="円/楕円 83"/>
          <p:cNvSpPr/>
          <p:nvPr/>
        </p:nvSpPr>
        <p:spPr>
          <a:xfrm>
            <a:off x="358643" y="4110959"/>
            <a:ext cx="432048" cy="360040"/>
          </a:xfrm>
          <a:prstGeom prst="ellipse">
            <a:avLst/>
          </a:prstGeom>
          <a:solidFill>
            <a:srgbClr val="FF00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3" name="角丸四角形吹き出し 2"/>
          <p:cNvSpPr/>
          <p:nvPr/>
        </p:nvSpPr>
        <p:spPr>
          <a:xfrm>
            <a:off x="2123728" y="1196752"/>
            <a:ext cx="4752528" cy="864096"/>
          </a:xfrm>
          <a:prstGeom prst="wedgeRoundRectCallout">
            <a:avLst>
              <a:gd name="adj1" fmla="val -69359"/>
              <a:gd name="adj2" fmla="val -587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156176" y="1352962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052736"/>
            <a:ext cx="1137364" cy="1656184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2170235" y="2114809"/>
            <a:ext cx="4176464" cy="1224136"/>
          </a:xfrm>
          <a:prstGeom prst="wedgeRoundRectCallout">
            <a:avLst>
              <a:gd name="adj1" fmla="val 83385"/>
              <a:gd name="adj2" fmla="val -8132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339752" y="2073042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Yes,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4139952" y="207304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635896" y="207304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4644008" y="2073042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6" name="図 6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99102" y="1700808"/>
            <a:ext cx="1512168" cy="981431"/>
          </a:xfrm>
          <a:prstGeom prst="rect">
            <a:avLst/>
          </a:prstGeom>
        </p:spPr>
      </p:pic>
      <p:grpSp>
        <p:nvGrpSpPr>
          <p:cNvPr id="55" name="グループ化 54"/>
          <p:cNvGrpSpPr/>
          <p:nvPr/>
        </p:nvGrpSpPr>
        <p:grpSpPr>
          <a:xfrm>
            <a:off x="107504" y="980728"/>
            <a:ext cx="1080120" cy="158417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00">
                <a:latin typeface="Century Schoolbook" panose="02040604050505020304" pitchFamily="18" charset="0"/>
              </a:endParaRPr>
            </a:p>
          </p:txBody>
        </p:sp>
      </p:grpSp>
      <p:sp>
        <p:nvSpPr>
          <p:cNvPr id="70" name="正方形/長方形 69"/>
          <p:cNvSpPr/>
          <p:nvPr/>
        </p:nvSpPr>
        <p:spPr>
          <a:xfrm>
            <a:off x="2915816" y="40466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dirty="0">
              <a:ln w="3175" cmpd="sng">
                <a:noFill/>
                <a:prstDash val="solid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4067944" y="41685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4644008" y="40466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5148064" y="404664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dog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6228184" y="416858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0541" cmpd="sng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915816" y="418934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4073470" y="410912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644008" y="416858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a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148064" y="416858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dog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2195736" y="1268760"/>
            <a:ext cx="720080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2987824" y="1280954"/>
            <a:ext cx="1224136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左矢印 3"/>
          <p:cNvSpPr/>
          <p:nvPr/>
        </p:nvSpPr>
        <p:spPr>
          <a:xfrm rot="20224370">
            <a:off x="2840377" y="1124599"/>
            <a:ext cx="1152128" cy="216024"/>
          </a:xfrm>
          <a:prstGeom prst="leftArrow">
            <a:avLst/>
          </a:prstGeom>
          <a:solidFill>
            <a:srgbClr val="FF3399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noFill/>
              <a:latin typeface="Century Schoolbook" panose="02040604050505020304" pitchFamily="18" charset="0"/>
            </a:endParaRPr>
          </a:p>
        </p:txBody>
      </p:sp>
      <p:cxnSp>
        <p:nvCxnSpPr>
          <p:cNvPr id="6" name="直線コネクタ 5"/>
          <p:cNvCxnSpPr>
            <a:cxnSpLocks/>
            <a:stCxn id="51" idx="1"/>
            <a:endCxn id="51" idx="3"/>
          </p:cNvCxnSpPr>
          <p:nvPr/>
        </p:nvCxnSpPr>
        <p:spPr>
          <a:xfrm>
            <a:off x="2170235" y="2726877"/>
            <a:ext cx="4176464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正方形/長方形 76"/>
          <p:cNvSpPr/>
          <p:nvPr/>
        </p:nvSpPr>
        <p:spPr>
          <a:xfrm>
            <a:off x="2411760" y="2721114"/>
            <a:ext cx="12961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No,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4139952" y="2721114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9" name="正方形/長方形 78"/>
          <p:cNvSpPr/>
          <p:nvPr/>
        </p:nvSpPr>
        <p:spPr>
          <a:xfrm>
            <a:off x="3635896" y="2721114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5580112" y="2793122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1" name="正方形/長方形 80"/>
          <p:cNvSpPr/>
          <p:nvPr/>
        </p:nvSpPr>
        <p:spPr>
          <a:xfrm>
            <a:off x="4724400" y="2733308"/>
            <a:ext cx="1359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317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200" b="1" cap="none" spc="0" dirty="0">
              <a:ln w="317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7" name="正方形/長方形 66"/>
          <p:cNvSpPr/>
          <p:nvPr/>
        </p:nvSpPr>
        <p:spPr>
          <a:xfrm>
            <a:off x="162911" y="-11157"/>
            <a:ext cx="388760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ja-JP" altLang="en-US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 </a:t>
            </a:r>
            <a:r>
              <a:rPr lang="en-US" altLang="ja-JP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ja-JP" altLang="en-US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疑問文</a:t>
            </a:r>
          </a:p>
        </p:txBody>
      </p:sp>
      <p:sp>
        <p:nvSpPr>
          <p:cNvPr id="82" name="正方形/長方形 81"/>
          <p:cNvSpPr/>
          <p:nvPr/>
        </p:nvSpPr>
        <p:spPr>
          <a:xfrm>
            <a:off x="-19758" y="3356992"/>
            <a:ext cx="12073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-36512" y="3706331"/>
            <a:ext cx="91439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2400" b="1" cap="none" spc="0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his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～（近くのもの）や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2400" b="1" cap="none" spc="0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hat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～（遠くのもの）をたずねるときは、</a:t>
            </a:r>
            <a:endParaRPr lang="en-US" altLang="ja-JP" sz="2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ja-JP" altLang="en-US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を文の前に出します。</a:t>
            </a:r>
            <a:r>
              <a:rPr lang="ja-JP" altLang="en-US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You are</a:t>
            </a:r>
            <a:r>
              <a:rPr lang="ja-JP" altLang="en-US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～のときに</a:t>
            </a:r>
            <a:r>
              <a:rPr lang="en-US" altLang="ja-JP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Are you</a:t>
            </a:r>
            <a:r>
              <a:rPr lang="ja-JP" altLang="en-US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～になったのと同じ）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2181766" y="1294534"/>
            <a:ext cx="648072" cy="576064"/>
          </a:xfrm>
          <a:prstGeom prst="ellipse">
            <a:avLst/>
          </a:prstGeom>
          <a:solidFill>
            <a:srgbClr val="FF0066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0" y="4492073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②答えるときには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Yes,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  / No,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No,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 / No,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24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n’t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答えます。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6" name="正方形/長方形 85"/>
          <p:cNvSpPr/>
          <p:nvPr/>
        </p:nvSpPr>
        <p:spPr>
          <a:xfrm>
            <a:off x="-36512" y="5445224"/>
            <a:ext cx="919357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③答えるときの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2000" b="1" dirty="0">
                <a:ln w="3175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は、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ここでは、</a:t>
            </a:r>
            <a:r>
              <a:rPr lang="en-US" altLang="ja-JP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や </a:t>
            </a:r>
            <a:r>
              <a:rPr lang="en-US" altLang="ja-JP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that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が置き換わったものです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it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は話の中心を置き換えて言う言葉です。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　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※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日本語では「それ」と訳しますが、日本語の「これ、それ、あれ」のよ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    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うに位置を表すことはありません。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51E82F8-E8C5-49FA-F4C2-BDF8CC847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71"/>
            <a:ext cx="9144000" cy="685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5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382 0.00186 L 0.19531 -0.0083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66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6 L -0.19687 0.12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3.88889E-6 0.1268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4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-2.22222E-6 0.12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6 L 2.77778E-7 0.1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4" grpId="0" animBg="1"/>
      <p:bldP spid="3" grpId="0" animBg="1"/>
      <p:bldP spid="61" grpId="0"/>
      <p:bldP spid="51" grpId="0" animBg="1"/>
      <p:bldP spid="56" grpId="0"/>
      <p:bldP spid="62" grpId="0"/>
      <p:bldP spid="63" grpId="0"/>
      <p:bldP spid="65" grpId="0"/>
      <p:bldP spid="70" grpId="0"/>
      <p:bldP spid="71" grpId="0"/>
      <p:bldP spid="71" grpId="1"/>
      <p:bldP spid="72" grpId="0"/>
      <p:bldP spid="73" grpId="0"/>
      <p:bldP spid="74" grpId="0"/>
      <p:bldP spid="2" grpId="0"/>
      <p:bldP spid="2" grpId="1"/>
      <p:bldP spid="58" grpId="0"/>
      <p:bldP spid="59" grpId="0"/>
      <p:bldP spid="59" grpId="1"/>
      <p:bldP spid="60" grpId="0"/>
      <p:bldP spid="60" grpId="1"/>
      <p:bldP spid="75" grpId="0" animBg="1"/>
      <p:bldP spid="76" grpId="0" animBg="1"/>
      <p:bldP spid="4" grpId="0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5" grpId="0" animBg="1"/>
      <p:bldP spid="85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555776" y="548680"/>
            <a:ext cx="482453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735796" y="884267"/>
            <a:ext cx="48245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a watch? 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3023828" y="90100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904" y="1628800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3113584" y="4725144"/>
            <a:ext cx="3474640" cy="1047911"/>
          </a:xfrm>
          <a:prstGeom prst="wedgeRoundRectCallout">
            <a:avLst>
              <a:gd name="adj1" fmla="val 50997"/>
              <a:gd name="adj2" fmla="val -1429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Century Schoolbook" panose="02040604050505020304" pitchFamily="18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3275856" y="4955979"/>
            <a:ext cx="345121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Yes, 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).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5395236" y="4957123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4516770" y="4995564"/>
            <a:ext cx="7200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pic>
        <p:nvPicPr>
          <p:cNvPr id="57" name="図 56" descr="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688" y="3140968"/>
            <a:ext cx="1349896" cy="1012422"/>
          </a:xfrm>
          <a:prstGeom prst="rect">
            <a:avLst/>
          </a:prstGeom>
        </p:spPr>
      </p:pic>
      <p:sp>
        <p:nvSpPr>
          <p:cNvPr id="4" name="雲形吹き出し 3"/>
          <p:cNvSpPr/>
          <p:nvPr/>
        </p:nvSpPr>
        <p:spPr>
          <a:xfrm>
            <a:off x="179512" y="23327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395536" y="260648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watch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35496" y="-436597"/>
            <a:ext cx="237626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38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38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933355" y="908720"/>
            <a:ext cx="12241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2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his</a:t>
            </a:r>
            <a:endParaRPr lang="ja-JP" altLang="en-US" sz="32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47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51" grpId="0" animBg="1"/>
      <p:bldP spid="56" grpId="0"/>
      <p:bldP spid="62" grpId="0"/>
      <p:bldP spid="63" grpId="0"/>
      <p:bldP spid="4" grpId="0" animBg="1"/>
      <p:bldP spid="64" grpId="0"/>
      <p:bldP spid="66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図 6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600" y="2924944"/>
            <a:ext cx="2880320" cy="2813187"/>
          </a:xfrm>
          <a:prstGeom prst="rect">
            <a:avLst/>
          </a:prstGeom>
        </p:spPr>
      </p:pic>
      <p:sp>
        <p:nvSpPr>
          <p:cNvPr id="3" name="角丸四角形吹き出し 2"/>
          <p:cNvSpPr/>
          <p:nvPr/>
        </p:nvSpPr>
        <p:spPr>
          <a:xfrm>
            <a:off x="2292162" y="623909"/>
            <a:ext cx="482453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542814" y="880675"/>
            <a:ext cx="5394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 Is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 a dog?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2867603" y="889869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3912472" y="915501"/>
            <a:ext cx="17281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3904" y="1628800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sp>
        <p:nvSpPr>
          <p:cNvPr id="47" name="角丸四角形吹き出し 46"/>
          <p:cNvSpPr/>
          <p:nvPr/>
        </p:nvSpPr>
        <p:spPr>
          <a:xfrm>
            <a:off x="2605810" y="5208215"/>
            <a:ext cx="4710099" cy="1296144"/>
          </a:xfrm>
          <a:prstGeom prst="wedgeRoundRectCallout">
            <a:avLst>
              <a:gd name="adj1" fmla="val 42520"/>
              <a:gd name="adj2" fmla="val -1446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2855786" y="5471289"/>
            <a:ext cx="46382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No,(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4909328" y="5489109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3949803" y="5506930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5956141" y="5453469"/>
            <a:ext cx="13597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not</a:t>
            </a:r>
            <a:endParaRPr lang="ja-JP" altLang="en-US" sz="36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2" name="雲形吹き出し 61"/>
          <p:cNvSpPr/>
          <p:nvPr/>
        </p:nvSpPr>
        <p:spPr>
          <a:xfrm>
            <a:off x="179512" y="23327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755576" y="260648"/>
            <a:ext cx="17281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dog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122120" y="-443262"/>
            <a:ext cx="237626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38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38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59" grpId="0"/>
      <p:bldP spid="60" grpId="0"/>
      <p:bldP spid="47" grpId="0" animBg="1"/>
      <p:bldP spid="48" grpId="0"/>
      <p:bldP spid="49" grpId="0"/>
      <p:bldP spid="51" grpId="0"/>
      <p:bldP spid="56" grpId="0"/>
      <p:bldP spid="62" grpId="0" animBg="1"/>
      <p:bldP spid="63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555776" y="548680"/>
            <a:ext cx="4824536" cy="1296144"/>
          </a:xfrm>
          <a:prstGeom prst="wedgeRoundRectCallout">
            <a:avLst>
              <a:gd name="adj1" fmla="val -51101"/>
              <a:gd name="adj2" fmla="val 9807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754412" y="845538"/>
            <a:ext cx="45712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 Is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)(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thi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fox?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4" name="図 6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600" y="2924944"/>
            <a:ext cx="2880320" cy="2813187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4086798" y="873586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</a:t>
            </a:r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his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3089091" y="908227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3904" y="1628800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12776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sp>
        <p:nvSpPr>
          <p:cNvPr id="57" name="角丸四角形吹き出し 56"/>
          <p:cNvSpPr/>
          <p:nvPr/>
        </p:nvSpPr>
        <p:spPr>
          <a:xfrm>
            <a:off x="3203848" y="4725144"/>
            <a:ext cx="3888432" cy="1296144"/>
          </a:xfrm>
          <a:prstGeom prst="wedgeRoundRectCallout">
            <a:avLst>
              <a:gd name="adj1" fmla="val 50997"/>
              <a:gd name="adj2" fmla="val -14296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3438667" y="5107322"/>
            <a:ext cx="3406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Yes, 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)( 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).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5814931" y="5130287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4810271" y="5163187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雲形吹き出し 68"/>
          <p:cNvSpPr/>
          <p:nvPr/>
        </p:nvSpPr>
        <p:spPr>
          <a:xfrm>
            <a:off x="179512" y="23327"/>
            <a:ext cx="2232248" cy="1296144"/>
          </a:xfrm>
          <a:prstGeom prst="cloudCallou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748593" y="260009"/>
            <a:ext cx="17281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fox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27566" y="-417202"/>
            <a:ext cx="237626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13800" b="1" cap="none" spc="0" dirty="0">
                <a:ln w="6600">
                  <a:noFill/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13800" b="1" cap="none" spc="0" dirty="0">
              <a:ln w="6600">
                <a:noFill/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2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/>
      <p:bldP spid="2" grpId="0"/>
      <p:bldP spid="59" grpId="0"/>
      <p:bldP spid="57" grpId="0" animBg="1"/>
      <p:bldP spid="62" grpId="0"/>
      <p:bldP spid="63" grpId="0"/>
      <p:bldP spid="65" grpId="0"/>
      <p:bldP spid="69" grpId="0" animBg="1"/>
      <p:bldP spid="70" grpId="0"/>
      <p:bldP spid="71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656</Words>
  <Application>Microsoft Office PowerPoint</Application>
  <PresentationFormat>画面に合わせる (4:3)</PresentationFormat>
  <Paragraphs>219</Paragraphs>
  <Slides>27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1" baseType="lpstr">
      <vt:lpstr>Arial</vt:lpstr>
      <vt:lpstr>Calibri</vt:lpstr>
      <vt:lpstr>Century Schoolbook</vt:lpstr>
      <vt:lpstr>Office テーマ</vt:lpstr>
      <vt:lpstr>これは～ですか。 あれは～ですか。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これは～ですか。 あれは～ですか。</vt:lpstr>
      <vt:lpstr>これは～ではありません。 あれは～ではありません。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これは～ではありません。 あれは～ではありません。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春日 秀紀</cp:lastModifiedBy>
  <cp:revision>89</cp:revision>
  <cp:lastPrinted>2015-06-16T02:35:29Z</cp:lastPrinted>
  <dcterms:created xsi:type="dcterms:W3CDTF">2012-12-30T13:44:25Z</dcterms:created>
  <dcterms:modified xsi:type="dcterms:W3CDTF">2026-07-20T01:50:21Z</dcterms:modified>
</cp:coreProperties>
</file>