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07" r:id="rId2"/>
    <p:sldId id="309" r:id="rId3"/>
    <p:sldId id="299" r:id="rId4"/>
    <p:sldId id="310" r:id="rId5"/>
    <p:sldId id="331" r:id="rId6"/>
    <p:sldId id="333" r:id="rId7"/>
    <p:sldId id="336" r:id="rId8"/>
    <p:sldId id="335" r:id="rId9"/>
    <p:sldId id="334" r:id="rId10"/>
    <p:sldId id="337" r:id="rId11"/>
    <p:sldId id="344" r:id="rId12"/>
    <p:sldId id="328" r:id="rId13"/>
    <p:sldId id="345" r:id="rId14"/>
    <p:sldId id="317" r:id="rId15"/>
    <p:sldId id="315" r:id="rId16"/>
    <p:sldId id="314" r:id="rId17"/>
    <p:sldId id="316" r:id="rId18"/>
    <p:sldId id="346" r:id="rId19"/>
    <p:sldId id="340" r:id="rId20"/>
    <p:sldId id="347" r:id="rId21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4" autoAdjust="0"/>
    <p:restoredTop sz="94667" autoAdjust="0"/>
  </p:normalViewPr>
  <p:slideViewPr>
    <p:cSldViewPr snapToGrid="0">
      <p:cViewPr varScale="1">
        <p:scale>
          <a:sx n="104" d="100"/>
          <a:sy n="104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838B3-4FD3-4507-BFC9-755EBC08462E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D1717-633F-4CA3-9077-BB7025498E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19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not</a:t>
            </a:r>
            <a:r>
              <a:rPr kumimoji="1" lang="ja-JP" altLang="en-US" dirty="0"/>
              <a:t>は後ろを否定するので、どこにつけるといいと思いますか？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C801B-2DCB-4A08-9008-FDFF02DE55AE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640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89066-7D2D-49FC-8D37-1B8BA11230A1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105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89066-7D2D-49FC-8D37-1B8BA11230A1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7462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89066-7D2D-49FC-8D37-1B8BA11230A1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6789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89066-7D2D-49FC-8D37-1B8BA11230A1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919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927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59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177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815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11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30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11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46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8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263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032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D57F9-72CC-4F41-885A-FB6F9159F55F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336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Be</a:t>
            </a:r>
            <a:r>
              <a:rPr lang="ja-JP" altLang="en-US" sz="9600" b="1" dirty="0">
                <a:latin typeface="Century Schoolbook" panose="02040604050505020304" pitchFamily="18" charset="0"/>
              </a:rPr>
              <a:t>動詞　</a:t>
            </a:r>
            <a:r>
              <a:rPr lang="en-US" altLang="ja-JP" sz="9600" b="1" dirty="0">
                <a:latin typeface="Century Schoolbook" panose="02040604050505020304" pitchFamily="18" charset="0"/>
              </a:rPr>
              <a:t>is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6000" b="1" dirty="0">
                <a:latin typeface="Century Schoolbook" panose="02040604050505020304" pitchFamily="18" charset="0"/>
              </a:rPr>
              <a:t>He &amp; She</a:t>
            </a:r>
            <a:endParaRPr kumimoji="1" lang="ja-JP" altLang="en-US" sz="6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26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吹き出し 18"/>
          <p:cNvSpPr/>
          <p:nvPr/>
        </p:nvSpPr>
        <p:spPr>
          <a:xfrm flipV="1">
            <a:off x="66504" y="2333381"/>
            <a:ext cx="9002684" cy="1530809"/>
          </a:xfrm>
          <a:prstGeom prst="wedgeRoundRectCallout">
            <a:avLst>
              <a:gd name="adj1" fmla="val -41849"/>
              <a:gd name="adj2" fmla="val 8042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b="1">
              <a:latin typeface="Century Schoolbook" panose="020406040505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AECA2D3-3208-091C-C0A6-58CB51CDE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1" b="12274"/>
          <a:stretch/>
        </p:blipFill>
        <p:spPr>
          <a:xfrm>
            <a:off x="1254772" y="3885756"/>
            <a:ext cx="6099512" cy="307298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r="50915" b="36471"/>
          <a:stretch/>
        </p:blipFill>
        <p:spPr>
          <a:xfrm>
            <a:off x="-17751" y="279981"/>
            <a:ext cx="1080654" cy="152122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1" b="32701"/>
          <a:stretch/>
        </p:blipFill>
        <p:spPr>
          <a:xfrm>
            <a:off x="7769629" y="-90265"/>
            <a:ext cx="1374371" cy="1611493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2249339" y="272030"/>
            <a:ext cx="4098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Aya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is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a music fan.</a:t>
            </a:r>
            <a:endParaRPr kumimoji="1" lang="ja-JP" altLang="en-US" sz="3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14" name="角丸四角形吹き出し 13"/>
          <p:cNvSpPr/>
          <p:nvPr/>
        </p:nvSpPr>
        <p:spPr>
          <a:xfrm>
            <a:off x="1470831" y="1318061"/>
            <a:ext cx="6700058" cy="857324"/>
          </a:xfrm>
          <a:prstGeom prst="wedgeRoundRectCallout">
            <a:avLst>
              <a:gd name="adj1" fmla="val 46491"/>
              <a:gd name="adj2" fmla="val -68954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5" name="矢印: 左 15">
            <a:extLst>
              <a:ext uri="{FF2B5EF4-FFF2-40B4-BE49-F238E27FC236}">
                <a16:creationId xmlns:a16="http://schemas.microsoft.com/office/drawing/2014/main" id="{47A93F47-B2F1-46D1-9638-76997E66D150}"/>
              </a:ext>
            </a:extLst>
          </p:cNvPr>
          <p:cNvSpPr/>
          <p:nvPr/>
        </p:nvSpPr>
        <p:spPr>
          <a:xfrm rot="19479337">
            <a:off x="2039407" y="1099842"/>
            <a:ext cx="1366480" cy="229197"/>
          </a:xfrm>
          <a:prstGeom prst="leftArrow">
            <a:avLst/>
          </a:prstGeom>
          <a:solidFill>
            <a:srgbClr val="FF7D7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341443" y="1495100"/>
            <a:ext cx="76944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Aya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a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music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fan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?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1669820" y="1500003"/>
            <a:ext cx="7848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670973" y="1490197"/>
            <a:ext cx="44890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a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97613" y="2499523"/>
            <a:ext cx="37673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Yes,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076093" y="2318205"/>
            <a:ext cx="50962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 flipH="1">
            <a:off x="3563888" y="2367454"/>
            <a:ext cx="426489" cy="151830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085058" y="2784371"/>
            <a:ext cx="42739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she’s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470831" y="2499521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948512" y="2499522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204518" y="2309470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640821" y="2312672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727997" y="2292077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5181768" y="2785282"/>
            <a:ext cx="12105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’s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6977711" y="2738594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8466934" y="-232110"/>
            <a:ext cx="7553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ja-JP" sz="8800" b="1" cap="none" spc="50" dirty="0">
                <a:ln w="11430"/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8800" b="1" cap="none" spc="50" dirty="0">
              <a:ln w="11430"/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087829" y="3277592"/>
            <a:ext cx="41761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isn’t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195617" y="3253530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666271" y="3256888"/>
            <a:ext cx="1096775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422" y="4336746"/>
            <a:ext cx="2605153" cy="1953864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0401" y="1491935"/>
            <a:ext cx="15357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music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6687001" y="1482520"/>
            <a:ext cx="9060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fan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44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  <p:bldP spid="14" grpId="0" animBg="1"/>
      <p:bldP spid="15" grpId="0" animBg="1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5" grpId="0"/>
      <p:bldP spid="36" grpId="0"/>
      <p:bldP spid="37" grpId="0"/>
      <p:bldP spid="38" grpId="0" animBg="1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A45771B-2B58-6032-8F8E-4A443BF36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89"/>
            <a:ext cx="9144000" cy="682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6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ja-JP" sz="7200" dirty="0">
                <a:latin typeface="Century Schoolbook" panose="02040604050505020304" pitchFamily="18" charset="0"/>
                <a:ea typeface="+mn-ea"/>
              </a:rPr>
              <a:t>Be</a:t>
            </a:r>
            <a:r>
              <a:rPr lang="ja-JP" altLang="en-US" sz="7200" dirty="0">
                <a:latin typeface="Century Schoolbook" panose="02040604050505020304" pitchFamily="18" charset="0"/>
                <a:ea typeface="+mn-ea"/>
              </a:rPr>
              <a:t>動詞の否定文</a:t>
            </a:r>
            <a:endParaRPr kumimoji="1" lang="ja-JP" altLang="en-US" sz="5400" dirty="0">
              <a:latin typeface="Century Schoolbook" panose="02040604050505020304" pitchFamily="18" charset="0"/>
              <a:ea typeface="+mn-ea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>
                <a:latin typeface="Century Schoolbook" panose="02040604050505020304" pitchFamily="18" charset="0"/>
              </a:rPr>
              <a:t>is</a:t>
            </a:r>
            <a:r>
              <a:rPr lang="ja-JP" altLang="en-US" dirty="0">
                <a:latin typeface="Century Schoolbook" panose="02040604050505020304" pitchFamily="18" charset="0"/>
              </a:rPr>
              <a:t>の否定文</a:t>
            </a:r>
            <a:endParaRPr kumimoji="1" lang="ja-JP" altLang="en-US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74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>
            <a:off x="0" y="3902991"/>
            <a:ext cx="9158046" cy="2940532"/>
          </a:xfrm>
          <a:prstGeom prst="roundRect">
            <a:avLst>
              <a:gd name="adj" fmla="val 8341"/>
            </a:avLst>
          </a:prstGeom>
          <a:solidFill>
            <a:srgbClr val="3333CC">
              <a:alpha val="3000"/>
            </a:srgbClr>
          </a:solidFill>
          <a:ln w="254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Century Schoolbook" panose="02040604050505020304" pitchFamily="18" charset="0"/>
              </a:rPr>
              <a:t>　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01B3FA1-898E-41AD-A38C-F429E92683B1}"/>
              </a:ext>
            </a:extLst>
          </p:cNvPr>
          <p:cNvSpPr/>
          <p:nvPr/>
        </p:nvSpPr>
        <p:spPr>
          <a:xfrm>
            <a:off x="3091503" y="-20650"/>
            <a:ext cx="5961888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r>
              <a:rPr lang="ja-JP" altLang="en-US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と</a:t>
            </a:r>
            <a:r>
              <a:rPr lang="en-US" altLang="ja-JP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r>
              <a:rPr lang="ja-JP" altLang="en-US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の</a:t>
            </a:r>
            <a:r>
              <a:rPr lang="en-US" altLang="ja-JP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Be</a:t>
            </a:r>
            <a:r>
              <a:rPr lang="ja-JP" altLang="en-US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動詞の否定文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234001" y="794691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He 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980367" y="836132"/>
            <a:ext cx="25234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doctor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175492" y="2348841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He 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906629" y="2348841"/>
            <a:ext cx="26709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doctor 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361513" y="1806760"/>
            <a:ext cx="19442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40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4000" b="1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C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2" name="下カーブ矢印 11"/>
          <p:cNvSpPr/>
          <p:nvPr/>
        </p:nvSpPr>
        <p:spPr>
          <a:xfrm flipV="1">
            <a:off x="4318000" y="3153635"/>
            <a:ext cx="1468500" cy="430377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 flipV="1">
            <a:off x="4979324" y="3007793"/>
            <a:ext cx="2186247" cy="53663"/>
          </a:xfrm>
          <a:prstGeom prst="rect">
            <a:avLst/>
          </a:prstGeom>
          <a:solidFill>
            <a:srgbClr val="FF0000">
              <a:alpha val="53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-4432" y="4301696"/>
            <a:ext cx="89644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①～ではないというときには「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ja-JP" altLang="en-US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｣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-4432" y="4752328"/>
            <a:ext cx="91484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②「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｣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は基本的に後ろを否定します。そのため、「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｣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は、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否定したい部分の前につけます。つまり、「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｣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は、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be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am, are, is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）の後になります。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80737" y="3816440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2080" y="5888271"/>
            <a:ext cx="871895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 短縮形として、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He’s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/ He is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2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         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　　　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She’s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/ She is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2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～を使います。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218367" y="248227"/>
            <a:ext cx="1693562" cy="1428917"/>
            <a:chOff x="232993" y="599030"/>
            <a:chExt cx="2025595" cy="1821757"/>
          </a:xfrm>
        </p:grpSpPr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2993" y="599030"/>
              <a:ext cx="2025595" cy="1821757"/>
            </a:xfrm>
            <a:prstGeom prst="rect">
              <a:avLst/>
            </a:prstGeom>
          </p:spPr>
        </p:pic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6305">
              <a:off x="1261881" y="1318075"/>
              <a:ext cx="649558" cy="1045327"/>
            </a:xfrm>
            <a:prstGeom prst="rect">
              <a:avLst/>
            </a:prstGeom>
          </p:spPr>
        </p:pic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37484">
              <a:off x="1291007" y="1365175"/>
              <a:ext cx="540239" cy="783010"/>
            </a:xfrm>
            <a:prstGeom prst="rect">
              <a:avLst/>
            </a:prstGeom>
          </p:spPr>
        </p:pic>
      </p:grpSp>
      <p:grpSp>
        <p:nvGrpSpPr>
          <p:cNvPr id="3" name="グループ化 2"/>
          <p:cNvGrpSpPr/>
          <p:nvPr/>
        </p:nvGrpSpPr>
        <p:grpSpPr>
          <a:xfrm>
            <a:off x="218367" y="1861007"/>
            <a:ext cx="1693562" cy="1428917"/>
            <a:chOff x="218367" y="1861007"/>
            <a:chExt cx="1693562" cy="1428917"/>
          </a:xfrm>
        </p:grpSpPr>
        <p:pic>
          <p:nvPicPr>
            <p:cNvPr id="23" name="図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8367" y="1861007"/>
              <a:ext cx="1693562" cy="1428917"/>
            </a:xfrm>
            <a:prstGeom prst="rect">
              <a:avLst/>
            </a:prstGeom>
          </p:spPr>
        </p:pic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6305">
              <a:off x="1078601" y="2424999"/>
              <a:ext cx="543083" cy="819915"/>
            </a:xfrm>
            <a:prstGeom prst="rect">
              <a:avLst/>
            </a:prstGeom>
          </p:spPr>
        </p:pic>
        <p:pic>
          <p:nvPicPr>
            <p:cNvPr id="26" name="図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5307">
              <a:off x="1165568" y="2574351"/>
              <a:ext cx="402795" cy="5680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90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1.38889E-6 0.0791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/>
      <p:bldP spid="7" grpId="0"/>
      <p:bldP spid="9" grpId="0"/>
      <p:bldP spid="10" grpId="0"/>
      <p:bldP spid="11" grpId="0"/>
      <p:bldP spid="11" grpId="1"/>
      <p:bldP spid="12" grpId="0" animBg="1"/>
      <p:bldP spid="13" grpId="0" animBg="1"/>
      <p:bldP spid="14" grpId="0"/>
      <p:bldP spid="15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6458" y="3562880"/>
            <a:ext cx="1912757" cy="1434568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64316" y="180576"/>
            <a:ext cx="3563887" cy="2672916"/>
          </a:xfrm>
          <a:prstGeom prst="rect">
            <a:avLst/>
          </a:prstGeom>
          <a:noFill/>
        </p:spPr>
      </p:pic>
      <p:sp>
        <p:nvSpPr>
          <p:cNvPr id="14" name="正方形/長方形 13"/>
          <p:cNvSpPr/>
          <p:nvPr/>
        </p:nvSpPr>
        <p:spPr>
          <a:xfrm>
            <a:off x="3333948" y="1517034"/>
            <a:ext cx="3243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 is Kenji.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3418524" y="4764717"/>
            <a:ext cx="55162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 (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Kenji.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4641999" y="4764717"/>
            <a:ext cx="63030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5742918" y="4728216"/>
            <a:ext cx="10663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4000" b="1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85953" y="2776751"/>
            <a:ext cx="3896570" cy="2754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173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6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173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6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64316" y="3710733"/>
            <a:ext cx="3563888" cy="2672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410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7" grpId="0" build="allAtOnce"/>
      <p:bldP spid="18" grpId="0" build="allAtOnce"/>
      <p:bldP spid="19" grpId="0" build="allAtOnce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499293" y="1274065"/>
            <a:ext cx="49568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 is a baseball fan.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162095" y="4482451"/>
            <a:ext cx="69413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He’s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baseball fan.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590760" y="4482451"/>
            <a:ext cx="11929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He’s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2212380" y="4482451"/>
            <a:ext cx="979755" cy="646331"/>
          </a:xfrm>
          <a:prstGeom prst="rect">
            <a:avLst/>
          </a:prstGeom>
          <a:noFill/>
          <a:ln w="3175">
            <a:noFill/>
          </a:ln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600" b="1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84" y="65206"/>
            <a:ext cx="3498916" cy="2624187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130" y="3170357"/>
            <a:ext cx="3498916" cy="2624187"/>
          </a:xfrm>
          <a:prstGeom prst="rect">
            <a:avLst/>
          </a:prstGeom>
        </p:spPr>
      </p:pic>
      <p:sp>
        <p:nvSpPr>
          <p:cNvPr id="16" name="正方形/長方形 15"/>
          <p:cNvSpPr/>
          <p:nvPr/>
        </p:nvSpPr>
        <p:spPr>
          <a:xfrm>
            <a:off x="5699303" y="3013426"/>
            <a:ext cx="3896570" cy="393954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50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6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250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6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42480" y="5404392"/>
            <a:ext cx="68307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isn’t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baseball fan.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571145" y="5404392"/>
            <a:ext cx="8515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1866038" y="5404392"/>
            <a:ext cx="1210588" cy="646331"/>
          </a:xfrm>
          <a:prstGeom prst="rect">
            <a:avLst/>
          </a:prstGeom>
          <a:noFill/>
          <a:ln w="3175">
            <a:noFill/>
          </a:ln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600" b="1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6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7" grpId="0" build="allAtOnce"/>
      <p:bldP spid="18" grpId="0" build="allAtOnce"/>
      <p:bldP spid="19" grpId="0" build="allAtOnce"/>
      <p:bldP spid="16" grpId="0"/>
      <p:bldP spid="13" grpId="0" build="allAtOnce"/>
      <p:bldP spid="15" grpId="0" build="allAtOnce"/>
      <p:bldP spid="20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3074579" y="1332563"/>
            <a:ext cx="324640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4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 is sad.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2773345" y="4439134"/>
            <a:ext cx="5905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4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  (</a:t>
            </a:r>
            <a:r>
              <a:rPr lang="en-US" altLang="ja-JP" sz="44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is</a:t>
            </a:r>
            <a:r>
              <a:rPr lang="en-US" altLang="ja-JP" sz="44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44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44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sad.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4493270" y="4439133"/>
            <a:ext cx="6751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4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5767706" y="4439132"/>
            <a:ext cx="11560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4400" b="1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68730"/>
            <a:ext cx="2104393" cy="25252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" y="3369733"/>
            <a:ext cx="2137833" cy="256540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233" y="5225125"/>
            <a:ext cx="1183346" cy="1420015"/>
          </a:xfrm>
          <a:prstGeom prst="rect">
            <a:avLst/>
          </a:prstGeom>
        </p:spPr>
      </p:pic>
      <p:sp>
        <p:nvSpPr>
          <p:cNvPr id="9" name="正方形/長方形 8"/>
          <p:cNvSpPr/>
          <p:nvPr/>
        </p:nvSpPr>
        <p:spPr>
          <a:xfrm>
            <a:off x="596700" y="4529494"/>
            <a:ext cx="3896570" cy="30162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190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6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190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6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59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7" grpId="0" build="allAtOnce"/>
      <p:bldP spid="18" grpId="0" build="allAtOnce"/>
      <p:bldP spid="19" grpId="0" build="allAtOnce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2271158" y="3203952"/>
            <a:ext cx="3633027" cy="2178889"/>
            <a:chOff x="2135640" y="3440547"/>
            <a:chExt cx="3633027" cy="2178889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5640" y="3540039"/>
              <a:ext cx="2772530" cy="2079397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893841" y="3440547"/>
              <a:ext cx="2874826" cy="2156119"/>
            </a:xfrm>
            <a:prstGeom prst="rect">
              <a:avLst/>
            </a:prstGeom>
            <a:noFill/>
          </p:spPr>
        </p:pic>
      </p:grpSp>
      <p:sp>
        <p:nvSpPr>
          <p:cNvPr id="14" name="正方形/長方形 13"/>
          <p:cNvSpPr/>
          <p:nvPr/>
        </p:nvSpPr>
        <p:spPr>
          <a:xfrm>
            <a:off x="1101831" y="2306790"/>
            <a:ext cx="55050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 is from Canada.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796630" y="5427230"/>
            <a:ext cx="75648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She’s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from Canada.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076470" y="5435180"/>
            <a:ext cx="15520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She’s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3093363" y="5418650"/>
            <a:ext cx="10663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4000" b="1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2135640" y="144897"/>
            <a:ext cx="3730617" cy="2183591"/>
            <a:chOff x="2135640" y="63338"/>
            <a:chExt cx="3730617" cy="2183591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5640" y="63338"/>
              <a:ext cx="2749868" cy="2062401"/>
            </a:xfrm>
            <a:prstGeom prst="rect">
              <a:avLst/>
            </a:prstGeom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54801" y="63338"/>
              <a:ext cx="2911456" cy="2183591"/>
            </a:xfrm>
            <a:prstGeom prst="rect">
              <a:avLst/>
            </a:prstGeom>
            <a:noFill/>
          </p:spPr>
        </p:pic>
      </p:grpSp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5" y="3269266"/>
            <a:ext cx="2891245" cy="2168434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4826982" y="1420300"/>
            <a:ext cx="3896570" cy="56323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360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360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5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815866" y="6094533"/>
            <a:ext cx="735650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she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isn’t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from Canada.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1096011" y="6103113"/>
            <a:ext cx="11721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2724344" y="6103677"/>
            <a:ext cx="1322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4000" b="1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2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7" grpId="0" build="allAtOnce"/>
      <p:bldP spid="18" grpId="0" build="allAtOnce"/>
      <p:bldP spid="19" grpId="0" build="allAtOnce"/>
      <p:bldP spid="15" grpId="0"/>
      <p:bldP spid="20" grpId="0" build="allAtOnce"/>
      <p:bldP spid="21" grpId="0" build="allAtOnce"/>
      <p:bldP spid="22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35D7B2-5879-0825-76FC-6D2FCEA17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5"/>
            <a:ext cx="9144000" cy="684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95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ja-JP" sz="7200" dirty="0">
                <a:latin typeface="Century Schoolbook" panose="02040604050505020304" pitchFamily="18" charset="0"/>
                <a:ea typeface="+mn-ea"/>
              </a:rPr>
              <a:t>Be</a:t>
            </a:r>
            <a:r>
              <a:rPr lang="ja-JP" altLang="en-US" sz="7200" dirty="0">
                <a:latin typeface="Century Schoolbook" panose="02040604050505020304" pitchFamily="18" charset="0"/>
                <a:ea typeface="+mn-ea"/>
              </a:rPr>
              <a:t>動詞の否定文</a:t>
            </a:r>
            <a:endParaRPr kumimoji="1" lang="ja-JP" altLang="en-US" sz="5400" dirty="0">
              <a:latin typeface="Century Schoolbook" panose="02040604050505020304" pitchFamily="18" charset="0"/>
              <a:ea typeface="+mn-ea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>
                <a:latin typeface="Century Schoolbook" panose="02040604050505020304" pitchFamily="18" charset="0"/>
              </a:rPr>
              <a:t>is</a:t>
            </a:r>
            <a:r>
              <a:rPr lang="ja-JP" altLang="en-US" dirty="0">
                <a:latin typeface="Century Schoolbook" panose="02040604050505020304" pitchFamily="18" charset="0"/>
              </a:rPr>
              <a:t>の否定文</a:t>
            </a:r>
            <a:endParaRPr kumimoji="1" lang="ja-JP" altLang="en-US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706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4473D-DEB7-BEB3-62E6-69D8D0A9E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3F883E-ED23-2AA6-7D40-424473A7A3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9600" dirty="0">
                <a:latin typeface="Century Schoolbook" panose="02040604050505020304" pitchFamily="18" charset="0"/>
              </a:rPr>
              <a:t>Is </a:t>
            </a:r>
            <a:r>
              <a:rPr lang="ja-JP" altLang="en-US" sz="9600" dirty="0">
                <a:latin typeface="Century Schoolbook" panose="02040604050505020304" pitchFamily="18" charset="0"/>
              </a:rPr>
              <a:t>の疑問文</a:t>
            </a:r>
            <a:endParaRPr kumimoji="1" lang="ja-JP" altLang="en-US" sz="9600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83538738-A514-CA6C-2F6A-1B66CA0EC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6000" dirty="0">
                <a:latin typeface="Century Schoolbook" panose="02040604050505020304" pitchFamily="18" charset="0"/>
              </a:rPr>
              <a:t>He &amp; She</a:t>
            </a:r>
            <a:endParaRPr kumimoji="1" lang="ja-JP" altLang="en-US" sz="60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80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Be</a:t>
            </a:r>
            <a:r>
              <a:rPr lang="ja-JP" altLang="en-US" sz="9600" b="1" dirty="0">
                <a:latin typeface="Century Schoolbook" panose="02040604050505020304" pitchFamily="18" charset="0"/>
              </a:rPr>
              <a:t>動詞　</a:t>
            </a:r>
            <a:r>
              <a:rPr lang="en-US" altLang="ja-JP" sz="9600" b="1" dirty="0">
                <a:latin typeface="Century Schoolbook" panose="02040604050505020304" pitchFamily="18" charset="0"/>
              </a:rPr>
              <a:t>is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6000" b="1" dirty="0">
                <a:latin typeface="Century Schoolbook" panose="02040604050505020304" pitchFamily="18" charset="0"/>
              </a:rPr>
              <a:t>He &amp; She</a:t>
            </a:r>
            <a:endParaRPr kumimoji="1" lang="ja-JP" altLang="en-US" sz="6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55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図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8590" y="1500294"/>
            <a:ext cx="2891247" cy="2600298"/>
          </a:xfrm>
          <a:prstGeom prst="rect">
            <a:avLst/>
          </a:prstGeom>
        </p:spPr>
      </p:pic>
      <p:pic>
        <p:nvPicPr>
          <p:cNvPr id="48" name="図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6305">
            <a:off x="1293075" y="2560850"/>
            <a:ext cx="927152" cy="1492055"/>
          </a:xfrm>
          <a:prstGeom prst="rect">
            <a:avLst/>
          </a:prstGeom>
        </p:spPr>
      </p:pic>
      <p:pic>
        <p:nvPicPr>
          <p:cNvPr id="50" name="図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7484">
            <a:off x="1371094" y="2680455"/>
            <a:ext cx="771114" cy="1117635"/>
          </a:xfrm>
          <a:prstGeom prst="rect">
            <a:avLst/>
          </a:prstGeom>
        </p:spPr>
      </p:pic>
      <p:pic>
        <p:nvPicPr>
          <p:cNvPr id="51" name="図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587" y="2048415"/>
            <a:ext cx="2386232" cy="2084213"/>
          </a:xfrm>
          <a:prstGeom prst="rect">
            <a:avLst/>
          </a:prstGeom>
        </p:spPr>
      </p:pic>
      <p:sp>
        <p:nvSpPr>
          <p:cNvPr id="43" name="角丸四角形吹き出し 42"/>
          <p:cNvSpPr/>
          <p:nvPr/>
        </p:nvSpPr>
        <p:spPr>
          <a:xfrm>
            <a:off x="2080804" y="1474168"/>
            <a:ext cx="4596709" cy="801877"/>
          </a:xfrm>
          <a:prstGeom prst="wedgeRoundRectCallout">
            <a:avLst>
              <a:gd name="adj1" fmla="val 57631"/>
              <a:gd name="adj2" fmla="val 6326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2166221" y="1564783"/>
            <a:ext cx="36776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doctor?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6" name="角丸四角形吹き出し 55"/>
          <p:cNvSpPr/>
          <p:nvPr/>
        </p:nvSpPr>
        <p:spPr>
          <a:xfrm>
            <a:off x="3140797" y="2532982"/>
            <a:ext cx="3159005" cy="801877"/>
          </a:xfrm>
          <a:prstGeom prst="wedgeRoundRectCallout">
            <a:avLst>
              <a:gd name="adj1" fmla="val -70394"/>
              <a:gd name="adj2" fmla="val 27197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3310375" y="2553059"/>
            <a:ext cx="25186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Yes,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F506144-6CFE-5079-24D3-A1C6DFEF2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9604">
            <a:off x="6908284" y="3045220"/>
            <a:ext cx="999581" cy="132307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0E54C35-A410-16A7-4E7F-C2B8DDD8D3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1864">
            <a:off x="6975150" y="3192602"/>
            <a:ext cx="771357" cy="981251"/>
          </a:xfrm>
          <a:prstGeom prst="rect">
            <a:avLst/>
          </a:prstGeom>
        </p:spPr>
      </p:pic>
      <p:sp>
        <p:nvSpPr>
          <p:cNvPr id="5" name="角丸四角形吹き出し 42">
            <a:extLst>
              <a:ext uri="{FF2B5EF4-FFF2-40B4-BE49-F238E27FC236}">
                <a16:creationId xmlns:a16="http://schemas.microsoft.com/office/drawing/2014/main" id="{396067A3-AF13-2CBB-FBB2-951079ADB898}"/>
              </a:ext>
            </a:extLst>
          </p:cNvPr>
          <p:cNvSpPr/>
          <p:nvPr/>
        </p:nvSpPr>
        <p:spPr>
          <a:xfrm>
            <a:off x="2181911" y="3887519"/>
            <a:ext cx="4596709" cy="801877"/>
          </a:xfrm>
          <a:prstGeom prst="wedgeRoundRectCallout">
            <a:avLst>
              <a:gd name="adj1" fmla="val -43572"/>
              <a:gd name="adj2" fmla="val -80704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D2379E-D96B-4AF0-BD4B-C04AC2695AAC}"/>
              </a:ext>
            </a:extLst>
          </p:cNvPr>
          <p:cNvSpPr/>
          <p:nvPr/>
        </p:nvSpPr>
        <p:spPr>
          <a:xfrm>
            <a:off x="2267328" y="3912196"/>
            <a:ext cx="441018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a teacher?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" name="角丸四角形吹き出し 55">
            <a:extLst>
              <a:ext uri="{FF2B5EF4-FFF2-40B4-BE49-F238E27FC236}">
                <a16:creationId xmlns:a16="http://schemas.microsoft.com/office/drawing/2014/main" id="{3853ACA9-A3FA-24DA-35D3-33CAEF2B2252}"/>
              </a:ext>
            </a:extLst>
          </p:cNvPr>
          <p:cNvSpPr/>
          <p:nvPr/>
        </p:nvSpPr>
        <p:spPr>
          <a:xfrm>
            <a:off x="2825511" y="4751708"/>
            <a:ext cx="4433173" cy="801877"/>
          </a:xfrm>
          <a:prstGeom prst="wedgeRoundRectCallout">
            <a:avLst>
              <a:gd name="adj1" fmla="val 67029"/>
              <a:gd name="adj2" fmla="val -59753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AF8258C-DBE7-71B0-F543-9FEEE47D3C40}"/>
              </a:ext>
            </a:extLst>
          </p:cNvPr>
          <p:cNvSpPr/>
          <p:nvPr/>
        </p:nvSpPr>
        <p:spPr>
          <a:xfrm>
            <a:off x="3140797" y="4781258"/>
            <a:ext cx="41353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No, she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n’t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389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/>
      <p:bldP spid="56" grpId="0" animBg="1"/>
      <p:bldP spid="57" grpId="0"/>
      <p:bldP spid="5" grpId="0" animBg="1"/>
      <p:bldP spid="6" grpId="0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5E446-AFBA-96EB-EB46-1B64519AE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角丸四角形吹き出し 42">
            <a:extLst>
              <a:ext uri="{FF2B5EF4-FFF2-40B4-BE49-F238E27FC236}">
                <a16:creationId xmlns:a16="http://schemas.microsoft.com/office/drawing/2014/main" id="{B5031DA8-9851-F8C5-FD73-6CC7E2DA9450}"/>
              </a:ext>
            </a:extLst>
          </p:cNvPr>
          <p:cNvSpPr/>
          <p:nvPr/>
        </p:nvSpPr>
        <p:spPr>
          <a:xfrm>
            <a:off x="1781406" y="1680155"/>
            <a:ext cx="5247506" cy="2208306"/>
          </a:xfrm>
          <a:prstGeom prst="wedgeRoundRectCallout">
            <a:avLst>
              <a:gd name="adj1" fmla="val -55872"/>
              <a:gd name="adj2" fmla="val -34543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86982F0-42FA-805F-B09C-F29BF782CB8E}"/>
              </a:ext>
            </a:extLst>
          </p:cNvPr>
          <p:cNvSpPr/>
          <p:nvPr/>
        </p:nvSpPr>
        <p:spPr>
          <a:xfrm>
            <a:off x="2953639" y="78621"/>
            <a:ext cx="36279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doctor.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F61BB97C-DCEE-EA94-FA58-8D9AC17E85E2}"/>
              </a:ext>
            </a:extLst>
          </p:cNvPr>
          <p:cNvSpPr/>
          <p:nvPr/>
        </p:nvSpPr>
        <p:spPr>
          <a:xfrm>
            <a:off x="143374" y="-54126"/>
            <a:ext cx="22204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の疑問文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67A87BDB-36D5-A29A-DE3E-256BCC752895}"/>
              </a:ext>
            </a:extLst>
          </p:cNvPr>
          <p:cNvGrpSpPr/>
          <p:nvPr/>
        </p:nvGrpSpPr>
        <p:grpSpPr>
          <a:xfrm>
            <a:off x="38109" y="480953"/>
            <a:ext cx="1893443" cy="1545675"/>
            <a:chOff x="-36409" y="672457"/>
            <a:chExt cx="2213958" cy="2013267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3D7ADABC-A060-175A-EC28-D56F19451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6409" y="672457"/>
              <a:ext cx="2213958" cy="1991165"/>
            </a:xfrm>
            <a:prstGeom prst="rect">
              <a:avLst/>
            </a:prstGeom>
          </p:spPr>
        </p:pic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5B1CF0ED-F4F8-466E-EA9B-410D299A2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6305">
              <a:off x="1076051" y="1411378"/>
              <a:ext cx="791869" cy="1274346"/>
            </a:xfrm>
            <a:prstGeom prst="rect">
              <a:avLst/>
            </a:prstGeom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4E612104-E9FE-270F-1CF8-FF822CB53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37484">
              <a:off x="1138153" y="1509566"/>
              <a:ext cx="667665" cy="967698"/>
            </a:xfrm>
            <a:prstGeom prst="rect">
              <a:avLst/>
            </a:prstGeom>
          </p:spPr>
        </p:pic>
      </p:grpSp>
      <p:sp>
        <p:nvSpPr>
          <p:cNvPr id="6" name="角丸四角形吹き出し 42">
            <a:extLst>
              <a:ext uri="{FF2B5EF4-FFF2-40B4-BE49-F238E27FC236}">
                <a16:creationId xmlns:a16="http://schemas.microsoft.com/office/drawing/2014/main" id="{7826C608-4BAB-4B7A-CB1B-43A9EFA7950D}"/>
              </a:ext>
            </a:extLst>
          </p:cNvPr>
          <p:cNvSpPr/>
          <p:nvPr/>
        </p:nvSpPr>
        <p:spPr>
          <a:xfrm>
            <a:off x="1843981" y="917055"/>
            <a:ext cx="5203928" cy="727231"/>
          </a:xfrm>
          <a:prstGeom prst="wedgeRoundRectCallout">
            <a:avLst>
              <a:gd name="adj1" fmla="val 59401"/>
              <a:gd name="adj2" fmla="val 106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D553C9B-9782-07A7-2C29-84D9A8003039}"/>
              </a:ext>
            </a:extLst>
          </p:cNvPr>
          <p:cNvSpPr/>
          <p:nvPr/>
        </p:nvSpPr>
        <p:spPr>
          <a:xfrm>
            <a:off x="2958839" y="84796"/>
            <a:ext cx="36279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doctor.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1C488796-F0AB-0911-D03F-AD22CC19A7CE}"/>
              </a:ext>
            </a:extLst>
          </p:cNvPr>
          <p:cNvGrpSpPr/>
          <p:nvPr/>
        </p:nvGrpSpPr>
        <p:grpSpPr>
          <a:xfrm>
            <a:off x="7430835" y="784513"/>
            <a:ext cx="1474470" cy="1351969"/>
            <a:chOff x="7374346" y="1220581"/>
            <a:chExt cx="1769654" cy="1601487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7BDA2B5C-932E-7B45-0C48-CA991AF6A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4346" y="1220581"/>
              <a:ext cx="1769654" cy="1545674"/>
            </a:xfrm>
            <a:prstGeom prst="rect">
              <a:avLst/>
            </a:prstGeom>
          </p:spPr>
        </p:pic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1FC34F3F-996B-2FF1-F9F7-84062D4BAA31}"/>
                </a:ext>
              </a:extLst>
            </p:cNvPr>
            <p:cNvGrpSpPr/>
            <p:nvPr/>
          </p:nvGrpSpPr>
          <p:grpSpPr>
            <a:xfrm>
              <a:off x="7616422" y="1936659"/>
              <a:ext cx="668925" cy="885409"/>
              <a:chOff x="7616422" y="1936659"/>
              <a:chExt cx="668925" cy="885409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A1427960-4A9D-9340-CFC2-D3974AFA9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600729">
                <a:off x="7616422" y="1936659"/>
                <a:ext cx="668925" cy="885409"/>
              </a:xfrm>
              <a:prstGeom prst="rect">
                <a:avLst/>
              </a:prstGeom>
            </p:spPr>
          </p:pic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73ACC3C1-44FB-344D-284C-474E2803D9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91864">
                <a:off x="7687291" y="2101304"/>
                <a:ext cx="474779" cy="603971"/>
              </a:xfrm>
              <a:prstGeom prst="rect">
                <a:avLst/>
              </a:prstGeom>
            </p:spPr>
          </p:pic>
        </p:grp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95DDCDD-9BF8-3602-CADD-E240067198BA}"/>
              </a:ext>
            </a:extLst>
          </p:cNvPr>
          <p:cNvSpPr txBox="1"/>
          <p:nvPr/>
        </p:nvSpPr>
        <p:spPr>
          <a:xfrm>
            <a:off x="3736524" y="78621"/>
            <a:ext cx="6600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3600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96F6709-C182-E3B7-99F8-35C1B812366F}"/>
              </a:ext>
            </a:extLst>
          </p:cNvPr>
          <p:cNvSpPr txBox="1"/>
          <p:nvPr/>
        </p:nvSpPr>
        <p:spPr>
          <a:xfrm>
            <a:off x="2138487" y="958963"/>
            <a:ext cx="68294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solidFill>
                  <a:srgbClr val="FFFF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3600" dirty="0">
              <a:ln w="3175" cmpd="sng">
                <a:noFill/>
                <a:prstDash val="solid"/>
              </a:ln>
              <a:solidFill>
                <a:srgbClr val="FFFF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F17A6D2-645B-3066-0ED6-98E882680AAE}"/>
              </a:ext>
            </a:extLst>
          </p:cNvPr>
          <p:cNvSpPr/>
          <p:nvPr/>
        </p:nvSpPr>
        <p:spPr>
          <a:xfrm>
            <a:off x="3034148" y="941353"/>
            <a:ext cx="3643946" cy="646331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doctor?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842628E-389D-F9B5-8E46-4DB77F846DD9}"/>
              </a:ext>
            </a:extLst>
          </p:cNvPr>
          <p:cNvSpPr/>
          <p:nvPr/>
        </p:nvSpPr>
        <p:spPr>
          <a:xfrm>
            <a:off x="1954171" y="1650461"/>
            <a:ext cx="25186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Yes,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1FF76C0-E273-7D1D-ACBD-B2D9060AE508}"/>
              </a:ext>
            </a:extLst>
          </p:cNvPr>
          <p:cNvSpPr/>
          <p:nvPr/>
        </p:nvSpPr>
        <p:spPr>
          <a:xfrm>
            <a:off x="2163290" y="2265658"/>
            <a:ext cx="359404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No,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ja-JP" altLang="en-US" sz="36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4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514A6C6A-F7BF-43D8-8F57-EDCE61E581B8}"/>
              </a:ext>
            </a:extLst>
          </p:cNvPr>
          <p:cNvCxnSpPr>
            <a:cxnSpLocks/>
          </p:cNvCxnSpPr>
          <p:nvPr/>
        </p:nvCxnSpPr>
        <p:spPr>
          <a:xfrm>
            <a:off x="1676497" y="2338481"/>
            <a:ext cx="531008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角丸四角形 68">
            <a:extLst>
              <a:ext uri="{FF2B5EF4-FFF2-40B4-BE49-F238E27FC236}">
                <a16:creationId xmlns:a16="http://schemas.microsoft.com/office/drawing/2014/main" id="{2D6F11A3-D771-8548-D5C9-97F8169FB8CC}"/>
              </a:ext>
            </a:extLst>
          </p:cNvPr>
          <p:cNvSpPr/>
          <p:nvPr/>
        </p:nvSpPr>
        <p:spPr>
          <a:xfrm>
            <a:off x="3829" y="3964020"/>
            <a:ext cx="9120923" cy="2893980"/>
          </a:xfrm>
          <a:prstGeom prst="roundRect">
            <a:avLst>
              <a:gd name="adj" fmla="val 456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</a:rPr>
              <a:t>　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46793AA0-B53C-8746-3D1C-B952DB69526F}"/>
              </a:ext>
            </a:extLst>
          </p:cNvPr>
          <p:cNvSpPr/>
          <p:nvPr/>
        </p:nvSpPr>
        <p:spPr>
          <a:xfrm>
            <a:off x="-10376" y="3857949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ABA8CF5-B8F4-4EF6-9B8E-C236F87CC7D0}"/>
              </a:ext>
            </a:extLst>
          </p:cNvPr>
          <p:cNvSpPr/>
          <p:nvPr/>
        </p:nvSpPr>
        <p:spPr>
          <a:xfrm>
            <a:off x="-20753" y="4288173"/>
            <a:ext cx="9120923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</a:t>
            </a:r>
            <a:r>
              <a:rPr lang="en-US" altLang="ja-JP" sz="2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be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動詞が「</a:t>
            </a:r>
            <a:r>
              <a:rPr lang="en-US" altLang="ja-JP" sz="2000" b="1" dirty="0">
                <a:ln w="127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000" b="1" dirty="0">
                <a:ln w="127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」の場合にたずねるときには、</a:t>
            </a:r>
            <a:r>
              <a:rPr lang="en-US" altLang="ja-JP" sz="2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are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のときと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同じように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>
              <a:lnSpc>
                <a:spcPts val="3000"/>
              </a:lnSpc>
            </a:pP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「</a:t>
            </a:r>
            <a:r>
              <a:rPr lang="en-US" altLang="ja-JP" sz="2000" b="1" dirty="0">
                <a:ln w="127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400" b="1" dirty="0">
                <a:ln w="3175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」が文の前に出ます。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207961CF-A92E-531D-3C26-C035890B65F2}"/>
              </a:ext>
            </a:extLst>
          </p:cNvPr>
          <p:cNvSpPr/>
          <p:nvPr/>
        </p:nvSpPr>
        <p:spPr>
          <a:xfrm>
            <a:off x="-10376" y="5004686"/>
            <a:ext cx="9496698" cy="124649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②答えるときには、「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Yes, 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en-US" altLang="ja-JP" sz="2800" b="1" dirty="0">
                <a:ln w="127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」、 「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No, 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en-US" altLang="ja-JP" sz="2800" b="1" dirty="0">
                <a:ln w="127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r>
              <a:rPr lang="en-US" altLang="ja-JP" sz="28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4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」となりま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>
              <a:lnSpc>
                <a:spcPts val="3000"/>
              </a:lnSpc>
            </a:pP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 す。「～」の部分には、たずねたときの主語に合わせて、「</a:t>
            </a:r>
            <a:r>
              <a:rPr lang="en-US" altLang="ja-JP" sz="28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」や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>
              <a:lnSpc>
                <a:spcPts val="3000"/>
              </a:lnSpc>
            </a:pP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「</a:t>
            </a:r>
            <a:r>
              <a:rPr lang="en-US" altLang="ja-JP" sz="28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」になります。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6664F49-9614-F45D-7C8F-5694FB8C0D7A}"/>
              </a:ext>
            </a:extLst>
          </p:cNvPr>
          <p:cNvSpPr/>
          <p:nvPr/>
        </p:nvSpPr>
        <p:spPr>
          <a:xfrm>
            <a:off x="2167100" y="2749528"/>
            <a:ext cx="35940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No,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ja-JP" altLang="en-US" sz="36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4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6C1A719-F96C-2438-587C-FB33352D4A58}"/>
              </a:ext>
            </a:extLst>
          </p:cNvPr>
          <p:cNvSpPr/>
          <p:nvPr/>
        </p:nvSpPr>
        <p:spPr>
          <a:xfrm>
            <a:off x="2182340" y="3244828"/>
            <a:ext cx="3594046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No,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3175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4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n’t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24F63BD-CB0F-79F5-C02D-54E6F15A472B}"/>
              </a:ext>
            </a:extLst>
          </p:cNvPr>
          <p:cNvSpPr/>
          <p:nvPr/>
        </p:nvSpPr>
        <p:spPr>
          <a:xfrm>
            <a:off x="-29220" y="6105919"/>
            <a:ext cx="9496698" cy="819455"/>
          </a:xfrm>
          <a:prstGeom prst="rect">
            <a:avLst/>
          </a:prstGeom>
          <a:noFill/>
          <a:ln w="3175">
            <a:noFill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No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と答えるときの短縮した形は、「</a:t>
            </a:r>
            <a:r>
              <a:rPr lang="ja-JP" altLang="en-US" sz="2800" b="1" dirty="0">
                <a:ln w="3175" cmpd="sng">
                  <a:solidFill>
                    <a:schemeClr val="tx1"/>
                  </a:solidFill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en-US" altLang="ja-JP" sz="28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 </a:t>
            </a:r>
            <a:r>
              <a:rPr lang="en-US" altLang="ja-JP" sz="28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4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」や「</a:t>
            </a:r>
            <a:r>
              <a:rPr lang="en-US" altLang="ja-JP" sz="2400" b="1" dirty="0">
                <a:ln w="127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3175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8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4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n’t</a:t>
            </a:r>
            <a:r>
              <a:rPr lang="en-US" altLang="ja-JP" sz="2400" b="1" dirty="0">
                <a:ln w="1270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4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」のどちら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>
              <a:lnSpc>
                <a:spcPts val="3000"/>
              </a:lnSpc>
            </a:pP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もよく使われます。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" name="下矢印 7"/>
          <p:cNvSpPr/>
          <p:nvPr/>
        </p:nvSpPr>
        <p:spPr>
          <a:xfrm rot="4282310">
            <a:off x="3114196" y="292751"/>
            <a:ext cx="140353" cy="11650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4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17257 0.1310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28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3.33333E-6 0.1310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1" grpId="0"/>
      <p:bldP spid="6" grpId="0" animBg="1"/>
      <p:bldP spid="7" grpId="0"/>
      <p:bldP spid="7" grpId="1"/>
      <p:bldP spid="17" grpId="0"/>
      <p:bldP spid="17" grpId="1"/>
      <p:bldP spid="22" grpId="0" animBg="1"/>
      <p:bldP spid="23" grpId="0" animBg="1"/>
      <p:bldP spid="26" grpId="0"/>
      <p:bldP spid="27" grpId="0"/>
      <p:bldP spid="30" grpId="0" animBg="1"/>
      <p:bldP spid="31" grpId="0"/>
      <p:bldP spid="32" grpId="0"/>
      <p:bldP spid="33" grpId="0"/>
      <p:bldP spid="35" grpId="0"/>
      <p:bldP spid="36" grpId="0"/>
      <p:bldP spid="38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吹き出し 18"/>
          <p:cNvSpPr/>
          <p:nvPr/>
        </p:nvSpPr>
        <p:spPr>
          <a:xfrm flipV="1">
            <a:off x="66504" y="2333381"/>
            <a:ext cx="9002684" cy="1530809"/>
          </a:xfrm>
          <a:prstGeom prst="wedgeRoundRectCallout">
            <a:avLst>
              <a:gd name="adj1" fmla="val 40830"/>
              <a:gd name="adj2" fmla="val 98660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b="1">
              <a:latin typeface="Century Schoolbook" panose="020406040505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AECA2D3-3208-091C-C0A6-58CB51CDE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1" b="12274"/>
          <a:stretch/>
        </p:blipFill>
        <p:spPr>
          <a:xfrm>
            <a:off x="1254772" y="3885756"/>
            <a:ext cx="6099512" cy="307298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r="50915" b="36471"/>
          <a:stretch/>
        </p:blipFill>
        <p:spPr>
          <a:xfrm>
            <a:off x="-27312" y="172821"/>
            <a:ext cx="1080654" cy="152122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1" b="32701"/>
          <a:stretch/>
        </p:blipFill>
        <p:spPr>
          <a:xfrm>
            <a:off x="7769629" y="-129648"/>
            <a:ext cx="1374371" cy="1611493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2513780" y="272423"/>
            <a:ext cx="4376810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n w="3175">
                  <a:noFill/>
                </a:ln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He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is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a teacher.</a:t>
            </a:r>
            <a:endParaRPr kumimoji="1" lang="ja-JP" altLang="en-US" sz="3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14" name="角丸四角形吹き出し 13"/>
          <p:cNvSpPr/>
          <p:nvPr/>
        </p:nvSpPr>
        <p:spPr>
          <a:xfrm>
            <a:off x="1172454" y="1336498"/>
            <a:ext cx="6688975" cy="857324"/>
          </a:xfrm>
          <a:prstGeom prst="wedgeRoundRectCallout">
            <a:avLst>
              <a:gd name="adj1" fmla="val -44055"/>
              <a:gd name="adj2" fmla="val -85653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5" name="矢印: 左 15">
            <a:extLst>
              <a:ext uri="{FF2B5EF4-FFF2-40B4-BE49-F238E27FC236}">
                <a16:creationId xmlns:a16="http://schemas.microsoft.com/office/drawing/2014/main" id="{47A93F47-B2F1-46D1-9638-76997E66D150}"/>
              </a:ext>
            </a:extLst>
          </p:cNvPr>
          <p:cNvSpPr/>
          <p:nvPr/>
        </p:nvSpPr>
        <p:spPr>
          <a:xfrm rot="19479337">
            <a:off x="2135467" y="1099842"/>
            <a:ext cx="1366480" cy="229197"/>
          </a:xfrm>
          <a:prstGeom prst="leftArrow">
            <a:avLst/>
          </a:prstGeom>
          <a:solidFill>
            <a:srgbClr val="FF7D7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595449" y="1495100"/>
            <a:ext cx="554271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a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teacher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?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1923825" y="1500003"/>
            <a:ext cx="7848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661416" y="1458394"/>
            <a:ext cx="5112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a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97613" y="2499523"/>
            <a:ext cx="35621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Yes,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076093" y="2318205"/>
            <a:ext cx="48910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 flipH="1">
            <a:off x="3563888" y="2367454"/>
            <a:ext cx="426489" cy="151830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085058" y="2784371"/>
            <a:ext cx="4068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he’s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472281" y="2488742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729416" y="2498364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195652" y="2307298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3175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456928" y="2314034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511294" y="2293070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5174588" y="2765623"/>
            <a:ext cx="10054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’s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6740051" y="2784371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820" y="4507170"/>
            <a:ext cx="1722280" cy="1830155"/>
          </a:xfrm>
          <a:prstGeom prst="rect">
            <a:avLst/>
          </a:prstGeom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3" t="20710"/>
          <a:stretch/>
        </p:blipFill>
        <p:spPr>
          <a:xfrm>
            <a:off x="2643447" y="4189614"/>
            <a:ext cx="1779501" cy="2552006"/>
          </a:xfrm>
          <a:prstGeom prst="rect">
            <a:avLst/>
          </a:prstGeom>
        </p:spPr>
      </p:pic>
      <p:sp>
        <p:nvSpPr>
          <p:cNvPr id="34" name="正方形/長方形 33"/>
          <p:cNvSpPr/>
          <p:nvPr/>
        </p:nvSpPr>
        <p:spPr>
          <a:xfrm>
            <a:off x="4683584" y="1481845"/>
            <a:ext cx="23304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teacher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955993" y="-177510"/>
            <a:ext cx="7553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ja-JP" sz="8800" b="1" cap="none" spc="50" dirty="0">
                <a:ln w="11430"/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8800" b="1" cap="none" spc="50" dirty="0">
              <a:ln w="11430"/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087829" y="3277592"/>
            <a:ext cx="39709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isn’t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194469" y="3256027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3175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489184" y="3256027"/>
            <a:ext cx="10967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77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吹き出し 18"/>
          <p:cNvSpPr/>
          <p:nvPr/>
        </p:nvSpPr>
        <p:spPr>
          <a:xfrm flipV="1">
            <a:off x="66504" y="2333381"/>
            <a:ext cx="9002684" cy="1530809"/>
          </a:xfrm>
          <a:prstGeom prst="wedgeRoundRectCallout">
            <a:avLst>
              <a:gd name="adj1" fmla="val 41476"/>
              <a:gd name="adj2" fmla="val 97574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b="1">
              <a:latin typeface="Century Schoolbook" panose="020406040505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AECA2D3-3208-091C-C0A6-58CB51CDE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1" b="12274"/>
          <a:stretch/>
        </p:blipFill>
        <p:spPr>
          <a:xfrm>
            <a:off x="1254772" y="3885756"/>
            <a:ext cx="6099512" cy="307298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r="50915" b="36471"/>
          <a:stretch/>
        </p:blipFill>
        <p:spPr>
          <a:xfrm>
            <a:off x="-17751" y="279981"/>
            <a:ext cx="1080654" cy="152122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1" b="32701"/>
          <a:stretch/>
        </p:blipFill>
        <p:spPr>
          <a:xfrm>
            <a:off x="7769629" y="-90265"/>
            <a:ext cx="1374371" cy="1611493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2513780" y="272423"/>
            <a:ext cx="437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n w="3175">
                  <a:noFill/>
                </a:ln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She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is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your sister.</a:t>
            </a:r>
            <a:endParaRPr kumimoji="1" lang="ja-JP" altLang="en-US" sz="3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14" name="角丸四角形吹き出し 13"/>
          <p:cNvSpPr/>
          <p:nvPr/>
        </p:nvSpPr>
        <p:spPr>
          <a:xfrm>
            <a:off x="1161790" y="1309464"/>
            <a:ext cx="6688975" cy="857324"/>
          </a:xfrm>
          <a:prstGeom prst="wedgeRoundRectCallout">
            <a:avLst>
              <a:gd name="adj1" fmla="val -48280"/>
              <a:gd name="adj2" fmla="val -80805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5" name="矢印: 左 15">
            <a:extLst>
              <a:ext uri="{FF2B5EF4-FFF2-40B4-BE49-F238E27FC236}">
                <a16:creationId xmlns:a16="http://schemas.microsoft.com/office/drawing/2014/main" id="{47A93F47-B2F1-46D1-9638-76997E66D150}"/>
              </a:ext>
            </a:extLst>
          </p:cNvPr>
          <p:cNvSpPr/>
          <p:nvPr/>
        </p:nvSpPr>
        <p:spPr>
          <a:xfrm rot="19479337">
            <a:off x="2135467" y="1099842"/>
            <a:ext cx="1366480" cy="229197"/>
          </a:xfrm>
          <a:prstGeom prst="leftArrow">
            <a:avLst/>
          </a:prstGeom>
          <a:solidFill>
            <a:srgbClr val="FF7D7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595449" y="1495100"/>
            <a:ext cx="65593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your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sister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?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1923825" y="1500003"/>
            <a:ext cx="7848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865308" y="1482431"/>
            <a:ext cx="11027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your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97613" y="2499523"/>
            <a:ext cx="37673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Yes,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076093" y="2318205"/>
            <a:ext cx="50962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 flipH="1">
            <a:off x="3563888" y="2367454"/>
            <a:ext cx="426489" cy="151830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085058" y="2784371"/>
            <a:ext cx="42739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she’s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470831" y="2499521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3175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948512" y="2499522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204518" y="2309470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3175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640821" y="2312672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727997" y="2292077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5181768" y="2785282"/>
            <a:ext cx="12105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’s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6977711" y="2738594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C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5538680" y="1482431"/>
            <a:ext cx="125331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sister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902759" y="-242520"/>
            <a:ext cx="7553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ja-JP" sz="8800" b="1" cap="none" spc="50" dirty="0">
                <a:ln w="11430"/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8800" b="1" cap="none" spc="50" dirty="0">
              <a:ln w="11430"/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087829" y="3277592"/>
            <a:ext cx="41761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isn’t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195617" y="3253530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3175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666271" y="3256888"/>
            <a:ext cx="10967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06" y="4200839"/>
            <a:ext cx="1961389" cy="213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4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  <p:bldP spid="14" grpId="0" animBg="1"/>
      <p:bldP spid="15" grpId="0" animBg="1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吹き出し 18"/>
          <p:cNvSpPr/>
          <p:nvPr/>
        </p:nvSpPr>
        <p:spPr>
          <a:xfrm flipV="1">
            <a:off x="66504" y="2333381"/>
            <a:ext cx="9002684" cy="1530809"/>
          </a:xfrm>
          <a:prstGeom prst="wedgeRoundRectCallout">
            <a:avLst>
              <a:gd name="adj1" fmla="val 40830"/>
              <a:gd name="adj2" fmla="val 98660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b="1">
              <a:latin typeface="Century Schoolbook" panose="020406040505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AECA2D3-3208-091C-C0A6-58CB51CDE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1" b="12274"/>
          <a:stretch/>
        </p:blipFill>
        <p:spPr>
          <a:xfrm>
            <a:off x="1254772" y="3885756"/>
            <a:ext cx="6099512" cy="307298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r="50915" b="36471"/>
          <a:stretch/>
        </p:blipFill>
        <p:spPr>
          <a:xfrm>
            <a:off x="-27312" y="172821"/>
            <a:ext cx="1080654" cy="152122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1" b="32701"/>
          <a:stretch/>
        </p:blipFill>
        <p:spPr>
          <a:xfrm>
            <a:off x="7769629" y="-129648"/>
            <a:ext cx="1374371" cy="1611493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2513780" y="272423"/>
            <a:ext cx="437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He 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is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your father.</a:t>
            </a:r>
            <a:endParaRPr kumimoji="1" lang="ja-JP" altLang="en-US" sz="3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14" name="角丸四角形吹き出し 13"/>
          <p:cNvSpPr/>
          <p:nvPr/>
        </p:nvSpPr>
        <p:spPr>
          <a:xfrm>
            <a:off x="1172454" y="1336498"/>
            <a:ext cx="6688975" cy="857324"/>
          </a:xfrm>
          <a:prstGeom prst="wedgeRoundRectCallout">
            <a:avLst>
              <a:gd name="adj1" fmla="val -44055"/>
              <a:gd name="adj2" fmla="val -85653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5" name="矢印: 左 15">
            <a:extLst>
              <a:ext uri="{FF2B5EF4-FFF2-40B4-BE49-F238E27FC236}">
                <a16:creationId xmlns:a16="http://schemas.microsoft.com/office/drawing/2014/main" id="{47A93F47-B2F1-46D1-9638-76997E66D150}"/>
              </a:ext>
            </a:extLst>
          </p:cNvPr>
          <p:cNvSpPr/>
          <p:nvPr/>
        </p:nvSpPr>
        <p:spPr>
          <a:xfrm rot="19479337">
            <a:off x="2135467" y="1099842"/>
            <a:ext cx="1366480" cy="229197"/>
          </a:xfrm>
          <a:prstGeom prst="leftArrow">
            <a:avLst/>
          </a:prstGeom>
          <a:solidFill>
            <a:srgbClr val="FF7D7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595449" y="1495100"/>
            <a:ext cx="65427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your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father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?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1923825" y="1500003"/>
            <a:ext cx="7848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700495" y="1437316"/>
            <a:ext cx="12165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your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97613" y="2499523"/>
            <a:ext cx="35621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Yes,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076093" y="2318205"/>
            <a:ext cx="48910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 flipH="1">
            <a:off x="3563888" y="2367454"/>
            <a:ext cx="426489" cy="151830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085058" y="2784371"/>
            <a:ext cx="4068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he’s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472281" y="2488742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729416" y="2498364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195652" y="2307298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456928" y="2314034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511294" y="2293070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5196800" y="2802691"/>
            <a:ext cx="10054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’s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6740051" y="2784371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5296350" y="1472772"/>
            <a:ext cx="17027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father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955993" y="-177510"/>
            <a:ext cx="7553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ja-JP" sz="8800" b="1" cap="none" spc="50" dirty="0">
                <a:ln w="11430"/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8800" b="1" cap="none" spc="50" dirty="0">
              <a:ln w="11430"/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087829" y="3277592"/>
            <a:ext cx="39709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isn’t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194469" y="3256027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489184" y="3256027"/>
            <a:ext cx="10967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483" y="4347409"/>
            <a:ext cx="1662545" cy="199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1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  <p:bldP spid="14" grpId="0" animBg="1"/>
      <p:bldP spid="15" grpId="0" animBg="1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吹き出し 18"/>
          <p:cNvSpPr/>
          <p:nvPr/>
        </p:nvSpPr>
        <p:spPr>
          <a:xfrm flipV="1">
            <a:off x="66504" y="2333381"/>
            <a:ext cx="9002684" cy="1530809"/>
          </a:xfrm>
          <a:prstGeom prst="wedgeRoundRectCallout">
            <a:avLst>
              <a:gd name="adj1" fmla="val -41849"/>
              <a:gd name="adj2" fmla="val 80428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b="1">
              <a:latin typeface="Century Schoolbook" panose="020406040505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AECA2D3-3208-091C-C0A6-58CB51CDE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1" b="12274"/>
          <a:stretch/>
        </p:blipFill>
        <p:spPr>
          <a:xfrm>
            <a:off x="1254772" y="3885756"/>
            <a:ext cx="6099512" cy="307298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r="50915" b="36471"/>
          <a:stretch/>
        </p:blipFill>
        <p:spPr>
          <a:xfrm>
            <a:off x="-17751" y="279981"/>
            <a:ext cx="1080654" cy="152122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1" b="32701"/>
          <a:stretch/>
        </p:blipFill>
        <p:spPr>
          <a:xfrm>
            <a:off x="7769629" y="-90265"/>
            <a:ext cx="1374371" cy="1611493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4130141" y="272423"/>
            <a:ext cx="2536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She 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is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sick.</a:t>
            </a:r>
            <a:endParaRPr kumimoji="1" lang="ja-JP" altLang="en-US" sz="3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14" name="角丸四角形吹き出し 13"/>
          <p:cNvSpPr/>
          <p:nvPr/>
        </p:nvSpPr>
        <p:spPr>
          <a:xfrm>
            <a:off x="2788815" y="1336498"/>
            <a:ext cx="4604895" cy="857324"/>
          </a:xfrm>
          <a:prstGeom prst="wedgeRoundRectCallout">
            <a:avLst>
              <a:gd name="adj1" fmla="val 56889"/>
              <a:gd name="adj2" fmla="val -68954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5" name="矢印: 左 15">
            <a:extLst>
              <a:ext uri="{FF2B5EF4-FFF2-40B4-BE49-F238E27FC236}">
                <a16:creationId xmlns:a16="http://schemas.microsoft.com/office/drawing/2014/main" id="{47A93F47-B2F1-46D1-9638-76997E66D150}"/>
              </a:ext>
            </a:extLst>
          </p:cNvPr>
          <p:cNvSpPr/>
          <p:nvPr/>
        </p:nvSpPr>
        <p:spPr>
          <a:xfrm rot="19479337">
            <a:off x="3751828" y="1099842"/>
            <a:ext cx="1366480" cy="229197"/>
          </a:xfrm>
          <a:prstGeom prst="leftArrow">
            <a:avLst/>
          </a:prstGeom>
          <a:solidFill>
            <a:srgbClr val="FF7D7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3211810" y="1495100"/>
            <a:ext cx="41819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sick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?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3540186" y="1500003"/>
            <a:ext cx="7848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5481669" y="1482431"/>
            <a:ext cx="12318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sick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97613" y="2499523"/>
            <a:ext cx="37673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Yes,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076093" y="2318205"/>
            <a:ext cx="50962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 flipH="1">
            <a:off x="3563888" y="2367454"/>
            <a:ext cx="426489" cy="151830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085058" y="2784371"/>
            <a:ext cx="42739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she’s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470831" y="2499521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948512" y="2499522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204518" y="2309470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640821" y="2312672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780438" y="2292422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5181768" y="2785282"/>
            <a:ext cx="12105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’s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6977711" y="2738594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8466934" y="-232110"/>
            <a:ext cx="7553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ja-JP" sz="8800" b="1" cap="none" spc="50" dirty="0">
                <a:ln w="11430"/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8800" b="1" cap="none" spc="50" dirty="0">
              <a:ln w="11430"/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087829" y="3277592"/>
            <a:ext cx="41761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she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isn’t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195617" y="3253530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she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666271" y="3256888"/>
            <a:ext cx="10967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204" y="4188855"/>
            <a:ext cx="1928556" cy="210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9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  <p:bldP spid="14" grpId="0" animBg="1"/>
      <p:bldP spid="15" grpId="0" animBg="1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5" grpId="0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吹き出し 18"/>
          <p:cNvSpPr/>
          <p:nvPr/>
        </p:nvSpPr>
        <p:spPr>
          <a:xfrm flipV="1">
            <a:off x="66504" y="2333381"/>
            <a:ext cx="9002684" cy="1530809"/>
          </a:xfrm>
          <a:prstGeom prst="wedgeRoundRectCallout">
            <a:avLst>
              <a:gd name="adj1" fmla="val -41072"/>
              <a:gd name="adj2" fmla="val 9540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b="1">
              <a:latin typeface="Century Schoolbook" panose="020406040505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AECA2D3-3208-091C-C0A6-58CB51CDE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1" b="12274"/>
          <a:stretch/>
        </p:blipFill>
        <p:spPr>
          <a:xfrm>
            <a:off x="1254772" y="3885756"/>
            <a:ext cx="6099512" cy="307298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r="50915" b="36471"/>
          <a:stretch/>
        </p:blipFill>
        <p:spPr>
          <a:xfrm>
            <a:off x="-27312" y="172821"/>
            <a:ext cx="1080654" cy="152122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1" b="32701"/>
          <a:stretch/>
        </p:blipFill>
        <p:spPr>
          <a:xfrm>
            <a:off x="7769629" y="-129648"/>
            <a:ext cx="1374371" cy="1611493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3511096" y="273765"/>
            <a:ext cx="437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Ken 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is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tired.</a:t>
            </a:r>
            <a:endParaRPr kumimoji="1" lang="ja-JP" altLang="en-US" sz="3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14" name="角丸四角形吹き出し 13"/>
          <p:cNvSpPr/>
          <p:nvPr/>
        </p:nvSpPr>
        <p:spPr>
          <a:xfrm>
            <a:off x="2808976" y="1299534"/>
            <a:ext cx="4321917" cy="857324"/>
          </a:xfrm>
          <a:prstGeom prst="wedgeRoundRectCallout">
            <a:avLst>
              <a:gd name="adj1" fmla="val 63827"/>
              <a:gd name="adj2" fmla="val -51716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5" name="矢印: 左 15">
            <a:extLst>
              <a:ext uri="{FF2B5EF4-FFF2-40B4-BE49-F238E27FC236}">
                <a16:creationId xmlns:a16="http://schemas.microsoft.com/office/drawing/2014/main" id="{47A93F47-B2F1-46D1-9638-76997E66D150}"/>
              </a:ext>
            </a:extLst>
          </p:cNvPr>
          <p:cNvSpPr/>
          <p:nvPr/>
        </p:nvSpPr>
        <p:spPr>
          <a:xfrm rot="19479337">
            <a:off x="3399004" y="1099842"/>
            <a:ext cx="1366480" cy="229197"/>
          </a:xfrm>
          <a:prstGeom prst="leftArrow">
            <a:avLst/>
          </a:prstGeom>
          <a:solidFill>
            <a:srgbClr val="FF7D7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858986" y="1495100"/>
            <a:ext cx="44952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Ken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tired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?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3187362" y="1500003"/>
            <a:ext cx="7848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97613" y="2499523"/>
            <a:ext cx="35621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Yes,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076093" y="2318205"/>
            <a:ext cx="48910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is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 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 flipH="1">
            <a:off x="3563888" y="2367454"/>
            <a:ext cx="426489" cy="151830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085058" y="2784371"/>
            <a:ext cx="4068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he’s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472281" y="2488742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729416" y="2498364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195652" y="2307298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456928" y="2314034"/>
            <a:ext cx="5421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511294" y="2293070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5196800" y="2802691"/>
            <a:ext cx="10054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’s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6740051" y="2784371"/>
            <a:ext cx="8899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5305502" y="1500571"/>
            <a:ext cx="135662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tired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8467752" y="-208477"/>
            <a:ext cx="7553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ja-JP" sz="8800" b="1" cap="none" spc="50" dirty="0">
                <a:ln w="11430"/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8800" b="1" cap="none" spc="50" dirty="0">
              <a:ln w="11430"/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087829" y="3277592"/>
            <a:ext cx="39709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No,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he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（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isn’t</a:t>
            </a:r>
            <a:r>
              <a:rPr lang="en-US" altLang="ja-JP" sz="32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）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194469" y="3256027"/>
            <a:ext cx="700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</a:rPr>
              <a:t>he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489184" y="3256027"/>
            <a:ext cx="10967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is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  <a:miter lim="800000"/>
              </a:ln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707" y="4260368"/>
            <a:ext cx="2708638" cy="203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7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  <p:bldP spid="14" grpId="0" animBg="1"/>
      <p:bldP spid="15" grpId="0" animBg="1"/>
      <p:bldP spid="16" grpId="0"/>
      <p:bldP spid="17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1064</TotalTime>
  <Words>838</Words>
  <Application>Microsoft Office PowerPoint</Application>
  <PresentationFormat>画面に合わせる (4:3)</PresentationFormat>
  <Paragraphs>192</Paragraphs>
  <Slides>20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6" baseType="lpstr">
      <vt:lpstr>游ゴシック</vt:lpstr>
      <vt:lpstr>Arial</vt:lpstr>
      <vt:lpstr>Calibri</vt:lpstr>
      <vt:lpstr>Calibri Light</vt:lpstr>
      <vt:lpstr>Century Schoolbook</vt:lpstr>
      <vt:lpstr>Office テーマ</vt:lpstr>
      <vt:lpstr>Be動詞　is</vt:lpstr>
      <vt:lpstr>Is の疑問文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Be動詞の否定文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Be動詞の否定文</vt:lpstr>
      <vt:lpstr>Be動詞　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Who?</dc:title>
  <dc:creator>春日秀紀</dc:creator>
  <cp:lastModifiedBy>春日 秀紀</cp:lastModifiedBy>
  <cp:revision>71</cp:revision>
  <dcterms:created xsi:type="dcterms:W3CDTF">2017-06-19T10:36:55Z</dcterms:created>
  <dcterms:modified xsi:type="dcterms:W3CDTF">2026-07-23T05:57:16Z</dcterms:modified>
</cp:coreProperties>
</file>