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307" r:id="rId2"/>
    <p:sldId id="308" r:id="rId3"/>
    <p:sldId id="294" r:id="rId4"/>
    <p:sldId id="295" r:id="rId5"/>
    <p:sldId id="296" r:id="rId6"/>
    <p:sldId id="297" r:id="rId7"/>
    <p:sldId id="298" r:id="rId8"/>
    <p:sldId id="341" r:id="rId9"/>
    <p:sldId id="342" r:id="rId10"/>
    <p:sldId id="347" r:id="rId11"/>
    <p:sldId id="311" r:id="rId12"/>
  </p:sldIdLst>
  <p:sldSz cx="9144000" cy="6858000" type="screen4x3"/>
  <p:notesSz cx="9144000" cy="6858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84" autoAdjust="0"/>
    <p:restoredTop sz="94667" autoAdjust="0"/>
  </p:normalViewPr>
  <p:slideViewPr>
    <p:cSldViewPr snapToGrid="0">
      <p:cViewPr varScale="1">
        <p:scale>
          <a:sx n="104" d="100"/>
          <a:sy n="104" d="100"/>
        </p:scale>
        <p:origin x="14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0838B3-4FD3-4507-BFC9-755EBC08462E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CD1717-633F-4CA3-9077-BB7025498E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3199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CD1717-633F-4CA3-9077-BB7025498ED8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5783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D57F9-72CC-4F41-885A-FB6F9159F55F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019E-A4EF-45C5-B4D9-AE62E40C22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4927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D57F9-72CC-4F41-885A-FB6F9159F55F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019E-A4EF-45C5-B4D9-AE62E40C22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6593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D57F9-72CC-4F41-885A-FB6F9159F55F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019E-A4EF-45C5-B4D9-AE62E40C22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5177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D57F9-72CC-4F41-885A-FB6F9159F55F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019E-A4EF-45C5-B4D9-AE62E40C22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5815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D57F9-72CC-4F41-885A-FB6F9159F55F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019E-A4EF-45C5-B4D9-AE62E40C22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0112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D57F9-72CC-4F41-885A-FB6F9159F55F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019E-A4EF-45C5-B4D9-AE62E40C22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8305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D57F9-72CC-4F41-885A-FB6F9159F55F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019E-A4EF-45C5-B4D9-AE62E40C22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9118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D57F9-72CC-4F41-885A-FB6F9159F55F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019E-A4EF-45C5-B4D9-AE62E40C22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8461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D57F9-72CC-4F41-885A-FB6F9159F55F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019E-A4EF-45C5-B4D9-AE62E40C22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8586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D57F9-72CC-4F41-885A-FB6F9159F55F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019E-A4EF-45C5-B4D9-AE62E40C22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0263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D57F9-72CC-4F41-885A-FB6F9159F55F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019E-A4EF-45C5-B4D9-AE62E40C22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0328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D57F9-72CC-4F41-885A-FB6F9159F55F}" type="datetimeFigureOut">
              <a:rPr kumimoji="1" lang="ja-JP" altLang="en-US" smtClean="0"/>
              <a:t>2026/7/12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9019E-A4EF-45C5-B4D9-AE62E40C22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3367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ja-JP" sz="9600" b="1" dirty="0">
                <a:latin typeface="Century Schoolbook" panose="02040604050505020304" pitchFamily="18" charset="0"/>
              </a:rPr>
              <a:t>Be</a:t>
            </a:r>
            <a:r>
              <a:rPr lang="ja-JP" altLang="en-US" sz="9600" b="1" dirty="0">
                <a:latin typeface="Century Schoolbook" panose="02040604050505020304" pitchFamily="18" charset="0"/>
              </a:rPr>
              <a:t>動詞　</a:t>
            </a:r>
            <a:r>
              <a:rPr lang="en-US" altLang="ja-JP" sz="9600" b="1" dirty="0">
                <a:latin typeface="Century Schoolbook" panose="02040604050505020304" pitchFamily="18" charset="0"/>
              </a:rPr>
              <a:t>is</a:t>
            </a:r>
            <a:endParaRPr kumimoji="1" lang="ja-JP" altLang="en-US" sz="9600" b="1" dirty="0">
              <a:latin typeface="Century Schoolbook" panose="02040604050505020304" pitchFamily="18" charset="0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sz="6000" b="1" dirty="0">
                <a:latin typeface="Century Schoolbook" panose="02040604050505020304" pitchFamily="18" charset="0"/>
              </a:rPr>
              <a:t>He &amp; She</a:t>
            </a:r>
            <a:endParaRPr kumimoji="1" lang="ja-JP" altLang="en-US" sz="60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426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4EAA1B8-3E24-1A1C-9FC4-A889FB0891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86" y="0"/>
            <a:ext cx="91016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015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ja-JP" sz="9600" dirty="0">
                <a:latin typeface="Century Schoolbook" panose="02040604050505020304" pitchFamily="18" charset="0"/>
              </a:rPr>
              <a:t>Be</a:t>
            </a:r>
            <a:r>
              <a:rPr lang="ja-JP" altLang="en-US" sz="9600" dirty="0">
                <a:latin typeface="Century Schoolbook" panose="02040604050505020304" pitchFamily="18" charset="0"/>
              </a:rPr>
              <a:t>動詞　</a:t>
            </a:r>
            <a:r>
              <a:rPr lang="en-US" altLang="ja-JP" sz="9600" dirty="0">
                <a:latin typeface="Century Schoolbook" panose="02040604050505020304" pitchFamily="18" charset="0"/>
              </a:rPr>
              <a:t>is</a:t>
            </a:r>
            <a:endParaRPr kumimoji="1" lang="ja-JP" altLang="en-US" sz="9600" dirty="0">
              <a:latin typeface="Century Schoolbook" panose="02040604050505020304" pitchFamily="18" charset="0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sz="6000" dirty="0">
                <a:latin typeface="Century Schoolbook" panose="02040604050505020304" pitchFamily="18" charset="0"/>
              </a:rPr>
              <a:t>He &amp; She</a:t>
            </a:r>
            <a:endParaRPr kumimoji="1" lang="ja-JP" altLang="en-US" sz="6000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800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3B594-A36E-8DF9-0C54-05163C5E2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図 51">
            <a:extLst>
              <a:ext uri="{FF2B5EF4-FFF2-40B4-BE49-F238E27FC236}">
                <a16:creationId xmlns:a16="http://schemas.microsoft.com/office/drawing/2014/main" id="{C4A1CBFA-59CE-C68E-0551-7FC07D522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951654"/>
            <a:ext cx="2891247" cy="2600298"/>
          </a:xfrm>
          <a:prstGeom prst="rect">
            <a:avLst/>
          </a:prstGeom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id="{A2C1794E-5FF7-3227-4B32-4F1CBF6E1D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6305">
            <a:off x="1447063" y="1965609"/>
            <a:ext cx="927152" cy="1492055"/>
          </a:xfrm>
          <a:prstGeom prst="rect">
            <a:avLst/>
          </a:prstGeom>
        </p:spPr>
      </p:pic>
      <p:pic>
        <p:nvPicPr>
          <p:cNvPr id="50" name="図 49">
            <a:extLst>
              <a:ext uri="{FF2B5EF4-FFF2-40B4-BE49-F238E27FC236}">
                <a16:creationId xmlns:a16="http://schemas.microsoft.com/office/drawing/2014/main" id="{9CD48769-66D1-7901-2F6A-FBDA5CCAA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37484">
            <a:off x="1519684" y="2087865"/>
            <a:ext cx="771114" cy="1117635"/>
          </a:xfrm>
          <a:prstGeom prst="rect">
            <a:avLst/>
          </a:prstGeom>
        </p:spPr>
      </p:pic>
      <p:pic>
        <p:nvPicPr>
          <p:cNvPr id="51" name="図 50">
            <a:extLst>
              <a:ext uri="{FF2B5EF4-FFF2-40B4-BE49-F238E27FC236}">
                <a16:creationId xmlns:a16="http://schemas.microsoft.com/office/drawing/2014/main" id="{152523A1-AEC8-B495-732A-BAFDC4FA48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466" y="3110322"/>
            <a:ext cx="2386232" cy="2084213"/>
          </a:xfrm>
          <a:prstGeom prst="rect">
            <a:avLst/>
          </a:prstGeom>
        </p:spPr>
      </p:pic>
      <p:pic>
        <p:nvPicPr>
          <p:cNvPr id="53" name="図 52">
            <a:extLst>
              <a:ext uri="{FF2B5EF4-FFF2-40B4-BE49-F238E27FC236}">
                <a16:creationId xmlns:a16="http://schemas.microsoft.com/office/drawing/2014/main" id="{14C28057-BF2B-0E68-7E33-722FDE4E30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6712">
            <a:off x="6953879" y="4116629"/>
            <a:ext cx="999581" cy="1323076"/>
          </a:xfrm>
          <a:prstGeom prst="rect">
            <a:avLst/>
          </a:prstGeom>
        </p:spPr>
      </p:pic>
      <p:pic>
        <p:nvPicPr>
          <p:cNvPr id="49" name="図 48">
            <a:extLst>
              <a:ext uri="{FF2B5EF4-FFF2-40B4-BE49-F238E27FC236}">
                <a16:creationId xmlns:a16="http://schemas.microsoft.com/office/drawing/2014/main" id="{1C776293-E11D-30A2-7C14-30DEE0E43D7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91864">
            <a:off x="7010029" y="4238763"/>
            <a:ext cx="771357" cy="981251"/>
          </a:xfrm>
          <a:prstGeom prst="rect">
            <a:avLst/>
          </a:prstGeom>
        </p:spPr>
      </p:pic>
      <p:sp>
        <p:nvSpPr>
          <p:cNvPr id="43" name="角丸四角形吹き出し 42">
            <a:extLst>
              <a:ext uri="{FF2B5EF4-FFF2-40B4-BE49-F238E27FC236}">
                <a16:creationId xmlns:a16="http://schemas.microsoft.com/office/drawing/2014/main" id="{EAFBBAAF-1A1B-8A17-CA7A-7723993A885A}"/>
              </a:ext>
            </a:extLst>
          </p:cNvPr>
          <p:cNvSpPr/>
          <p:nvPr/>
        </p:nvSpPr>
        <p:spPr>
          <a:xfrm>
            <a:off x="2505623" y="881578"/>
            <a:ext cx="5062126" cy="1487153"/>
          </a:xfrm>
          <a:prstGeom prst="wedgeRoundRectCallout">
            <a:avLst>
              <a:gd name="adj1" fmla="val -56656"/>
              <a:gd name="adj2" fmla="val 79552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Century Schoolbook" panose="02040604050505020304" pitchFamily="18" charset="0"/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975413D2-5B3F-FB82-87DD-065139A841EC}"/>
              </a:ext>
            </a:extLst>
          </p:cNvPr>
          <p:cNvSpPr/>
          <p:nvPr/>
        </p:nvSpPr>
        <p:spPr>
          <a:xfrm>
            <a:off x="2661910" y="924736"/>
            <a:ext cx="483177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This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my father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6" name="角丸四角形吹き出し 55">
            <a:extLst>
              <a:ext uri="{FF2B5EF4-FFF2-40B4-BE49-F238E27FC236}">
                <a16:creationId xmlns:a16="http://schemas.microsoft.com/office/drawing/2014/main" id="{A1AB534A-4FFC-28CE-3912-5385B9FAB6F8}"/>
              </a:ext>
            </a:extLst>
          </p:cNvPr>
          <p:cNvSpPr/>
          <p:nvPr/>
        </p:nvSpPr>
        <p:spPr>
          <a:xfrm>
            <a:off x="1836970" y="3883674"/>
            <a:ext cx="5062126" cy="1680631"/>
          </a:xfrm>
          <a:prstGeom prst="wedgeRoundRectCallout">
            <a:avLst>
              <a:gd name="adj1" fmla="val 60375"/>
              <a:gd name="adj2" fmla="val -39665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Century Schoolbook" panose="02040604050505020304" pitchFamily="18" charset="0"/>
            </a:endParaRPr>
          </a:p>
        </p:txBody>
      </p:sp>
      <p:sp>
        <p:nvSpPr>
          <p:cNvPr id="57" name="正方形/長方形 56">
            <a:extLst>
              <a:ext uri="{FF2B5EF4-FFF2-40B4-BE49-F238E27FC236}">
                <a16:creationId xmlns:a16="http://schemas.microsoft.com/office/drawing/2014/main" id="{3CE0B089-9082-328C-26A4-BBED3188A91C}"/>
              </a:ext>
            </a:extLst>
          </p:cNvPr>
          <p:cNvSpPr/>
          <p:nvPr/>
        </p:nvSpPr>
        <p:spPr>
          <a:xfrm>
            <a:off x="2014288" y="3879074"/>
            <a:ext cx="512512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This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my mother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1E466EF-AA49-6A35-FA68-7530E9CF67AA}"/>
              </a:ext>
            </a:extLst>
          </p:cNvPr>
          <p:cNvSpPr/>
          <p:nvPr/>
        </p:nvSpPr>
        <p:spPr>
          <a:xfrm>
            <a:off x="3039745" y="1632622"/>
            <a:ext cx="913419" cy="473269"/>
          </a:xfrm>
          <a:prstGeom prst="rect">
            <a:avLst/>
          </a:prstGeom>
          <a:solidFill>
            <a:srgbClr val="FFFF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C855C06-E337-4C9F-6031-AAE56E50D472}"/>
              </a:ext>
            </a:extLst>
          </p:cNvPr>
          <p:cNvSpPr/>
          <p:nvPr/>
        </p:nvSpPr>
        <p:spPr>
          <a:xfrm>
            <a:off x="2126327" y="4810790"/>
            <a:ext cx="1078692" cy="473269"/>
          </a:xfrm>
          <a:prstGeom prst="rect">
            <a:avLst/>
          </a:prstGeom>
          <a:solidFill>
            <a:srgbClr val="FFFF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B8F1953-D501-6B33-DFE5-25E86A37CE51}"/>
              </a:ext>
            </a:extLst>
          </p:cNvPr>
          <p:cNvSpPr/>
          <p:nvPr/>
        </p:nvSpPr>
        <p:spPr>
          <a:xfrm>
            <a:off x="3039745" y="1525213"/>
            <a:ext cx="400462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He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a doctor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146560B-67A9-FCF5-F412-1C0E2EBB2AA3}"/>
              </a:ext>
            </a:extLst>
          </p:cNvPr>
          <p:cNvSpPr/>
          <p:nvPr/>
        </p:nvSpPr>
        <p:spPr>
          <a:xfrm>
            <a:off x="2095557" y="4671534"/>
            <a:ext cx="4538422" cy="70788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She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a teacher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98067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2" grpId="0"/>
      <p:bldP spid="56" grpId="0" animBg="1"/>
      <p:bldP spid="57" grpId="0"/>
      <p:bldP spid="4" grpId="0" animBg="1"/>
      <p:bldP spid="5" grpId="0" animBg="1"/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角丸四角形 68"/>
          <p:cNvSpPr/>
          <p:nvPr/>
        </p:nvSpPr>
        <p:spPr>
          <a:xfrm>
            <a:off x="-26539" y="3783767"/>
            <a:ext cx="9170539" cy="3074233"/>
          </a:xfrm>
          <a:prstGeom prst="roundRect">
            <a:avLst>
              <a:gd name="adj" fmla="val 4562"/>
            </a:avLst>
          </a:prstGeom>
          <a:solidFill>
            <a:srgbClr val="3333CC">
              <a:alpha val="3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Century Schoolbook" panose="02040604050505020304" pitchFamily="18" charset="0"/>
              </a:rPr>
              <a:t>　</a:t>
            </a:r>
          </a:p>
        </p:txBody>
      </p:sp>
      <p:pic>
        <p:nvPicPr>
          <p:cNvPr id="52" name="図 5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951654"/>
            <a:ext cx="2891247" cy="2600298"/>
          </a:xfrm>
          <a:prstGeom prst="rect">
            <a:avLst/>
          </a:prstGeom>
        </p:spPr>
      </p:pic>
      <p:pic>
        <p:nvPicPr>
          <p:cNvPr id="48" name="図 4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6305">
            <a:off x="1447063" y="2009559"/>
            <a:ext cx="927152" cy="1492055"/>
          </a:xfrm>
          <a:prstGeom prst="rect">
            <a:avLst/>
          </a:prstGeom>
        </p:spPr>
      </p:pic>
      <p:pic>
        <p:nvPicPr>
          <p:cNvPr id="50" name="図 4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37484">
            <a:off x="1519684" y="2131815"/>
            <a:ext cx="771114" cy="1117635"/>
          </a:xfrm>
          <a:prstGeom prst="rect">
            <a:avLst/>
          </a:prstGeom>
        </p:spPr>
      </p:pic>
      <p:pic>
        <p:nvPicPr>
          <p:cNvPr id="51" name="図 5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768" y="1061236"/>
            <a:ext cx="2386232" cy="2084213"/>
          </a:xfrm>
          <a:prstGeom prst="rect">
            <a:avLst/>
          </a:prstGeom>
        </p:spPr>
      </p:pic>
      <p:pic>
        <p:nvPicPr>
          <p:cNvPr id="53" name="図 5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6712">
            <a:off x="7059902" y="2035965"/>
            <a:ext cx="999581" cy="1323076"/>
          </a:xfrm>
          <a:prstGeom prst="rect">
            <a:avLst/>
          </a:prstGeom>
        </p:spPr>
      </p:pic>
      <p:pic>
        <p:nvPicPr>
          <p:cNvPr id="49" name="図 4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91864">
            <a:off x="7145293" y="2159076"/>
            <a:ext cx="771357" cy="981251"/>
          </a:xfrm>
          <a:prstGeom prst="rect">
            <a:avLst/>
          </a:prstGeom>
        </p:spPr>
      </p:pic>
      <p:sp>
        <p:nvSpPr>
          <p:cNvPr id="43" name="角丸四角形吹き出し 42"/>
          <p:cNvSpPr/>
          <p:nvPr/>
        </p:nvSpPr>
        <p:spPr>
          <a:xfrm>
            <a:off x="2505623" y="925528"/>
            <a:ext cx="4320480" cy="801877"/>
          </a:xfrm>
          <a:prstGeom prst="wedgeRoundRectCallout">
            <a:avLst>
              <a:gd name="adj1" fmla="val -56656"/>
              <a:gd name="adj2" fmla="val 79552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Century Schoolbook" panose="02040604050505020304" pitchFamily="18" charset="0"/>
            </a:endParaRPr>
          </a:p>
        </p:txBody>
      </p:sp>
      <p:sp>
        <p:nvSpPr>
          <p:cNvPr id="56" name="角丸四角形吹き出し 55"/>
          <p:cNvSpPr/>
          <p:nvPr/>
        </p:nvSpPr>
        <p:spPr>
          <a:xfrm>
            <a:off x="2492559" y="2253586"/>
            <a:ext cx="4433173" cy="801877"/>
          </a:xfrm>
          <a:prstGeom prst="wedgeRoundRectCallout">
            <a:avLst>
              <a:gd name="adj1" fmla="val 58607"/>
              <a:gd name="adj2" fmla="val -72310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Century Schoolbook" panose="02040604050505020304" pitchFamily="18" charset="0"/>
            </a:endParaRPr>
          </a:p>
        </p:txBody>
      </p:sp>
      <p:sp>
        <p:nvSpPr>
          <p:cNvPr id="70" name="正方形/長方形 69"/>
          <p:cNvSpPr/>
          <p:nvPr/>
        </p:nvSpPr>
        <p:spPr>
          <a:xfrm>
            <a:off x="34073" y="3700091"/>
            <a:ext cx="150233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6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Point</a:t>
            </a:r>
            <a:endParaRPr lang="ja-JP" altLang="en-US" sz="36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2" name="正方形/長方形 71"/>
          <p:cNvSpPr/>
          <p:nvPr/>
        </p:nvSpPr>
        <p:spPr>
          <a:xfrm>
            <a:off x="365508" y="5645187"/>
            <a:ext cx="282473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400" b="1" dirty="0">
                <a:ln w="3175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He</a:t>
            </a:r>
            <a:r>
              <a:rPr lang="en-US" altLang="ja-JP" sz="4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 </a:t>
            </a:r>
            <a:r>
              <a:rPr lang="en-US" altLang="ja-JP" sz="4400" b="1" dirty="0">
                <a:ln w="1270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4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4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～</a:t>
            </a:r>
            <a:r>
              <a:rPr lang="en-US" altLang="ja-JP" sz="4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3" name="正方形/長方形 72"/>
          <p:cNvSpPr/>
          <p:nvPr/>
        </p:nvSpPr>
        <p:spPr>
          <a:xfrm>
            <a:off x="3338539" y="6366115"/>
            <a:ext cx="306702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のように使います。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4" name="正方形/長方形 73"/>
          <p:cNvSpPr/>
          <p:nvPr/>
        </p:nvSpPr>
        <p:spPr>
          <a:xfrm>
            <a:off x="44897" y="5006869"/>
            <a:ext cx="926535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②「</a:t>
            </a:r>
            <a:r>
              <a:rPr lang="en-US" altLang="ja-JP" sz="2400" b="1" dirty="0">
                <a:ln w="635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2400" b="1" dirty="0">
                <a:ln w="3175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He</a:t>
            </a:r>
            <a:r>
              <a:rPr lang="en-US" altLang="ja-JP" sz="2400" b="1" dirty="0">
                <a:ln w="6350" cmpd="sng">
                  <a:solidFill>
                    <a:schemeClr val="tx1"/>
                  </a:solidFill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」や「</a:t>
            </a:r>
            <a:r>
              <a:rPr lang="en-US" altLang="ja-JP" sz="2000" b="1" dirty="0">
                <a:ln w="635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2400" b="1" dirty="0">
                <a:ln w="3175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She</a:t>
            </a:r>
            <a:r>
              <a:rPr lang="en-US" altLang="ja-JP" sz="2000" b="1" dirty="0">
                <a:ln w="635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」など、話している人・聞いている人以外の</a:t>
            </a:r>
            <a:r>
              <a:rPr lang="en-US" altLang="ja-JP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1</a:t>
            </a:r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人（</a:t>
            </a:r>
            <a:r>
              <a:rPr lang="en-US" altLang="ja-JP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1</a:t>
            </a:r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つ）</a:t>
            </a:r>
            <a:endParaRPr lang="en-US" altLang="ja-JP" sz="20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</a:t>
            </a:r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の主語に対して使う「</a:t>
            </a:r>
            <a:r>
              <a:rPr lang="en-US" altLang="ja-JP" sz="2000" b="1" dirty="0">
                <a:ln w="1270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be</a:t>
            </a:r>
            <a:r>
              <a:rPr lang="ja-JP" altLang="en-US" sz="2000" b="1" dirty="0">
                <a:ln w="1270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動詞</a:t>
            </a:r>
            <a:r>
              <a:rPr lang="en-US" altLang="ja-JP" sz="2000" b="1" dirty="0">
                <a:ln w="1270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」は、「</a:t>
            </a:r>
            <a:r>
              <a:rPr lang="en-US" altLang="ja-JP" sz="2000" b="1" dirty="0">
                <a:ln w="1270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2400" b="1" dirty="0">
                <a:ln w="1270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 </a:t>
            </a:r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」になります。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5" name="正方形/長方形 74"/>
          <p:cNvSpPr/>
          <p:nvPr/>
        </p:nvSpPr>
        <p:spPr>
          <a:xfrm>
            <a:off x="291358" y="6193368"/>
            <a:ext cx="297303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400" b="1" dirty="0">
                <a:ln w="3175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She</a:t>
            </a:r>
            <a:r>
              <a:rPr lang="en-US" altLang="ja-JP" sz="4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4400" b="1" dirty="0">
                <a:ln w="1270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4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4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～</a:t>
            </a:r>
            <a:r>
              <a:rPr lang="en-US" altLang="ja-JP" sz="4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81" name="正方形/長方形 80"/>
          <p:cNvSpPr/>
          <p:nvPr/>
        </p:nvSpPr>
        <p:spPr>
          <a:xfrm>
            <a:off x="250067" y="0"/>
            <a:ext cx="393875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He</a:t>
            </a:r>
            <a:r>
              <a:rPr lang="ja-JP" altLang="en-US" sz="4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・</a:t>
            </a:r>
            <a:r>
              <a:rPr lang="en-US" altLang="ja-JP" sz="4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She </a:t>
            </a:r>
            <a:r>
              <a:rPr lang="ja-JP" altLang="en-US" sz="4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と</a:t>
            </a:r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40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15C1564-27F1-9C0B-A2B6-C53C1B16C35C}"/>
              </a:ext>
            </a:extLst>
          </p:cNvPr>
          <p:cNvSpPr/>
          <p:nvPr/>
        </p:nvSpPr>
        <p:spPr>
          <a:xfrm>
            <a:off x="2550860" y="1101426"/>
            <a:ext cx="912776" cy="530994"/>
          </a:xfrm>
          <a:prstGeom prst="rect">
            <a:avLst/>
          </a:prstGeom>
          <a:solidFill>
            <a:srgbClr val="FFFF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7909321-2D62-E638-586A-40CA1D2E3B9B}"/>
              </a:ext>
            </a:extLst>
          </p:cNvPr>
          <p:cNvSpPr/>
          <p:nvPr/>
        </p:nvSpPr>
        <p:spPr>
          <a:xfrm>
            <a:off x="2559392" y="2414953"/>
            <a:ext cx="1052026" cy="530994"/>
          </a:xfrm>
          <a:prstGeom prst="rect">
            <a:avLst/>
          </a:prstGeom>
          <a:solidFill>
            <a:srgbClr val="FFFF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44B39D1-4B0D-D473-B8F8-629FD5F21ED5}"/>
              </a:ext>
            </a:extLst>
          </p:cNvPr>
          <p:cNvSpPr/>
          <p:nvPr/>
        </p:nvSpPr>
        <p:spPr>
          <a:xfrm>
            <a:off x="6709388" y="4263765"/>
            <a:ext cx="578103" cy="296143"/>
          </a:xfrm>
          <a:prstGeom prst="rect">
            <a:avLst/>
          </a:prstGeom>
          <a:solidFill>
            <a:srgbClr val="FFFF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0409962-C0D2-543B-032D-74CE2532C506}"/>
              </a:ext>
            </a:extLst>
          </p:cNvPr>
          <p:cNvSpPr/>
          <p:nvPr/>
        </p:nvSpPr>
        <p:spPr>
          <a:xfrm>
            <a:off x="1359051" y="4657750"/>
            <a:ext cx="700658" cy="296143"/>
          </a:xfrm>
          <a:prstGeom prst="rect">
            <a:avLst/>
          </a:prstGeom>
          <a:solidFill>
            <a:srgbClr val="FFFF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正方形/長方形 41"/>
          <p:cNvSpPr/>
          <p:nvPr/>
        </p:nvSpPr>
        <p:spPr>
          <a:xfrm>
            <a:off x="2543173" y="1006064"/>
            <a:ext cx="4004622" cy="70788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He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a doctor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7" name="正方形/長方形 56"/>
          <p:cNvSpPr/>
          <p:nvPr/>
        </p:nvSpPr>
        <p:spPr>
          <a:xfrm>
            <a:off x="2460440" y="2281872"/>
            <a:ext cx="453842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She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a teacher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1" name="正方形/長方形 70"/>
          <p:cNvSpPr/>
          <p:nvPr/>
        </p:nvSpPr>
        <p:spPr>
          <a:xfrm>
            <a:off x="47352" y="4193024"/>
            <a:ext cx="9189012" cy="83099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①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話している人と聞いている人以外の男性を表す言葉は「</a:t>
            </a:r>
            <a:r>
              <a:rPr lang="en-US" altLang="ja-JP" sz="2400" b="1" dirty="0">
                <a:ln w="3175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He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」、女性を表す　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言葉は「</a:t>
            </a:r>
            <a:r>
              <a:rPr lang="en-US" altLang="ja-JP" sz="2400" b="1" dirty="0">
                <a:ln w="3175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She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」です。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2359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43" grpId="0" animBg="1"/>
      <p:bldP spid="56" grpId="0" animBg="1"/>
      <p:bldP spid="70" grpId="0"/>
      <p:bldP spid="72" grpId="0"/>
      <p:bldP spid="73" grpId="0"/>
      <p:bldP spid="74" grpId="0"/>
      <p:bldP spid="75" grpId="0"/>
      <p:bldP spid="2" grpId="0" animBg="1"/>
      <p:bldP spid="3" grpId="0" animBg="1"/>
      <p:bldP spid="4" grpId="0" animBg="1"/>
      <p:bldP spid="5" grpId="0" animBg="1"/>
      <p:bldP spid="42" grpId="0"/>
      <p:bldP spid="57" grpId="0"/>
      <p:bldP spid="7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527386"/>
            <a:ext cx="4373747" cy="3933613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6305">
            <a:off x="2150852" y="3074191"/>
            <a:ext cx="1488606" cy="2395596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37484">
            <a:off x="2311585" y="3281463"/>
            <a:ext cx="1237681" cy="1793867"/>
          </a:xfrm>
          <a:prstGeom prst="rect">
            <a:avLst/>
          </a:prstGeom>
        </p:spPr>
      </p:pic>
      <p:sp>
        <p:nvSpPr>
          <p:cNvPr id="5" name="角丸四角形吹き出し 4"/>
          <p:cNvSpPr/>
          <p:nvPr/>
        </p:nvSpPr>
        <p:spPr>
          <a:xfrm>
            <a:off x="3174490" y="406400"/>
            <a:ext cx="5707044" cy="2015501"/>
          </a:xfrm>
          <a:prstGeom prst="wedgeRoundRectCallout">
            <a:avLst>
              <a:gd name="adj1" fmla="val -55024"/>
              <a:gd name="adj2" fmla="val 73202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Century Schoolbook" panose="02040604050505020304" pitchFamily="18" charset="0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3422626" y="1446226"/>
            <a:ext cx="539602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He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) (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 a doctor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5331656" y="1461922"/>
            <a:ext cx="6303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4000" dirty="0">
              <a:ln w="10541" cmpd="sng">
                <a:noFill/>
                <a:prstDash val="solid"/>
              </a:ln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3596530" y="1461005"/>
            <a:ext cx="12202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40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He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endParaRPr lang="ja-JP" altLang="en-US" sz="4000" dirty="0">
              <a:ln w="10541" cmpd="sng">
                <a:noFill/>
                <a:prstDash val="solid"/>
              </a:ln>
              <a:latin typeface="Century Schoolbook" panose="02040604050505020304" pitchFamily="18" charset="0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8927893C-4246-2AEA-AD49-C14AF3773B56}"/>
              </a:ext>
            </a:extLst>
          </p:cNvPr>
          <p:cNvSpPr/>
          <p:nvPr/>
        </p:nvSpPr>
        <p:spPr>
          <a:xfrm>
            <a:off x="3474850" y="572370"/>
            <a:ext cx="483177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This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my father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51184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9" grpId="0"/>
      <p:bldP spid="10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29" y="1800539"/>
            <a:ext cx="4078844" cy="3562596"/>
          </a:xfrm>
          <a:prstGeom prst="rect">
            <a:avLst/>
          </a:prstGeom>
        </p:spPr>
      </p:pic>
      <p:sp>
        <p:nvSpPr>
          <p:cNvPr id="5" name="角丸四角形吹き出し 4"/>
          <p:cNvSpPr/>
          <p:nvPr/>
        </p:nvSpPr>
        <p:spPr>
          <a:xfrm>
            <a:off x="3128627" y="81908"/>
            <a:ext cx="5707044" cy="2077091"/>
          </a:xfrm>
          <a:prstGeom prst="wedgeRoundRectCallout">
            <a:avLst>
              <a:gd name="adj1" fmla="val -41158"/>
              <a:gd name="adj2" fmla="val 98849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Century Schoolbook" panose="02040604050505020304" pitchFamily="18" charset="0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3363359" y="1171699"/>
            <a:ext cx="535435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She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) 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 a teacher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5298131" y="1171698"/>
            <a:ext cx="5870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600" dirty="0">
              <a:ln w="10541" cmpd="sng">
                <a:noFill/>
                <a:prstDash val="solid"/>
              </a:ln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3537263" y="1186478"/>
            <a:ext cx="13388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She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endParaRPr lang="ja-JP" altLang="en-US" sz="3600" dirty="0">
              <a:ln w="10541" cmpd="sng">
                <a:noFill/>
                <a:prstDash val="solid"/>
              </a:ln>
              <a:latin typeface="Century Schoolbook" panose="02040604050505020304" pitchFamily="18" charset="0"/>
            </a:endParaRPr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6712">
            <a:off x="729907" y="3231285"/>
            <a:ext cx="1708608" cy="2261566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91864">
            <a:off x="829345" y="3438183"/>
            <a:ext cx="1318499" cy="1677276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A056B39-C989-4922-F8A8-255D86984899}"/>
              </a:ext>
            </a:extLst>
          </p:cNvPr>
          <p:cNvSpPr/>
          <p:nvPr/>
        </p:nvSpPr>
        <p:spPr>
          <a:xfrm>
            <a:off x="3664848" y="294892"/>
            <a:ext cx="463460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This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my mother.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25116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9" grpId="0"/>
      <p:bldP spid="10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85" y="1834406"/>
            <a:ext cx="4078844" cy="3562596"/>
          </a:xfrm>
          <a:prstGeom prst="rect">
            <a:avLst/>
          </a:prstGeom>
        </p:spPr>
      </p:pic>
      <p:sp>
        <p:nvSpPr>
          <p:cNvPr id="5" name="角丸四角形吹き出し 4"/>
          <p:cNvSpPr/>
          <p:nvPr/>
        </p:nvSpPr>
        <p:spPr>
          <a:xfrm>
            <a:off x="3183632" y="447665"/>
            <a:ext cx="5881600" cy="2215606"/>
          </a:xfrm>
          <a:prstGeom prst="wedgeRoundRectCallout">
            <a:avLst>
              <a:gd name="adj1" fmla="val -47546"/>
              <a:gd name="adj2" fmla="val 91824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Century Schoolbook" panose="02040604050505020304" pitchFamily="18" charset="0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3641507" y="1731906"/>
            <a:ext cx="40142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He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) 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 cool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5506758" y="1749235"/>
            <a:ext cx="5870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600" dirty="0">
              <a:ln w="10541" cmpd="sng">
                <a:noFill/>
                <a:prstDash val="solid"/>
              </a:ln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3815411" y="1746685"/>
            <a:ext cx="11176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He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endParaRPr lang="ja-JP" altLang="en-US" sz="3600" dirty="0">
              <a:ln w="10541" cmpd="sng">
                <a:noFill/>
                <a:prstDash val="solid"/>
              </a:ln>
              <a:latin typeface="Century Schoolbook" panose="02040604050505020304" pitchFamily="18" charset="0"/>
            </a:endParaRPr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6712">
            <a:off x="729907" y="3231285"/>
            <a:ext cx="1708608" cy="2261566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91864">
            <a:off x="1020359" y="3438183"/>
            <a:ext cx="1189389" cy="1677276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FE8EB1D-67EE-36E1-AA59-F9C096B8ED76}"/>
              </a:ext>
            </a:extLst>
          </p:cNvPr>
          <p:cNvSpPr/>
          <p:nvPr/>
        </p:nvSpPr>
        <p:spPr>
          <a:xfrm>
            <a:off x="3514507" y="640070"/>
            <a:ext cx="535435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This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)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my brother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E7FB9BE-9DC4-6CF4-B37D-F8C0AC3DBA24}"/>
              </a:ext>
            </a:extLst>
          </p:cNvPr>
          <p:cNvSpPr/>
          <p:nvPr/>
        </p:nvSpPr>
        <p:spPr>
          <a:xfrm>
            <a:off x="3815411" y="647459"/>
            <a:ext cx="123623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2579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9" grpId="0"/>
      <p:bldP spid="10" grpId="0"/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527386"/>
            <a:ext cx="4373747" cy="3933613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6305">
            <a:off x="2150852" y="3074191"/>
            <a:ext cx="1488606" cy="2395596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37484">
            <a:off x="2311585" y="3333891"/>
            <a:ext cx="1237681" cy="1689010"/>
          </a:xfrm>
          <a:prstGeom prst="rect">
            <a:avLst/>
          </a:prstGeom>
        </p:spPr>
      </p:pic>
      <p:sp>
        <p:nvSpPr>
          <p:cNvPr id="5" name="角丸四角形吹き出し 4"/>
          <p:cNvSpPr/>
          <p:nvPr/>
        </p:nvSpPr>
        <p:spPr>
          <a:xfrm>
            <a:off x="3089824" y="482600"/>
            <a:ext cx="5707044" cy="2157345"/>
          </a:xfrm>
          <a:prstGeom prst="wedgeRoundRectCallout">
            <a:avLst>
              <a:gd name="adj1" fmla="val -57101"/>
              <a:gd name="adj2" fmla="val 76711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Century Schoolbook" panose="02040604050505020304" pitchFamily="18" charset="0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3337960" y="1664270"/>
            <a:ext cx="492795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She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) 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 a baker.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5288793" y="1679049"/>
            <a:ext cx="587020" cy="64633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600" dirty="0">
              <a:ln w="10541" cmpd="sng">
                <a:noFill/>
                <a:prstDash val="solid"/>
              </a:ln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3511864" y="1679049"/>
            <a:ext cx="13388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She </a:t>
            </a:r>
            <a:endParaRPr lang="ja-JP" altLang="en-US" sz="3600" dirty="0">
              <a:ln w="10541" cmpd="sng">
                <a:noFill/>
                <a:prstDash val="solid"/>
              </a:ln>
              <a:latin typeface="Century Schoolbook" panose="02040604050505020304" pitchFamily="18" charset="0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D0814CB2-8F6A-895B-4441-DAD394B305F5}"/>
              </a:ext>
            </a:extLst>
          </p:cNvPr>
          <p:cNvSpPr/>
          <p:nvPr/>
        </p:nvSpPr>
        <p:spPr>
          <a:xfrm>
            <a:off x="3337960" y="720447"/>
            <a:ext cx="485100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This (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is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 my sister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2EFDE68-CE14-D85E-15B3-3D9A033279A2}"/>
              </a:ext>
            </a:extLst>
          </p:cNvPr>
          <p:cNvSpPr/>
          <p:nvPr/>
        </p:nvSpPr>
        <p:spPr>
          <a:xfrm>
            <a:off x="4850692" y="718153"/>
            <a:ext cx="58702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6230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9" grpId="0"/>
      <p:bldP spid="10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角丸四角形吹き出し 4"/>
          <p:cNvSpPr/>
          <p:nvPr/>
        </p:nvSpPr>
        <p:spPr>
          <a:xfrm>
            <a:off x="3106757" y="485261"/>
            <a:ext cx="5881600" cy="1208072"/>
          </a:xfrm>
          <a:prstGeom prst="wedgeRoundRectCallout">
            <a:avLst>
              <a:gd name="adj1" fmla="val -33295"/>
              <a:gd name="adj2" fmla="val 128935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3354893" y="717658"/>
            <a:ext cx="452720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He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) (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 happy</a:t>
            </a:r>
            <a:r>
              <a:rPr lang="en-US" altLang="ja-JP" sz="36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5208532" y="732437"/>
            <a:ext cx="5870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600" dirty="0">
              <a:ln w="10541" cmpd="sng">
                <a:noFill/>
                <a:prstDash val="solid"/>
              </a:ln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3528797" y="732437"/>
            <a:ext cx="11176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He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endParaRPr lang="ja-JP" altLang="en-US" sz="3600" dirty="0">
              <a:ln w="10541" cmpd="sng">
                <a:noFill/>
                <a:prstDash val="solid"/>
              </a:ln>
              <a:latin typeface="Century Schoolbook" panose="02040604050505020304" pitchFamily="18" charset="0"/>
            </a:endParaRPr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29" y="1800539"/>
            <a:ext cx="4078844" cy="3562596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6712">
            <a:off x="729907" y="3231285"/>
            <a:ext cx="1708608" cy="2261566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53" r="17006"/>
          <a:stretch/>
        </p:blipFill>
        <p:spPr>
          <a:xfrm rot="20643536">
            <a:off x="815171" y="3318944"/>
            <a:ext cx="1448986" cy="183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325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527386"/>
            <a:ext cx="4373747" cy="3933613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6305">
            <a:off x="2207885" y="3074191"/>
            <a:ext cx="1488606" cy="2395596"/>
          </a:xfrm>
          <a:prstGeom prst="rect">
            <a:avLst/>
          </a:prstGeom>
        </p:spPr>
      </p:pic>
      <p:sp>
        <p:nvSpPr>
          <p:cNvPr id="5" name="角丸四角形吹き出し 4"/>
          <p:cNvSpPr/>
          <p:nvPr/>
        </p:nvSpPr>
        <p:spPr>
          <a:xfrm>
            <a:off x="3106757" y="485261"/>
            <a:ext cx="5707044" cy="1208072"/>
          </a:xfrm>
          <a:prstGeom prst="wedgeRoundRectCallout">
            <a:avLst>
              <a:gd name="adj1" fmla="val -54431"/>
              <a:gd name="adj2" fmla="val 96726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Century Schoolbook" panose="02040604050505020304" pitchFamily="18" charset="0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3354893" y="717658"/>
            <a:ext cx="475643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(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She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) (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) tired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5525552" y="717658"/>
            <a:ext cx="6303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4000" dirty="0">
              <a:ln w="10541" cmpd="sng">
                <a:noFill/>
                <a:prstDash val="solid"/>
              </a:ln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3528797" y="732437"/>
            <a:ext cx="14670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40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She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endParaRPr lang="ja-JP" altLang="en-US" sz="4000" dirty="0">
              <a:ln w="10541" cmpd="sng">
                <a:noFill/>
                <a:prstDash val="solid"/>
              </a:ln>
              <a:latin typeface="Century Schoolbook" panose="02040604050505020304" pitchFamily="18" charset="0"/>
            </a:endParaRPr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61" r="8172" b="16192"/>
          <a:stretch/>
        </p:blipFill>
        <p:spPr>
          <a:xfrm rot="890853">
            <a:off x="2280843" y="3769006"/>
            <a:ext cx="1287866" cy="133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326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1015</TotalTime>
  <Words>229</Words>
  <Application>Microsoft Office PowerPoint</Application>
  <PresentationFormat>画面に合わせる (4:3)</PresentationFormat>
  <Paragraphs>45</Paragraphs>
  <Slides>11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17" baseType="lpstr">
      <vt:lpstr>游ゴシック</vt:lpstr>
      <vt:lpstr>Arial</vt:lpstr>
      <vt:lpstr>Calibri</vt:lpstr>
      <vt:lpstr>Calibri Light</vt:lpstr>
      <vt:lpstr>Century Schoolbook</vt:lpstr>
      <vt:lpstr>Office テーマ</vt:lpstr>
      <vt:lpstr>Be動詞　is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Be動詞　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Who?</dc:title>
  <dc:creator>春日秀紀</dc:creator>
  <cp:lastModifiedBy>秀紀 春日</cp:lastModifiedBy>
  <cp:revision>65</cp:revision>
  <dcterms:created xsi:type="dcterms:W3CDTF">2017-06-19T10:36:55Z</dcterms:created>
  <dcterms:modified xsi:type="dcterms:W3CDTF">2026-07-12T10:25:06Z</dcterms:modified>
</cp:coreProperties>
</file>