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308" r:id="rId4"/>
    <p:sldId id="261" r:id="rId5"/>
    <p:sldId id="276" r:id="rId6"/>
    <p:sldId id="277" r:id="rId7"/>
    <p:sldId id="278" r:id="rId8"/>
    <p:sldId id="279" r:id="rId9"/>
    <p:sldId id="292" r:id="rId10"/>
    <p:sldId id="290" r:id="rId11"/>
    <p:sldId id="293" r:id="rId12"/>
    <p:sldId id="311" r:id="rId13"/>
    <p:sldId id="281" r:id="rId14"/>
    <p:sldId id="296" r:id="rId15"/>
    <p:sldId id="303" r:id="rId16"/>
    <p:sldId id="304" r:id="rId17"/>
    <p:sldId id="306" r:id="rId18"/>
    <p:sldId id="307" r:id="rId19"/>
    <p:sldId id="314" r:id="rId20"/>
    <p:sldId id="312" r:id="rId21"/>
    <p:sldId id="313" r:id="rId22"/>
    <p:sldId id="316" r:id="rId23"/>
    <p:sldId id="270" r:id="rId24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FF00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1" autoAdjust="0"/>
  </p:normalViewPr>
  <p:slideViewPr>
    <p:cSldViewPr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9C322-0941-481F-BAFA-E5E5D58EA911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A633B-D2F5-4775-A845-EA72EE159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0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8D7F7-E7AA-4562-AE46-6194B8D67BF5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04EF-41ED-4ABA-BAC7-0260BEBCD1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31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4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44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61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80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35E-BA14-4955-BBB0-A9D6DB9B3717}" type="datetimeFigureOut">
              <a:rPr kumimoji="1" lang="ja-JP" altLang="en-US" smtClean="0"/>
              <a:pPr/>
              <a:t>2026/5/2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08912" cy="1470025"/>
          </a:xfrm>
        </p:spPr>
        <p:txBody>
          <a:bodyPr/>
          <a:lstStyle/>
          <a:p>
            <a:r>
              <a:rPr kumimoji="1" lang="en-US" altLang="ja-JP" b="1" dirty="0">
                <a:latin typeface="Century Schoolbook" panose="02040604050505020304" pitchFamily="18" charset="0"/>
              </a:rPr>
              <a:t>Be</a:t>
            </a:r>
            <a:r>
              <a:rPr kumimoji="1" lang="ja-JP" altLang="en-US" b="1" dirty="0">
                <a:latin typeface="Century Schoolbook" panose="02040604050505020304" pitchFamily="18" charset="0"/>
              </a:rPr>
              <a:t>動詞</a:t>
            </a:r>
            <a:r>
              <a:rPr kumimoji="1" lang="en-US" altLang="ja-JP" b="1" dirty="0">
                <a:latin typeface="Century Schoolbook" panose="02040604050505020304" pitchFamily="18" charset="0"/>
              </a:rPr>
              <a:t>(am)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1" dirty="0">
                <a:latin typeface="Century Schoolbook" panose="02040604050505020304" pitchFamily="18" charset="0"/>
              </a:rPr>
              <a:t>（</a:t>
            </a:r>
            <a:r>
              <a:rPr lang="en-US" altLang="ja-JP" b="1" dirty="0">
                <a:latin typeface="Century Schoolbook" panose="02040604050505020304" pitchFamily="18" charset="0"/>
              </a:rPr>
              <a:t>am, are , is</a:t>
            </a:r>
            <a:r>
              <a:rPr lang="ja-JP" altLang="en-US" b="1" dirty="0">
                <a:latin typeface="Century Schoolbook" panose="02040604050505020304" pitchFamily="18" charset="0"/>
              </a:rPr>
              <a:t>）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657429" y="4365104"/>
            <a:ext cx="832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(</a:t>
            </a:r>
            <a:r>
              <a:rPr lang="en-US" altLang="ja-JP" sz="5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I’m </a:t>
            </a:r>
            <a:r>
              <a:rPr lang="en-US" altLang="ja-JP" sz="5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</a:t>
            </a:r>
            <a:r>
              <a:rPr lang="en-US" altLang="ja-JP" sz="5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( </a:t>
            </a:r>
            <a:r>
              <a:rPr lang="en-US" altLang="ja-JP" sz="54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from</a:t>
            </a:r>
            <a:r>
              <a:rPr lang="en-US" altLang="ja-JP" sz="5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) America.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36690" y="4394331"/>
            <a:ext cx="1326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en-US" altLang="ja-JP" sz="54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’m</a:t>
            </a:r>
            <a:endParaRPr lang="ja-JP" altLang="en-US" sz="54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131840" y="4379718"/>
            <a:ext cx="1903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from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9" name="Picture 97" descr="C:\Users\KASUGA_Hideki\AppData\Local\Microsoft\Windows\Temporary Internet Files\Content.IE5\JJ3L39U3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675457" cy="2952328"/>
          </a:xfrm>
          <a:prstGeom prst="rect">
            <a:avLst/>
          </a:prstGeom>
          <a:noFill/>
        </p:spPr>
      </p:pic>
      <p:pic>
        <p:nvPicPr>
          <p:cNvPr id="10" name="Picture 96" descr="C:\Users\KASUGA_Hideki\AppData\Local\Microsoft\Windows\Temporary Internet Files\Content.IE5\JJ3L39U3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260648"/>
            <a:ext cx="2232248" cy="3632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9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57858" y="4005064"/>
            <a:ext cx="9086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( 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 )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(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) on the volleyball team.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61914" y="4021599"/>
            <a:ext cx="412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42034" y="4005064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2021409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755576" y="4581128"/>
            <a:ext cx="7919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(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I’m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) in the brass band club.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40060" y="4581128"/>
            <a:ext cx="1029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’m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2696"/>
            <a:ext cx="2808312" cy="35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523456" y="4528573"/>
            <a:ext cx="8478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 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( 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)</a:t>
            </a:r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(   </a:t>
            </a:r>
            <a:r>
              <a:rPr lang="ja-JP" altLang="en-US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)( </a:t>
            </a:r>
            <a:r>
              <a:rPr lang="en-US" altLang="ja-JP" sz="48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baseball</a:t>
            </a:r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 fan.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310022" y="4528572"/>
            <a:ext cx="11544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3126803" y="4528572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a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50473" y="4528572"/>
            <a:ext cx="2831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baseball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021443" cy="4021443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45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 descr="C:\Users\秀紀\AppData\Local\Microsoft\Windows\INetCache\IE\5FT45V8T\MC900445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08520" y="1988840"/>
            <a:ext cx="1656184" cy="3071341"/>
          </a:xfrm>
          <a:prstGeom prst="rect">
            <a:avLst/>
          </a:prstGeom>
          <a:noFill/>
        </p:spPr>
      </p:pic>
      <p:pic>
        <p:nvPicPr>
          <p:cNvPr id="6" name="Picture 3" descr="C:\Users\秀紀\AppData\Local\Microsoft\Windows\INetCache\IE\3KEK1K2H\MC9004166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544409" cy="2952328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>
          <a:xfrm>
            <a:off x="2195736" y="1844824"/>
            <a:ext cx="4968552" cy="1296144"/>
          </a:xfrm>
          <a:prstGeom prst="wedgeRoundRectCallout">
            <a:avLst>
              <a:gd name="adj1" fmla="val -69978"/>
              <a:gd name="adj2" fmla="val 264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699792" y="2060848"/>
            <a:ext cx="1152128" cy="864096"/>
          </a:xfrm>
          <a:prstGeom prst="ellipse">
            <a:avLst/>
          </a:prstGeom>
          <a:solidFill>
            <a:srgbClr val="FFFF00">
              <a:alpha val="4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810313" y="146539"/>
            <a:ext cx="3960440" cy="1296144"/>
          </a:xfrm>
          <a:prstGeom prst="wedgeRoundRectCallout">
            <a:avLst>
              <a:gd name="adj1" fmla="val 104379"/>
              <a:gd name="adj2" fmla="val 171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187624" y="347415"/>
            <a:ext cx="576064" cy="864096"/>
          </a:xfrm>
          <a:prstGeom prst="ellipse">
            <a:avLst/>
          </a:prstGeom>
          <a:solidFill>
            <a:srgbClr val="FFFF00">
              <a:alpha val="4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31640" y="404664"/>
            <a:ext cx="2917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 am Taro.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99792" y="2132856"/>
            <a:ext cx="37914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Taro.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771800" y="3356992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ja-JP" altLang="en-US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　→　私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63688" y="980728"/>
            <a:ext cx="864096" cy="72008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95936" y="2708920"/>
            <a:ext cx="864096" cy="72008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771800" y="4017258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</a:t>
            </a:r>
            <a:r>
              <a:rPr lang="ja-JP" altLang="en-US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　→　あなた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851920" y="4797152"/>
            <a:ext cx="136815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86277" y="587727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am </a:t>
            </a:r>
            <a:r>
              <a:rPr lang="ja-JP" altLang="en-US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と </a:t>
            </a:r>
            <a:r>
              <a:rPr lang="en-US" altLang="ja-JP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r>
              <a:rPr lang="ja-JP" altLang="en-US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は、同じ意味を表し、</a:t>
            </a:r>
            <a:r>
              <a:rPr lang="en-US" altLang="ja-JP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動詞といいます。</a:t>
            </a:r>
            <a:endParaRPr lang="ja-JP" altLang="en-US" sz="2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9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3" grpId="0" animBg="1"/>
      <p:bldP spid="13" grpId="0" animBg="1"/>
      <p:bldP spid="2" grpId="0"/>
      <p:bldP spid="8" grpId="0"/>
      <p:bldP spid="15" grpId="0"/>
      <p:bldP spid="17" grpId="0" animBg="1"/>
      <p:bldP spid="18" grpId="0" animBg="1"/>
      <p:bldP spid="19" grpId="0"/>
      <p:bldP spid="4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3" y="3550898"/>
            <a:ext cx="1703454" cy="2653024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2370669" y="2336477"/>
            <a:ext cx="4233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 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Mari.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125133" y="3691467"/>
            <a:ext cx="5291667" cy="1622115"/>
          </a:xfrm>
          <a:prstGeom prst="wedgeRoundRectCallout">
            <a:avLst>
              <a:gd name="adj1" fmla="val -59371"/>
              <a:gd name="adj2" fmla="val 116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799" y="1761066"/>
            <a:ext cx="1727201" cy="2501761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2026556" y="4131416"/>
            <a:ext cx="5529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You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Mari.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09797" y="1938866"/>
            <a:ext cx="4546602" cy="1622115"/>
          </a:xfrm>
          <a:prstGeom prst="wedgeRoundRectCallout">
            <a:avLst>
              <a:gd name="adj1" fmla="val 64115"/>
              <a:gd name="adj2" fmla="val 280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70669" y="4193284"/>
            <a:ext cx="1322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20595" y="4131416"/>
            <a:ext cx="11464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396069" y="1455944"/>
            <a:ext cx="4233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 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Taro.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125133" y="1041401"/>
            <a:ext cx="4529669" cy="1622115"/>
          </a:xfrm>
          <a:prstGeom prst="wedgeRoundRectCallout">
            <a:avLst>
              <a:gd name="adj1" fmla="val -59371"/>
              <a:gd name="adj2" fmla="val 116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95880" y="3432513"/>
            <a:ext cx="5519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You 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</a:t>
            </a:r>
            <a:r>
              <a:rPr lang="ja-JP" altLang="en-US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Taro.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557867" y="3005667"/>
            <a:ext cx="5664200" cy="1622115"/>
          </a:xfrm>
          <a:prstGeom prst="wedgeRoundRectCallout">
            <a:avLst>
              <a:gd name="adj1" fmla="val 57389"/>
              <a:gd name="adj2" fmla="val 116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pic>
        <p:nvPicPr>
          <p:cNvPr id="10" name="Picture 3" descr="C:\Users\秀紀\AppData\Local\Microsoft\Windows\INetCache\IE\1PGST37S\MC9003559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834"/>
            <a:ext cx="1743358" cy="2590966"/>
          </a:xfrm>
          <a:prstGeom prst="rect">
            <a:avLst/>
          </a:prstGeom>
          <a:noFill/>
        </p:spPr>
      </p:pic>
      <p:pic>
        <p:nvPicPr>
          <p:cNvPr id="11" name="Picture 2" descr="C:\Users\秀紀\AppData\Local\Microsoft\Windows\INetCache\IE\5FT45V8T\MC900359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40599" y="2671192"/>
            <a:ext cx="1630632" cy="2696676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>
          <a:xfrm>
            <a:off x="2028660" y="3429000"/>
            <a:ext cx="1322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12310" y="3429000"/>
            <a:ext cx="11464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1241105" cy="1932944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2370669" y="2336477"/>
            <a:ext cx="4233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 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happy.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907704" y="3691467"/>
            <a:ext cx="5760639" cy="1622115"/>
          </a:xfrm>
          <a:prstGeom prst="wedgeRoundRectCallout">
            <a:avLst>
              <a:gd name="adj1" fmla="val -59371"/>
              <a:gd name="adj2" fmla="val 116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799" y="1761066"/>
            <a:ext cx="1727201" cy="2501761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811755" y="4131416"/>
            <a:ext cx="5958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You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happy.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09797" y="1938866"/>
            <a:ext cx="4546602" cy="1622115"/>
          </a:xfrm>
          <a:prstGeom prst="wedgeRoundRectCallout">
            <a:avLst>
              <a:gd name="adj1" fmla="val 64115"/>
              <a:gd name="adj2" fmla="val 280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198943" y="4190679"/>
            <a:ext cx="1322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89018" y="4139394"/>
            <a:ext cx="11464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2" name="Picture 4" descr="C:\Users\秀紀\AppData\Local\Microsoft\Windows\INetCache\IE\QJHCRNMZ\MC9004238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8680"/>
            <a:ext cx="864096" cy="907673"/>
          </a:xfrm>
          <a:prstGeom prst="rect">
            <a:avLst/>
          </a:prstGeom>
          <a:noFill/>
        </p:spPr>
      </p:pic>
      <p:sp>
        <p:nvSpPr>
          <p:cNvPr id="2" name="雲形吹き出し 1"/>
          <p:cNvSpPr/>
          <p:nvPr/>
        </p:nvSpPr>
        <p:spPr>
          <a:xfrm>
            <a:off x="7308304" y="404664"/>
            <a:ext cx="1440160" cy="1296144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0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0" grpId="0"/>
      <p:bldP spid="1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396069" y="2253380"/>
            <a:ext cx="4233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 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tired.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125133" y="1838837"/>
            <a:ext cx="4529669" cy="1622115"/>
          </a:xfrm>
          <a:prstGeom prst="wedgeRoundRectCallout">
            <a:avLst>
              <a:gd name="adj1" fmla="val -59371"/>
              <a:gd name="adj2" fmla="val 116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79984" y="4243053"/>
            <a:ext cx="55723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You 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tired.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557867" y="3803103"/>
            <a:ext cx="5664200" cy="1622115"/>
          </a:xfrm>
          <a:prstGeom prst="wedgeRoundRectCallout">
            <a:avLst>
              <a:gd name="adj1" fmla="val 57389"/>
              <a:gd name="adj2" fmla="val 116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pic>
        <p:nvPicPr>
          <p:cNvPr id="10" name="Picture 3" descr="C:\Users\秀紀\AppData\Local\Microsoft\Windows\INetCache\IE\1PGST37S\MC9003559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2270"/>
            <a:ext cx="1743358" cy="2590966"/>
          </a:xfrm>
          <a:prstGeom prst="rect">
            <a:avLst/>
          </a:prstGeom>
          <a:noFill/>
        </p:spPr>
      </p:pic>
      <p:pic>
        <p:nvPicPr>
          <p:cNvPr id="11" name="Picture 2" descr="C:\Users\秀紀\AppData\Local\Microsoft\Windows\INetCache\IE\5FT45V8T\MC900359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40599" y="3468628"/>
            <a:ext cx="1630632" cy="2696676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>
          <a:xfrm>
            <a:off x="1872718" y="4229438"/>
            <a:ext cx="1322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816733" y="4229437"/>
            <a:ext cx="11464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4" name="Picture 35" descr="j04257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6"/>
            <a:ext cx="982020" cy="10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雲形吹き出し 15"/>
          <p:cNvSpPr/>
          <p:nvPr/>
        </p:nvSpPr>
        <p:spPr>
          <a:xfrm>
            <a:off x="1259632" y="260648"/>
            <a:ext cx="1440160" cy="1368152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9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2" grpId="0"/>
      <p:bldP spid="13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85447" y="2431797"/>
            <a:ext cx="54882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from Canada.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320950" y="2240796"/>
            <a:ext cx="5632226" cy="1046450"/>
          </a:xfrm>
          <a:prstGeom prst="wedgeRoundRectCallout">
            <a:avLst>
              <a:gd name="adj1" fmla="val -48016"/>
              <a:gd name="adj2" fmla="val -7636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68084" y="3606381"/>
            <a:ext cx="77062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You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from Canada.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320950" y="3424361"/>
            <a:ext cx="6635427" cy="1060191"/>
          </a:xfrm>
          <a:prstGeom prst="wedgeRoundRectCallout">
            <a:avLst>
              <a:gd name="adj1" fmla="val 44973"/>
              <a:gd name="adj2" fmla="val 9280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655580" y="3606381"/>
            <a:ext cx="1116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66926" y="3611723"/>
            <a:ext cx="970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" name="Picture 2" descr="C:\Users\KASUGA_Hideki\AppData\Local\Microsoft\Windows\Temporary Internet Files\Content.IE5\8LEU3S32\MC9003616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7504" y="553393"/>
            <a:ext cx="1717175" cy="1974652"/>
          </a:xfrm>
          <a:prstGeom prst="rect">
            <a:avLst/>
          </a:prstGeom>
          <a:noFill/>
        </p:spPr>
      </p:pic>
      <p:pic>
        <p:nvPicPr>
          <p:cNvPr id="17" name="Picture 17" descr="C:\Users\秀紀\AppData\Local\Microsoft\Windows\INetCache\IE\5FT45V8T\MC9003596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529977"/>
            <a:ext cx="1325783" cy="2065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3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秀紀\AppData\Local\Microsoft\Windows\INetCache\IE\3KEK1K2H\MC9004166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854703" cy="3312368"/>
          </a:xfrm>
          <a:prstGeom prst="rect">
            <a:avLst/>
          </a:prstGeom>
          <a:noFill/>
        </p:spPr>
      </p:pic>
      <p:sp>
        <p:nvSpPr>
          <p:cNvPr id="3" name="角丸四角形吹き出し 2"/>
          <p:cNvSpPr/>
          <p:nvPr/>
        </p:nvSpPr>
        <p:spPr>
          <a:xfrm>
            <a:off x="395536" y="260648"/>
            <a:ext cx="4968552" cy="1296144"/>
          </a:xfrm>
          <a:prstGeom prst="wedgeRoundRectCallout">
            <a:avLst>
              <a:gd name="adj1" fmla="val 78995"/>
              <a:gd name="adj2" fmla="val 489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95536" y="1772816"/>
            <a:ext cx="4968552" cy="1296144"/>
          </a:xfrm>
          <a:prstGeom prst="wedgeRoundRectCallout">
            <a:avLst>
              <a:gd name="adj1" fmla="val 78876"/>
              <a:gd name="adj2" fmla="val -483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11560" y="530967"/>
            <a:ext cx="412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395536" y="3140968"/>
            <a:ext cx="4968552" cy="1296144"/>
          </a:xfrm>
          <a:prstGeom prst="wedgeRoundRectCallout">
            <a:avLst>
              <a:gd name="adj1" fmla="val 81546"/>
              <a:gd name="adj2" fmla="val -439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395536" y="4509120"/>
            <a:ext cx="4968552" cy="1296144"/>
          </a:xfrm>
          <a:prstGeom prst="wedgeRoundRectCallout">
            <a:avLst>
              <a:gd name="adj1" fmla="val 85919"/>
              <a:gd name="adj2" fmla="val -676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15838" y="530967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907704" y="560874"/>
            <a:ext cx="29209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Sato Taro.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09868" y="2115143"/>
            <a:ext cx="412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14146" y="2115143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906012" y="2145050"/>
            <a:ext cx="1986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happy.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81876" y="3429000"/>
            <a:ext cx="412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86154" y="3429000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78020" y="3458907"/>
            <a:ext cx="3499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 soccer fan.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53884" y="4797152"/>
            <a:ext cx="412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58162" y="4797152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050028" y="4827059"/>
            <a:ext cx="3397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from Tokyo.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/>
      <p:bldP spid="12" grpId="0" animBg="1"/>
      <p:bldP spid="14" grpId="0" animBg="1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43808" cy="2792645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475656" y="3499336"/>
            <a:ext cx="6707808" cy="1278533"/>
          </a:xfrm>
          <a:prstGeom prst="wedgeRoundRectCallout">
            <a:avLst>
              <a:gd name="adj1" fmla="val 41868"/>
              <a:gd name="adj2" fmla="val 7642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1609577" y="2305411"/>
            <a:ext cx="6162473" cy="891320"/>
          </a:xfrm>
          <a:prstGeom prst="wedgeRoundRectCallout">
            <a:avLst>
              <a:gd name="adj1" fmla="val -42625"/>
              <a:gd name="adj2" fmla="val -1035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29937" y="2352851"/>
            <a:ext cx="59217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an anime fan.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604748" y="3761559"/>
            <a:ext cx="6532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You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an anime fan.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80971" y="3815436"/>
            <a:ext cx="1116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484217" y="3761559"/>
            <a:ext cx="970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73" y="4777869"/>
            <a:ext cx="2065756" cy="20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秀紀\AppData\Local\Microsoft\Windows\INetCache\IE\5HMI5UEC\MC9003491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42" y="620688"/>
            <a:ext cx="2461612" cy="2016224"/>
          </a:xfrm>
          <a:prstGeom prst="rect">
            <a:avLst/>
          </a:prstGeom>
          <a:noFill/>
        </p:spPr>
      </p:pic>
      <p:sp>
        <p:nvSpPr>
          <p:cNvPr id="11" name="角丸四角形吹き出し 10"/>
          <p:cNvSpPr/>
          <p:nvPr/>
        </p:nvSpPr>
        <p:spPr>
          <a:xfrm>
            <a:off x="1500898" y="2386939"/>
            <a:ext cx="5737776" cy="857712"/>
          </a:xfrm>
          <a:prstGeom prst="wedgeRoundRectCallout">
            <a:avLst>
              <a:gd name="adj1" fmla="val -48926"/>
              <a:gd name="adj2" fmla="val -9459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475656" y="3356992"/>
            <a:ext cx="6889904" cy="1046050"/>
          </a:xfrm>
          <a:prstGeom prst="wedgeRoundRectCallout">
            <a:avLst>
              <a:gd name="adj1" fmla="val 40044"/>
              <a:gd name="adj2" fmla="val 1008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57283" y="2400174"/>
            <a:ext cx="55561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a teacher.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66095" y="3464518"/>
            <a:ext cx="68627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You </a:t>
            </a:r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a teacher.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07708" y="3464517"/>
            <a:ext cx="1322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740796" y="3464517"/>
            <a:ext cx="11464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6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161" y="4420009"/>
            <a:ext cx="1353312" cy="1899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5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9" grpId="0"/>
      <p:bldP spid="12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4F1C70-E627-167F-8C20-11FD5414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" y="0"/>
            <a:ext cx="9133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8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95536" y="908720"/>
          <a:ext cx="8424939" cy="5760639"/>
        </p:xfrm>
        <a:graphic>
          <a:graphicData uri="http://schemas.openxmlformats.org/drawingml/2006/table">
            <a:tbl>
              <a:tblPr/>
              <a:tblGrid>
                <a:gridCol w="5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49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話をするときに</a:t>
                      </a:r>
                      <a:endParaRPr lang="en-US" altLang="ja-JP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出てくる人</a:t>
                      </a: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単数</a:t>
                      </a:r>
                      <a:endParaRPr lang="en-US" altLang="ja-JP" sz="20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（１人、１つ）</a:t>
                      </a:r>
                      <a:endParaRPr lang="en-US" altLang="ja-JP" sz="20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複数</a:t>
                      </a:r>
                      <a:endParaRPr lang="en-US" altLang="ja-JP" sz="20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（２人以上、２つ以上）</a:t>
                      </a:r>
                      <a:endParaRPr lang="ja-JP" sz="20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１人称</a:t>
                      </a:r>
                      <a:endParaRPr lang="en-US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話す人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２人称</a:t>
                      </a:r>
                      <a:endParaRPr lang="en-US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聞く人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３人称</a:t>
                      </a:r>
                      <a:endParaRPr lang="en-US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その他の</a:t>
                      </a:r>
                      <a:endParaRPr lang="en-US" alt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人や物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966987" y="2060848"/>
            <a:ext cx="457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82079" y="3789040"/>
            <a:ext cx="14269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96588" y="4941168"/>
            <a:ext cx="1172116" cy="1823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</a:t>
            </a:r>
          </a:p>
          <a:p>
            <a:pPr algn="ctr">
              <a:lnSpc>
                <a:spcPts val="4500"/>
              </a:lnSpc>
            </a:pP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</a:t>
            </a:r>
          </a:p>
          <a:p>
            <a:pPr algn="ctr">
              <a:lnSpc>
                <a:spcPts val="4500"/>
              </a:lnSpc>
            </a:pP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49549" y="2060848"/>
            <a:ext cx="1143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79692" y="3789040"/>
            <a:ext cx="14269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30552" y="5373216"/>
            <a:ext cx="17812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They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83968" y="2132856"/>
            <a:ext cx="11544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am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295191" y="3717032"/>
            <a:ext cx="123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are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03003" y="5457998"/>
            <a:ext cx="720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is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363808" y="2060848"/>
            <a:ext cx="123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are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369815" y="3717032"/>
            <a:ext cx="123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are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369815" y="5457998"/>
            <a:ext cx="123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are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7544" y="188640"/>
            <a:ext cx="7992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am / is / are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）の使い分けー現在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043608" y="1844824"/>
            <a:ext cx="12961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043608" y="3501008"/>
            <a:ext cx="12961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5616" y="5229200"/>
            <a:ext cx="12961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21248" y="2686548"/>
            <a:ext cx="9101499" cy="4171452"/>
          </a:xfrm>
          <a:prstGeom prst="roundRect">
            <a:avLst>
              <a:gd name="adj" fmla="val 4562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-110604" y="-36386"/>
            <a:ext cx="27606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m(be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)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39" name="Picture 3" descr="C:\Users\秀紀\AppData\Local\Microsoft\Windows\INetCache\IE\3KEK1K2H\MC9004166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41" y="764704"/>
            <a:ext cx="1410802" cy="1636982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>
            <a:off x="3275856" y="226096"/>
            <a:ext cx="412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680134" y="226096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275856" y="998368"/>
            <a:ext cx="412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680134" y="998368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275856" y="1899119"/>
            <a:ext cx="412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680134" y="1899119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2501" y="2619231"/>
            <a:ext cx="1353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2502" y="3107520"/>
            <a:ext cx="874846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①英語で自分の名前を紹介したり、様子を伝えるときには、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05554" y="3457472"/>
            <a:ext cx="2448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433037" y="3575274"/>
            <a:ext cx="20162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を使います。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rot="10800000" flipV="1">
            <a:off x="566480" y="3605987"/>
            <a:ext cx="324479" cy="40210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 rot="10800000" flipV="1">
            <a:off x="3315755" y="363313"/>
            <a:ext cx="324479" cy="493265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53072" y="4020883"/>
            <a:ext cx="864096" cy="72008"/>
          </a:xfrm>
          <a:prstGeom prst="rect">
            <a:avLst/>
          </a:prstGeom>
          <a:solidFill>
            <a:srgbClr val="FF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694019" y="805503"/>
            <a:ext cx="864096" cy="72008"/>
          </a:xfrm>
          <a:prstGeom prst="rect">
            <a:avLst/>
          </a:prstGeom>
          <a:solidFill>
            <a:srgbClr val="FF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 rot="10800000" flipV="1">
            <a:off x="3770733" y="6095880"/>
            <a:ext cx="945281" cy="357456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 rot="10800000" flipV="1">
            <a:off x="5425410" y="6080505"/>
            <a:ext cx="1602529" cy="372832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 rot="10800000" flipV="1">
            <a:off x="4613401" y="2020661"/>
            <a:ext cx="3126950" cy="555943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 rot="10800000" flipV="1">
            <a:off x="4634561" y="336792"/>
            <a:ext cx="2611876" cy="487657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 rot="10800000" flipV="1">
            <a:off x="4624144" y="1134554"/>
            <a:ext cx="1709650" cy="487657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5094" y="6049561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④「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動詞」の後の部分が「どこに」・「どのように」ということを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伝える部分になります。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250" y="4623783"/>
            <a:ext cx="91014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③「 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」は「 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動詞 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」といいます。「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動詞」の基本の意味は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「いる、ある」です。「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動詞」には「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 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 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」があります。　　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「いる、ある」ことはわかっていることなので、「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動詞」の文は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 「どこに」・「どのように」いる、あるのか伝える文となります。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11324" y="4148874"/>
            <a:ext cx="896448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②「 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 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」は 「私は（が）」と言うことを表し、必ず大文字です。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557239" y="1899119"/>
            <a:ext cx="3397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from Tokyo.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620789" y="1003518"/>
            <a:ext cx="1986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happy.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545698" y="226096"/>
            <a:ext cx="29209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Sato Taro.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150721" y="3591595"/>
            <a:ext cx="20162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短縮して、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499470" y="3407928"/>
            <a:ext cx="2448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’m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155654" y="3556898"/>
            <a:ext cx="20162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も使えます。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7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/>
      <p:bldP spid="36" grpId="0"/>
      <p:bldP spid="44" grpId="0"/>
      <p:bldP spid="45" grpId="0"/>
      <p:bldP spid="48" grpId="0"/>
      <p:bldP spid="49" grpId="0"/>
      <p:bldP spid="51" grpId="0"/>
      <p:bldP spid="52" grpId="0"/>
      <p:bldP spid="53" grpId="0"/>
      <p:bldP spid="54" grpId="0"/>
      <p:bldP spid="18" grpId="0" animBg="1"/>
      <p:bldP spid="19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2" grpId="0"/>
      <p:bldP spid="20" grpId="0"/>
      <p:bldP spid="55" grpId="0"/>
      <p:bldP spid="50" grpId="0"/>
      <p:bldP spid="47" grpId="0"/>
      <p:bldP spid="37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08912" cy="1470025"/>
          </a:xfrm>
        </p:spPr>
        <p:txBody>
          <a:bodyPr/>
          <a:lstStyle/>
          <a:p>
            <a:r>
              <a:rPr kumimoji="1" lang="en-US" altLang="ja-JP" b="1" dirty="0">
                <a:latin typeface="Century Schoolbook" panose="02040604050505020304" pitchFamily="18" charset="0"/>
              </a:rPr>
              <a:t>Review &amp; Practice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1115616" y="4437112"/>
            <a:ext cx="74590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(  </a:t>
            </a:r>
            <a:r>
              <a:rPr lang="en-US" altLang="ja-JP" sz="6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en-US" altLang="ja-JP" sz="6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 )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( 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) </a:t>
            </a:r>
            <a:r>
              <a:rPr lang="en-US" altLang="ja-JP" sz="6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Yuki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endParaRPr lang="ja-JP" altLang="en-US" sz="6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907704" y="4462035"/>
            <a:ext cx="5597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6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3967786" y="4458691"/>
            <a:ext cx="15167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6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59" name="Picture 96" descr="C:\Users\KASUGA_Hideki\AppData\Local\Microsoft\Windows\Temporary Internet Files\Content.IE5\JJ3L39U3\MC9003491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59832" y="116632"/>
            <a:ext cx="2664296" cy="3984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7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2267744" y="4172800"/>
            <a:ext cx="5553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( </a:t>
            </a:r>
            <a:r>
              <a:rPr lang="en-US" altLang="ja-JP" sz="6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I’m</a:t>
            </a:r>
            <a:r>
              <a:rPr lang="en-US" altLang="ja-JP" sz="6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Mark.</a:t>
            </a:r>
            <a:endParaRPr lang="ja-JP" altLang="en-US" sz="6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843808" y="4172800"/>
            <a:ext cx="15776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’m</a:t>
            </a:r>
            <a:endParaRPr lang="ja-JP" altLang="en-US" sz="6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7" name="Picture 2" descr="C:\Users\秀紀\AppData\Local\Microsoft\Windows\INetCache\IE\FFHURZDK\MC9003491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6632"/>
            <a:ext cx="2985965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4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827584" y="4509120"/>
            <a:ext cx="81355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(  </a:t>
            </a:r>
            <a:r>
              <a:rPr lang="en-US" altLang="ja-JP" sz="6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en-US" altLang="ja-JP" sz="6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 )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( 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) happy.</a:t>
            </a:r>
            <a:endParaRPr lang="ja-JP" altLang="en-US" sz="6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547664" y="4538367"/>
            <a:ext cx="5597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6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3620418" y="4509120"/>
            <a:ext cx="15167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6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8" name="Picture 3" descr="C:\Users\KASUGA_Hideki\AppData\Local\Microsoft\Windows\Temporary Internet Files\Content.IE5\JJ3L39U3\MC9004238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16774"/>
            <a:ext cx="2736304" cy="2864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9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2411760" y="4066039"/>
            <a:ext cx="47067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( </a:t>
            </a:r>
            <a:r>
              <a:rPr lang="en-US" altLang="ja-JP" sz="6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I’m</a:t>
            </a:r>
            <a:r>
              <a:rPr lang="en-US" altLang="ja-JP" sz="6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sad.</a:t>
            </a:r>
            <a:endParaRPr lang="ja-JP" altLang="en-US" sz="6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950338" y="4066039"/>
            <a:ext cx="15776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6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en-US" altLang="ja-JP" sz="6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’m</a:t>
            </a:r>
            <a:endParaRPr lang="ja-JP" altLang="en-US" sz="6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7" name="Picture 5" descr="C:\Users\KASUGA_Hideki\AppData\Local\Microsoft\Windows\Temporary Internet Files\Content.IE5\F56M2SUT\MC9004244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3139791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07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17170" y="4437112"/>
            <a:ext cx="902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(  </a:t>
            </a:r>
            <a:r>
              <a:rPr lang="en-US" altLang="ja-JP" sz="5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en-US" altLang="ja-JP" sz="5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 )</a:t>
            </a:r>
            <a:r>
              <a:rPr lang="en-US" altLang="ja-JP" sz="5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( </a:t>
            </a:r>
            <a:r>
              <a:rPr lang="en-US" altLang="ja-JP" sz="54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5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)(</a:t>
            </a:r>
            <a:r>
              <a:rPr lang="en-US" altLang="ja-JP" sz="54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 from </a:t>
            </a:r>
            <a:r>
              <a:rPr lang="en-US" altLang="ja-JP" sz="5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) Kyoto.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3797" y="4441422"/>
            <a:ext cx="492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77410" y="4437112"/>
            <a:ext cx="127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endParaRPr lang="ja-JP" altLang="en-US" sz="54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191176" y="4441422"/>
            <a:ext cx="1903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from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9" name="Picture 3" descr="C:\Users\KASUGA_Hideki\AppData\Local\Microsoft\Windows\Temporary Internet Files\Content.IE5\F56M2SUT\MC9004081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363" y="548680"/>
            <a:ext cx="4091581" cy="3240360"/>
          </a:xfrm>
          <a:prstGeom prst="rect">
            <a:avLst/>
          </a:prstGeom>
          <a:noFill/>
        </p:spPr>
      </p:pic>
      <p:pic>
        <p:nvPicPr>
          <p:cNvPr id="10" name="Picture 2" descr="C:\Users\秀紀\AppData\Local\Microsoft\Windows\INetCache\IE\1PGST37S\MC9003596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2160240" cy="3185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4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510</Words>
  <Application>Microsoft Office PowerPoint</Application>
  <PresentationFormat>画面に合わせる (4:3)</PresentationFormat>
  <Paragraphs>131</Paragraphs>
  <Slides>23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ＭＳ ゴシック</vt:lpstr>
      <vt:lpstr>Arial</vt:lpstr>
      <vt:lpstr>Calibri</vt:lpstr>
      <vt:lpstr>Century Schoolbook</vt:lpstr>
      <vt:lpstr>Office テーマ</vt:lpstr>
      <vt:lpstr>Be動詞(am)</vt:lpstr>
      <vt:lpstr>PowerPoint プレゼンテーション</vt:lpstr>
      <vt:lpstr>PowerPoint プレゼンテーション</vt:lpstr>
      <vt:lpstr>Review &amp; Practice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春日 秀紀</cp:lastModifiedBy>
  <cp:revision>64</cp:revision>
  <cp:lastPrinted>2015-06-16T02:35:29Z</cp:lastPrinted>
  <dcterms:created xsi:type="dcterms:W3CDTF">2012-12-30T13:44:25Z</dcterms:created>
  <dcterms:modified xsi:type="dcterms:W3CDTF">2026-05-02T06:03:00Z</dcterms:modified>
</cp:coreProperties>
</file>