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78" r:id="rId2"/>
    <p:sldId id="353" r:id="rId3"/>
    <p:sldId id="364" r:id="rId4"/>
    <p:sldId id="337" r:id="rId5"/>
    <p:sldId id="341" r:id="rId6"/>
    <p:sldId id="354" r:id="rId7"/>
    <p:sldId id="347" r:id="rId8"/>
    <p:sldId id="343" r:id="rId9"/>
    <p:sldId id="345" r:id="rId10"/>
    <p:sldId id="344" r:id="rId11"/>
    <p:sldId id="342" r:id="rId12"/>
    <p:sldId id="349" r:id="rId13"/>
    <p:sldId id="346" r:id="rId14"/>
    <p:sldId id="348" r:id="rId15"/>
    <p:sldId id="350" r:id="rId16"/>
    <p:sldId id="302" r:id="rId17"/>
    <p:sldId id="355" r:id="rId18"/>
    <p:sldId id="319" r:id="rId19"/>
    <p:sldId id="356" r:id="rId20"/>
    <p:sldId id="351" r:id="rId21"/>
    <p:sldId id="358" r:id="rId22"/>
    <p:sldId id="359" r:id="rId23"/>
    <p:sldId id="360" r:id="rId24"/>
    <p:sldId id="361" r:id="rId25"/>
    <p:sldId id="362" r:id="rId26"/>
    <p:sldId id="363" r:id="rId27"/>
  </p:sldIdLst>
  <p:sldSz cx="9144000" cy="6858000" type="screen4x3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96" autoAdjust="0"/>
    <p:restoredTop sz="86303" autoAdjust="0"/>
  </p:normalViewPr>
  <p:slideViewPr>
    <p:cSldViewPr>
      <p:cViewPr varScale="1">
        <p:scale>
          <a:sx n="123" d="100"/>
          <a:sy n="123" d="100"/>
        </p:scale>
        <p:origin x="9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67C20-03BE-4429-A757-EF06179A9C8F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89066-7D2D-49FC-8D37-1B8BA11230A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096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328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自分が昨日その場にいなかった（外の様子を知らない）」ときに、過去の状態（</a:t>
            </a:r>
            <a:r>
              <a:rPr kumimoji="1" lang="en-US" altLang="ja-JP" dirty="0"/>
              <a:t>was</a:t>
            </a:r>
            <a:r>
              <a:rPr kumimoji="1" lang="ja-JP" altLang="en-US" dirty="0"/>
              <a:t>）を相手に確認する表現です。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608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be</a:t>
            </a:r>
            <a:r>
              <a:rPr kumimoji="1" lang="ja-JP" altLang="en-US" dirty="0"/>
              <a:t>動詞を否定しない→</a:t>
            </a:r>
            <a:r>
              <a:rPr kumimoji="1" lang="en-US" altLang="ja-JP" dirty="0"/>
              <a:t>not busy</a:t>
            </a:r>
            <a:r>
              <a:rPr kumimoji="1" lang="ja-JP" altLang="en-US" dirty="0"/>
              <a:t>で忙しくない</a:t>
            </a:r>
            <a:endParaRPr kumimoji="1" lang="en-US" altLang="ja-JP" dirty="0"/>
          </a:p>
          <a:p>
            <a:r>
              <a:rPr kumimoji="1" lang="en-US" altLang="ja-JP" dirty="0"/>
              <a:t>be</a:t>
            </a:r>
            <a:r>
              <a:rPr kumimoji="1" lang="ja-JP" altLang="en-US" dirty="0"/>
              <a:t>動詞を否定すると、存在しないとなってしまいます。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513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18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19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6605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083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9587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3173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23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8523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89066-7D2D-49FC-8D37-1B8BA11230A1}" type="slidenum">
              <a:rPr kumimoji="1" lang="ja-JP" altLang="en-US" smtClean="0"/>
              <a:pPr/>
              <a:t>24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452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BD9B8-2BEE-46FF-9642-A97C0F0A6FAB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E621C-2211-4C6E-AB72-B42EDF7B5C7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9.wmf"/><Relationship Id="rId7" Type="http://schemas.openxmlformats.org/officeDocument/2006/relationships/image" Target="../media/image2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1187624" y="3789040"/>
            <a:ext cx="7812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be</a:t>
            </a:r>
            <a:r>
              <a:rPr lang="ja-JP" altLang="en-US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動詞の過去形</a:t>
            </a:r>
            <a:endParaRPr kumimoji="1" lang="ja-JP" altLang="en-US" sz="72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/>
          <a:p>
            <a:r>
              <a:rPr lang="en-US" altLang="ja-JP" sz="6000" b="1" dirty="0"/>
              <a:t>be</a:t>
            </a:r>
            <a:r>
              <a:rPr lang="ja-JP" altLang="en-US" sz="6000" dirty="0"/>
              <a:t>動詞の過去形の疑問文</a:t>
            </a:r>
            <a:endParaRPr kumimoji="1" lang="ja-JP" altLang="en-US" sz="6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Practice </a:t>
            </a:r>
            <a:r>
              <a:rPr lang="en-US" altLang="ja-JP" dirty="0"/>
              <a:t>Was</a:t>
            </a:r>
            <a:r>
              <a:rPr lang="ja-JP" altLang="en-US" dirty="0"/>
              <a:t>～</a:t>
            </a:r>
            <a:r>
              <a:rPr lang="en-US" altLang="ja-JP" dirty="0"/>
              <a:t>? / Were</a:t>
            </a:r>
            <a:r>
              <a:rPr lang="ja-JP" altLang="en-US" dirty="0"/>
              <a:t>～</a:t>
            </a:r>
            <a:r>
              <a:rPr lang="en-US" altLang="ja-JP" dirty="0"/>
              <a:t>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496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619672" y="3140968"/>
            <a:ext cx="83529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89"/>
            <a:ext cx="5184576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6" y="118373"/>
            <a:ext cx="48226" cy="23762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77641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078093" y="2348880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8226" cy="23762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6695" y="597245"/>
            <a:ext cx="1320112" cy="1584134"/>
          </a:xfrm>
          <a:prstGeom prst="rect">
            <a:avLst/>
          </a:prstGeom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27831" y="1776810"/>
            <a:ext cx="1202980" cy="1443576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5066992" y="-253639"/>
            <a:ext cx="1473481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00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0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699792" y="3142709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619672" y="3140968"/>
            <a:ext cx="601113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ja-JP" altLang="en-US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53557" y="4510861"/>
            <a:ext cx="144016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693717" y="4509120"/>
            <a:ext cx="122291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255008" y="4495954"/>
            <a:ext cx="154766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now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1" y="4365104"/>
            <a:ext cx="7740352" cy="1008112"/>
          </a:xfrm>
          <a:prstGeom prst="wedgeRoundRectCallout">
            <a:avLst>
              <a:gd name="adj1" fmla="val 38289"/>
              <a:gd name="adj2" fmla="val -10994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0" y="5589662"/>
            <a:ext cx="7524328" cy="1268338"/>
          </a:xfrm>
          <a:prstGeom prst="wedgeRoundRectCallout">
            <a:avLst>
              <a:gd name="adj1" fmla="val 27407"/>
              <a:gd name="adj2" fmla="val -6307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975623" y="5577500"/>
            <a:ext cx="29523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am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  <a:stCxn id="34" idx="3"/>
          </p:cNvCxnSpPr>
          <p:nvPr/>
        </p:nvCxnSpPr>
        <p:spPr>
          <a:xfrm flipH="1">
            <a:off x="0" y="6223831"/>
            <a:ext cx="7524328" cy="6158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152128" y="6239053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am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 I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’m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not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7DF3949-C9ED-DDB4-7753-C6004CD6F3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451" y="1732529"/>
            <a:ext cx="1352183" cy="1475108"/>
          </a:xfrm>
          <a:prstGeom prst="rect">
            <a:avLst/>
          </a:prstGeom>
        </p:spPr>
      </p:pic>
      <p:sp>
        <p:nvSpPr>
          <p:cNvPr id="4" name="上矢印 17">
            <a:extLst>
              <a:ext uri="{FF2B5EF4-FFF2-40B4-BE49-F238E27FC236}">
                <a16:creationId xmlns:a16="http://schemas.microsoft.com/office/drawing/2014/main" id="{2BF5ACBA-DE2D-35FF-3167-531CA7EA1128}"/>
              </a:ext>
            </a:extLst>
          </p:cNvPr>
          <p:cNvSpPr/>
          <p:nvPr/>
        </p:nvSpPr>
        <p:spPr>
          <a:xfrm rot="14520587">
            <a:off x="2377761" y="3388216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56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0347 L -0.26372 0.20046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20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8.33333E-7 0.19445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8" grpId="0"/>
      <p:bldP spid="22" grpId="0"/>
      <p:bldP spid="22" grpId="1"/>
      <p:bldP spid="29" grpId="0" animBg="1"/>
      <p:bldP spid="29" grpId="1" animBg="1"/>
      <p:bldP spid="31" grpId="0" animBg="1"/>
      <p:bldP spid="23" grpId="0" animBg="1"/>
      <p:bldP spid="32" grpId="0" animBg="1"/>
      <p:bldP spid="48" grpId="0" animBg="1"/>
      <p:bldP spid="34" grpId="0" animBg="1"/>
      <p:bldP spid="35" grpId="0"/>
      <p:bldP spid="3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619672" y="3140968"/>
            <a:ext cx="83529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89"/>
            <a:ext cx="5184576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6" y="118373"/>
            <a:ext cx="48226" cy="23762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078093" y="2348880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8226" cy="23762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540868" y="2407533"/>
            <a:ext cx="34050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6695" y="597245"/>
            <a:ext cx="1320112" cy="158413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4922" y="597224"/>
            <a:ext cx="1320146" cy="1584176"/>
          </a:xfrm>
          <a:prstGeom prst="rect">
            <a:avLst/>
          </a:prstGeom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27831" y="1776810"/>
            <a:ext cx="1202980" cy="1443576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313681" y="-169731"/>
            <a:ext cx="1473481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00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0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8" name="上矢印 17"/>
          <p:cNvSpPr/>
          <p:nvPr/>
        </p:nvSpPr>
        <p:spPr>
          <a:xfrm rot="16678051">
            <a:off x="4322366" y="490706"/>
            <a:ext cx="396448" cy="3767025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2699792" y="3136582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619672" y="3140968"/>
            <a:ext cx="6912768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ja-JP" altLang="en-US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53557" y="4510861"/>
            <a:ext cx="1440160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693717" y="4509120"/>
            <a:ext cx="122291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652120" y="4486472"/>
            <a:ext cx="2952328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0" y="4365104"/>
            <a:ext cx="8532439" cy="1008112"/>
          </a:xfrm>
          <a:prstGeom prst="wedgeRoundRectCallout">
            <a:avLst>
              <a:gd name="adj1" fmla="val 32372"/>
              <a:gd name="adj2" fmla="val -11466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0" y="5589662"/>
            <a:ext cx="7524328" cy="1268338"/>
          </a:xfrm>
          <a:prstGeom prst="wedgeRoundRectCallout">
            <a:avLst>
              <a:gd name="adj1" fmla="val 27407"/>
              <a:gd name="adj2" fmla="val -6307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975623" y="5577500"/>
            <a:ext cx="29523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  <a:stCxn id="34" idx="3"/>
          </p:cNvCxnSpPr>
          <p:nvPr/>
        </p:nvCxnSpPr>
        <p:spPr>
          <a:xfrm flipH="1">
            <a:off x="0" y="6223831"/>
            <a:ext cx="7524328" cy="6158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152128" y="6239053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not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7DF3949-C9ED-DDB4-7753-C6004CD6F3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451" y="1732529"/>
            <a:ext cx="1352183" cy="1475108"/>
          </a:xfrm>
          <a:prstGeom prst="rect">
            <a:avLst/>
          </a:prstGeom>
        </p:spPr>
      </p:pic>
      <p:sp>
        <p:nvSpPr>
          <p:cNvPr id="4" name="上矢印 17">
            <a:extLst>
              <a:ext uri="{FF2B5EF4-FFF2-40B4-BE49-F238E27FC236}">
                <a16:creationId xmlns:a16="http://schemas.microsoft.com/office/drawing/2014/main" id="{08F1F895-BA68-CED7-6B14-51B65CAF48B0}"/>
              </a:ext>
            </a:extLst>
          </p:cNvPr>
          <p:cNvSpPr/>
          <p:nvPr/>
        </p:nvSpPr>
        <p:spPr>
          <a:xfrm rot="14520587">
            <a:off x="2377761" y="3388216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66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0347 L -0.26372 0.2004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20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8.33333E-7 0.19445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28" grpId="0"/>
      <p:bldP spid="18" grpId="0" animBg="1"/>
      <p:bldP spid="22" grpId="0"/>
      <p:bldP spid="22" grpId="1"/>
      <p:bldP spid="29" grpId="0" animBg="1"/>
      <p:bldP spid="29" grpId="1" animBg="1"/>
      <p:bldP spid="31" grpId="0" animBg="1"/>
      <p:bldP spid="23" grpId="0" animBg="1"/>
      <p:bldP spid="32" grpId="0" animBg="1"/>
      <p:bldP spid="48" grpId="0" animBg="1"/>
      <p:bldP spid="34" grpId="0" animBg="1"/>
      <p:bldP spid="35" grpId="0"/>
      <p:bldP spid="36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角丸四角形 14">
            <a:extLst>
              <a:ext uri="{FF2B5EF4-FFF2-40B4-BE49-F238E27FC236}">
                <a16:creationId xmlns:a16="http://schemas.microsoft.com/office/drawing/2014/main" id="{E4467000-BD80-9724-1F6E-BADDE65C1EB0}"/>
              </a:ext>
            </a:extLst>
          </p:cNvPr>
          <p:cNvSpPr/>
          <p:nvPr/>
        </p:nvSpPr>
        <p:spPr>
          <a:xfrm>
            <a:off x="0" y="4810405"/>
            <a:ext cx="9126030" cy="2047595"/>
          </a:xfrm>
          <a:prstGeom prst="roundRect">
            <a:avLst>
              <a:gd name="adj" fmla="val 4562"/>
            </a:avLst>
          </a:prstGeom>
          <a:solidFill>
            <a:srgbClr val="3333CC">
              <a:alpha val="3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+mj-lt"/>
              </a:rPr>
              <a:t>　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1947542" y="2399235"/>
            <a:ext cx="6158213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en-US" altLang="ja-JP" sz="32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spc="50" dirty="0">
                <a:ln w="11430">
                  <a:noFill/>
                </a:ln>
                <a:solidFill>
                  <a:schemeClr val="accent5"/>
                </a:solidFill>
                <a:latin typeface="Century Schoolbook" panose="02040604050505020304" pitchFamily="18" charset="0"/>
              </a:rPr>
              <a:t>y</a:t>
            </a:r>
            <a:r>
              <a:rPr lang="en-US" altLang="ja-JP" sz="32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esterday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814707"/>
            <a:ext cx="5184576" cy="1011596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250238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993" y="672432"/>
            <a:ext cx="45719" cy="12978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9319" y="397213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97734" y="456100"/>
            <a:ext cx="192713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246407" y="1824561"/>
            <a:ext cx="11961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32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672431"/>
            <a:ext cx="71826" cy="1296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4059" y="744434"/>
            <a:ext cx="866353" cy="1039623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968" y="763091"/>
            <a:ext cx="868875" cy="1042651"/>
          </a:xfrm>
          <a:prstGeom prst="rect">
            <a:avLst/>
          </a:prstGeom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60287" y="1528567"/>
            <a:ext cx="886170" cy="1063404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540622" y="472373"/>
            <a:ext cx="813043" cy="15850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9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9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8" name="上矢印 17"/>
          <p:cNvSpPr/>
          <p:nvPr/>
        </p:nvSpPr>
        <p:spPr>
          <a:xfrm rot="16430656">
            <a:off x="4707574" y="-740037"/>
            <a:ext cx="188580" cy="489961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2908275" y="2406276"/>
            <a:ext cx="144016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1953914" y="2408607"/>
            <a:ext cx="601113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 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happy</a:t>
            </a:r>
            <a:r>
              <a:rPr lang="ja-JP" altLang="en-US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87800" y="3086308"/>
            <a:ext cx="144016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984197" y="3090971"/>
            <a:ext cx="1222919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504692" y="3083559"/>
            <a:ext cx="260743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2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392018" y="3123383"/>
            <a:ext cx="7524328" cy="584775"/>
          </a:xfrm>
          <a:prstGeom prst="wedgeRoundRectCallout">
            <a:avLst>
              <a:gd name="adj1" fmla="val 41804"/>
              <a:gd name="adj2" fmla="val -7786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382071" y="3915634"/>
            <a:ext cx="7524328" cy="584775"/>
          </a:xfrm>
          <a:prstGeom prst="wedgeRoundRectCallout">
            <a:avLst>
              <a:gd name="adj1" fmla="val 21964"/>
              <a:gd name="adj2" fmla="val -7284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5" name="正方形/長方形 34"/>
          <p:cNvSpPr/>
          <p:nvPr/>
        </p:nvSpPr>
        <p:spPr>
          <a:xfrm>
            <a:off x="392018" y="3923046"/>
            <a:ext cx="295232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V="1">
            <a:off x="2959316" y="3933832"/>
            <a:ext cx="0" cy="54370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3027854" y="3933832"/>
            <a:ext cx="48884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7DF3949-C9ED-DDB4-7753-C6004CD6F3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539246"/>
            <a:ext cx="955916" cy="1042817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D4C1DFC-7635-774D-D472-FC999F16609F}"/>
              </a:ext>
            </a:extLst>
          </p:cNvPr>
          <p:cNvSpPr/>
          <p:nvPr/>
        </p:nvSpPr>
        <p:spPr>
          <a:xfrm>
            <a:off x="60990" y="-56455"/>
            <a:ext cx="53816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be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動詞の過去形の疑問文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1BC6535-C87C-41AF-EE4F-658A472AF7D2}"/>
              </a:ext>
            </a:extLst>
          </p:cNvPr>
          <p:cNvSpPr/>
          <p:nvPr/>
        </p:nvSpPr>
        <p:spPr>
          <a:xfrm>
            <a:off x="-36512" y="5229200"/>
            <a:ext cx="92890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①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動詞の過去形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の疑問文は、今までの現在形の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be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動詞がある文</a:t>
            </a:r>
            <a:endParaRPr lang="en-US" altLang="ja-JP" sz="2400" b="1" cap="none" spc="0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　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と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+mj-lt"/>
                <a:ea typeface="ＭＳ ゴシック" pitchFamily="49" charset="-128"/>
              </a:rPr>
              <a:t>同じで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、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動詞が前にでます。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82F0886-670A-CC29-3DB0-840A2B304895}"/>
              </a:ext>
            </a:extLst>
          </p:cNvPr>
          <p:cNvSpPr/>
          <p:nvPr/>
        </p:nvSpPr>
        <p:spPr>
          <a:xfrm>
            <a:off x="-36512" y="5982697"/>
            <a:ext cx="92890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②答え方も今までの現在形の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動詞の疑問文と同じ答え方になり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　ます。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（時間が過去になって、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be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動詞が過去形になるだけです。）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617CB04-67D6-1E77-5A9D-A13B6790CCB6}"/>
              </a:ext>
            </a:extLst>
          </p:cNvPr>
          <p:cNvSpPr/>
          <p:nvPr/>
        </p:nvSpPr>
        <p:spPr>
          <a:xfrm>
            <a:off x="1914233" y="5962689"/>
            <a:ext cx="2801783" cy="58762"/>
          </a:xfrm>
          <a:prstGeom prst="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B5D5A29-9875-2AAE-75D2-50B98FA2427C}"/>
              </a:ext>
            </a:extLst>
          </p:cNvPr>
          <p:cNvSpPr/>
          <p:nvPr/>
        </p:nvSpPr>
        <p:spPr>
          <a:xfrm>
            <a:off x="-45375" y="4780800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+mj-lt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+mj-lt"/>
              <a:ea typeface="ＭＳ ゴシック" pitchFamily="49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8156F1D-25AC-6192-2CE1-B86444CE638E}"/>
              </a:ext>
            </a:extLst>
          </p:cNvPr>
          <p:cNvSpPr/>
          <p:nvPr/>
        </p:nvSpPr>
        <p:spPr>
          <a:xfrm>
            <a:off x="876428" y="1885387"/>
            <a:ext cx="2359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endParaRPr lang="ja-JP" altLang="en-US" sz="28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4" name="上矢印 17">
            <a:extLst>
              <a:ext uri="{FF2B5EF4-FFF2-40B4-BE49-F238E27FC236}">
                <a16:creationId xmlns:a16="http://schemas.microsoft.com/office/drawing/2014/main" id="{E2BA85C4-B521-83E0-39F2-4E671F0375DB}"/>
              </a:ext>
            </a:extLst>
          </p:cNvPr>
          <p:cNvSpPr/>
          <p:nvPr/>
        </p:nvSpPr>
        <p:spPr>
          <a:xfrm rot="15216315">
            <a:off x="2268846" y="2479874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06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0347 L -0.25347 0.1032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17" y="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5.55112E-17 L -1.11111E-6 0.09861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0" grpId="0"/>
      <p:bldP spid="24" grpId="0" animBg="1"/>
      <p:bldP spid="28" grpId="0"/>
      <p:bldP spid="18" grpId="0" animBg="1"/>
      <p:bldP spid="22" grpId="0"/>
      <p:bldP spid="22" grpId="1"/>
      <p:bldP spid="29" grpId="0" animBg="1"/>
      <p:bldP spid="29" grpId="1" animBg="1"/>
      <p:bldP spid="31" grpId="0" animBg="1"/>
      <p:bldP spid="23" grpId="0" animBg="1"/>
      <p:bldP spid="32" grpId="0" animBg="1"/>
      <p:bldP spid="48" grpId="0" animBg="1"/>
      <p:bldP spid="34" grpId="0" animBg="1"/>
      <p:bldP spid="35" grpId="0"/>
      <p:bldP spid="36" grpId="0"/>
      <p:bldP spid="13" grpId="0"/>
      <p:bldP spid="14" grpId="0"/>
      <p:bldP spid="15" grpId="0" animBg="1"/>
      <p:bldP spid="17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/>
          <a:p>
            <a:r>
              <a:rPr lang="en-US" altLang="ja-JP" sz="6000" b="1" dirty="0"/>
              <a:t>be</a:t>
            </a:r>
            <a:r>
              <a:rPr lang="ja-JP" altLang="en-US" sz="6000" dirty="0"/>
              <a:t>動詞の過去形の疑問文</a:t>
            </a:r>
            <a:endParaRPr kumimoji="1" lang="ja-JP" altLang="en-US" sz="6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Practice </a:t>
            </a:r>
            <a:r>
              <a:rPr lang="en-US" altLang="ja-JP" dirty="0"/>
              <a:t>Was</a:t>
            </a:r>
            <a:r>
              <a:rPr lang="ja-JP" altLang="en-US" dirty="0"/>
              <a:t>～</a:t>
            </a:r>
            <a:r>
              <a:rPr lang="en-US" altLang="ja-JP" dirty="0"/>
              <a:t>? / Were</a:t>
            </a:r>
            <a:r>
              <a:rPr lang="ja-JP" altLang="en-US" dirty="0"/>
              <a:t>～</a:t>
            </a:r>
            <a:r>
              <a:rPr lang="en-US" altLang="ja-JP" dirty="0"/>
              <a:t>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8348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569802" y="2708920"/>
            <a:ext cx="71287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sick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19758" y="3688200"/>
            <a:ext cx="736461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Were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sick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841484" y="369930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306692" y="3621195"/>
            <a:ext cx="7721692" cy="846145"/>
          </a:xfrm>
          <a:prstGeom prst="wedgeRoundRectCallout">
            <a:avLst>
              <a:gd name="adj1" fmla="val -53248"/>
              <a:gd name="adj2" fmla="val -4727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547664" y="4738066"/>
            <a:ext cx="5656533" cy="2119934"/>
          </a:xfrm>
          <a:prstGeom prst="wedgeRoundRectCallout">
            <a:avLst>
              <a:gd name="adj1" fmla="val 26100"/>
              <a:gd name="adj2" fmla="val -6389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778498" y="4738066"/>
            <a:ext cx="488173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547664" y="5480646"/>
            <a:ext cx="5656533" cy="5157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939802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2521776" y="2828148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2672240" y="3679437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you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4186236" y="4744363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3570732" y="5514692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937817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3541555" y="6161364"/>
            <a:ext cx="124925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5082900" y="6172874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B3A87F93-4DDF-BCEA-87BB-78F00A57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7935" y="273162"/>
            <a:ext cx="1128834" cy="1665607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5AF648D-A457-59CB-FFB3-1B85928FB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27790" y="254518"/>
            <a:ext cx="1292622" cy="1681175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430918" y="-257762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261989" y="4760284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2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569802" y="2880435"/>
            <a:ext cx="71287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Ken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in Tokyo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19758" y="3857542"/>
            <a:ext cx="862424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Ken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in Tokyo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815459" y="387693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127180" y="3789040"/>
            <a:ext cx="8837308" cy="846145"/>
          </a:xfrm>
          <a:prstGeom prst="wedgeRoundRectCallout">
            <a:avLst>
              <a:gd name="adj1" fmla="val 52166"/>
              <a:gd name="adj2" fmla="val 1099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547664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778498" y="4738066"/>
            <a:ext cx="488173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547664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939802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2521776" y="2999663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2411760" y="384894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Ken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4542637" y="4744363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3977512" y="5514692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937817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3919980" y="6161364"/>
            <a:ext cx="124925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5461325" y="6172874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Picture 49" descr="C:\Users\KASUGA_Hideki\AppData\Local\Microsoft\Windows\Temporary Internet Files\Content.IE5\OIE2WBKY\MC900046012[1].wmf">
            <a:extLst>
              <a:ext uri="{FF2B5EF4-FFF2-40B4-BE49-F238E27FC236}">
                <a16:creationId xmlns:a16="http://schemas.microsoft.com/office/drawing/2014/main" id="{0A1C3052-0423-C20B-94D3-EA322FBBE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9863" y="190280"/>
            <a:ext cx="1707108" cy="184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C:\Users\KASUGA_Hideki\AppData\Local\Microsoft\Windows\Temporary Internet Files\Content.IE5\L3J5MB5M\MC900359675[1].wmf">
            <a:extLst>
              <a:ext uri="{FF2B5EF4-FFF2-40B4-BE49-F238E27FC236}">
                <a16:creationId xmlns:a16="http://schemas.microsoft.com/office/drawing/2014/main" id="{B3A87F93-4DDF-BCEA-87BB-78F00A57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68" y="650063"/>
            <a:ext cx="899599" cy="1357232"/>
          </a:xfrm>
          <a:prstGeom prst="rect">
            <a:avLst/>
          </a:prstGeom>
          <a:noFill/>
        </p:spPr>
      </p:pic>
      <p:pic>
        <p:nvPicPr>
          <p:cNvPr id="11" name="Picture 6" descr="C:\Users\KASUGA_Hideki\AppData\Local\Microsoft\Windows\Temporary Internet Files\Content.IE5\L3J5MB5M\MC900359675[1].wmf">
            <a:extLst>
              <a:ext uri="{FF2B5EF4-FFF2-40B4-BE49-F238E27FC236}">
                <a16:creationId xmlns:a16="http://schemas.microsoft.com/office/drawing/2014/main" id="{D5AF648D-A457-59CB-FFB3-1B85928FB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1583" y="611302"/>
            <a:ext cx="909758" cy="1372559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569802" y="-149338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261989" y="4760284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1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2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569802" y="2880435"/>
            <a:ext cx="71287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in America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week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51853" y="2131695"/>
            <a:ext cx="27831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</a:t>
            </a:r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ast week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19758" y="3857542"/>
            <a:ext cx="862424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in America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last week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815459" y="387693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127180" y="3789040"/>
            <a:ext cx="8837308" cy="846145"/>
          </a:xfrm>
          <a:prstGeom prst="wedgeRoundRectCallout">
            <a:avLst>
              <a:gd name="adj1" fmla="val 52166"/>
              <a:gd name="adj2" fmla="val 1099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547664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778498" y="4738066"/>
            <a:ext cx="488173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547664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939802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2521776" y="2999663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2411760" y="384894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4542637" y="4744363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3977512" y="5514692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937817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3919980" y="6161364"/>
            <a:ext cx="124925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5461325" y="6172874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Picture 49">
            <a:extLst>
              <a:ext uri="{FF2B5EF4-FFF2-40B4-BE49-F238E27FC236}">
                <a16:creationId xmlns:a16="http://schemas.microsoft.com/office/drawing/2014/main" id="{0A1C3052-0423-C20B-94D3-EA322FBBE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2739" y="291567"/>
            <a:ext cx="3081355" cy="200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3A87F93-4DDF-BCEA-87BB-78F00A57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6949" y="232935"/>
            <a:ext cx="2462480" cy="1847051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5AF648D-A457-59CB-FFB3-1B85928FB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35878" y="199680"/>
            <a:ext cx="2467937" cy="1851144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412079" y="-242467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261989" y="4760284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</p:spTree>
    <p:extLst>
      <p:ext uri="{BB962C8B-B14F-4D97-AF65-F5344CB8AC3E}">
        <p14:creationId xmlns:p14="http://schemas.microsoft.com/office/powerpoint/2010/main" val="189615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2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232201" y="2897998"/>
            <a:ext cx="815876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Yuki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in the park </a:t>
            </a:r>
            <a:r>
              <a:rPr lang="en-US" altLang="ja-JP" sz="32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three days ago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4"/>
            <a:ext cx="117953" cy="20282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63136" y="358560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211371" y="2008398"/>
            <a:ext cx="13083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3"/>
            <a:ext cx="72008" cy="20146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217089" y="2078599"/>
            <a:ext cx="38298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</a:t>
            </a:r>
            <a:r>
              <a:rPr lang="en-US" altLang="ja-JP" sz="32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hree days ago</a:t>
            </a:r>
            <a:endParaRPr lang="ja-JP" altLang="en-US" sz="32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0908" y="3880171"/>
            <a:ext cx="973566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Yuki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in the park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three days ago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2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16609" y="3899568"/>
            <a:ext cx="15378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20908" y="3813788"/>
            <a:ext cx="9015588" cy="846145"/>
          </a:xfrm>
          <a:prstGeom prst="wedgeRoundRectCallout">
            <a:avLst>
              <a:gd name="adj1" fmla="val 50370"/>
              <a:gd name="adj2" fmla="val -6555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547664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5" name="正方形/長方形 34"/>
          <p:cNvSpPr/>
          <p:nvPr/>
        </p:nvSpPr>
        <p:spPr>
          <a:xfrm>
            <a:off x="1778498" y="4738066"/>
            <a:ext cx="488173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547664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939802" y="5532218"/>
            <a:ext cx="572412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she (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1704270" y="3087430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1689404" y="3872958"/>
            <a:ext cx="15378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Yuki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4528702" y="4746829"/>
            <a:ext cx="15378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3881623" y="5514691"/>
            <a:ext cx="186536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937817" y="6172874"/>
            <a:ext cx="5724128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she (</a:t>
            </a:r>
            <a:r>
              <a:rPr lang="en-US" altLang="ja-JP" sz="32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3904077" y="6177582"/>
            <a:ext cx="124925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5254223" y="6172874"/>
            <a:ext cx="186536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Picture 49">
            <a:extLst>
              <a:ext uri="{FF2B5EF4-FFF2-40B4-BE49-F238E27FC236}">
                <a16:creationId xmlns:a16="http://schemas.microsoft.com/office/drawing/2014/main" id="{0A1C3052-0423-C20B-94D3-EA322FBBE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3427" y="478851"/>
            <a:ext cx="1944386" cy="148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3A87F93-4DDF-BCEA-87BB-78F00A57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4742" y="414296"/>
            <a:ext cx="717017" cy="1564402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5AF648D-A457-59CB-FFB3-1B85928FB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87781" y="449938"/>
            <a:ext cx="717017" cy="1564402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462061" y="-199284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051172" y="4755592"/>
            <a:ext cx="15378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endParaRPr lang="ja-JP" altLang="en-US" sz="32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5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2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569802" y="2880435"/>
            <a:ext cx="71287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She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hungry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7251" y="493782"/>
            <a:ext cx="2162621" cy="162196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592" y="590062"/>
            <a:ext cx="2131581" cy="1598685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1363807" y="-131273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E6A6EC2-F763-83A3-58F2-FF9296FF20A4}"/>
              </a:ext>
            </a:extLst>
          </p:cNvPr>
          <p:cNvSpPr/>
          <p:nvPr/>
        </p:nvSpPr>
        <p:spPr>
          <a:xfrm>
            <a:off x="524964" y="3880171"/>
            <a:ext cx="973566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hungry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C85656-E5DA-BEC7-F903-3CBCEDA80AA6}"/>
              </a:ext>
            </a:extLst>
          </p:cNvPr>
          <p:cNvSpPr/>
          <p:nvPr/>
        </p:nvSpPr>
        <p:spPr>
          <a:xfrm>
            <a:off x="820665" y="3899568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角丸四角形吹き出し 47">
            <a:extLst>
              <a:ext uri="{FF2B5EF4-FFF2-40B4-BE49-F238E27FC236}">
                <a16:creationId xmlns:a16="http://schemas.microsoft.com/office/drawing/2014/main" id="{D67295A7-F749-4D7A-9092-34A3CFA5A0BB}"/>
              </a:ext>
            </a:extLst>
          </p:cNvPr>
          <p:cNvSpPr/>
          <p:nvPr/>
        </p:nvSpPr>
        <p:spPr>
          <a:xfrm>
            <a:off x="524964" y="3813788"/>
            <a:ext cx="8367516" cy="846145"/>
          </a:xfrm>
          <a:prstGeom prst="wedgeRoundRectCallout">
            <a:avLst>
              <a:gd name="adj1" fmla="val 50370"/>
              <a:gd name="adj2" fmla="val -6555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 dirty="0"/>
          </a:p>
        </p:txBody>
      </p:sp>
      <p:sp>
        <p:nvSpPr>
          <p:cNvPr id="12" name="角丸四角形吹き出し 33">
            <a:extLst>
              <a:ext uri="{FF2B5EF4-FFF2-40B4-BE49-F238E27FC236}">
                <a16:creationId xmlns:a16="http://schemas.microsoft.com/office/drawing/2014/main" id="{EC0FD030-08F0-DED6-BA97-132A0312A1C2}"/>
              </a:ext>
            </a:extLst>
          </p:cNvPr>
          <p:cNvSpPr/>
          <p:nvPr/>
        </p:nvSpPr>
        <p:spPr>
          <a:xfrm>
            <a:off x="827584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F34BD30-B816-3117-7495-7BE3B6BFB915}"/>
              </a:ext>
            </a:extLst>
          </p:cNvPr>
          <p:cNvSpPr/>
          <p:nvPr/>
        </p:nvSpPr>
        <p:spPr>
          <a:xfrm>
            <a:off x="1058418" y="4738066"/>
            <a:ext cx="488173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C992CD5C-5701-07D5-D66C-0A7FC10CDFD4}"/>
              </a:ext>
            </a:extLst>
          </p:cNvPr>
          <p:cNvCxnSpPr>
            <a:cxnSpLocks/>
          </p:cNvCxnSpPr>
          <p:nvPr/>
        </p:nvCxnSpPr>
        <p:spPr>
          <a:xfrm flipH="1" flipV="1">
            <a:off x="827584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94B9F26-109A-6FE5-0FF2-93C7DA83CF86}"/>
              </a:ext>
            </a:extLst>
          </p:cNvPr>
          <p:cNvSpPr/>
          <p:nvPr/>
        </p:nvSpPr>
        <p:spPr>
          <a:xfrm>
            <a:off x="1219722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she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8" name="上矢印 17">
            <a:extLst>
              <a:ext uri="{FF2B5EF4-FFF2-40B4-BE49-F238E27FC236}">
                <a16:creationId xmlns:a16="http://schemas.microsoft.com/office/drawing/2014/main" id="{E4E6A9F7-3131-E6AD-970F-D71E5239049A}"/>
              </a:ext>
            </a:extLst>
          </p:cNvPr>
          <p:cNvSpPr/>
          <p:nvPr/>
        </p:nvSpPr>
        <p:spPr>
          <a:xfrm rot="15216315">
            <a:off x="2083198" y="3079028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6F21CB3-E092-756A-6BB5-74EDE15775C3}"/>
              </a:ext>
            </a:extLst>
          </p:cNvPr>
          <p:cNvSpPr/>
          <p:nvPr/>
        </p:nvSpPr>
        <p:spPr>
          <a:xfrm>
            <a:off x="2373659" y="3871912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E7116CC-76D3-8C17-81E1-0A6B80B115EC}"/>
              </a:ext>
            </a:extLst>
          </p:cNvPr>
          <p:cNvSpPr/>
          <p:nvPr/>
        </p:nvSpPr>
        <p:spPr>
          <a:xfrm>
            <a:off x="4094225" y="4746587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5726DB3-42D6-02B4-E234-F3D4BA946CFB}"/>
              </a:ext>
            </a:extLst>
          </p:cNvPr>
          <p:cNvSpPr/>
          <p:nvPr/>
        </p:nvSpPr>
        <p:spPr>
          <a:xfrm>
            <a:off x="3419872" y="5514691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AE2A6DA-E5A4-DAEC-7C35-FBD53FBB7C97}"/>
              </a:ext>
            </a:extLst>
          </p:cNvPr>
          <p:cNvSpPr/>
          <p:nvPr/>
        </p:nvSpPr>
        <p:spPr>
          <a:xfrm>
            <a:off x="1217737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she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E2936400-3B59-4090-7A59-F60100042139}"/>
              </a:ext>
            </a:extLst>
          </p:cNvPr>
          <p:cNvSpPr/>
          <p:nvPr/>
        </p:nvSpPr>
        <p:spPr>
          <a:xfrm>
            <a:off x="3477079" y="6180918"/>
            <a:ext cx="124925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2FF8483-004D-37E4-E851-EEAA4F5D8758}"/>
              </a:ext>
            </a:extLst>
          </p:cNvPr>
          <p:cNvSpPr/>
          <p:nvPr/>
        </p:nvSpPr>
        <p:spPr>
          <a:xfrm>
            <a:off x="5007470" y="6180918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D150782-C3EC-21E4-68BC-56FA6AAAF29B}"/>
              </a:ext>
            </a:extLst>
          </p:cNvPr>
          <p:cNvSpPr/>
          <p:nvPr/>
        </p:nvSpPr>
        <p:spPr>
          <a:xfrm>
            <a:off x="2518753" y="4755109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8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28" grpId="0"/>
      <p:bldP spid="4" grpId="0"/>
      <p:bldP spid="10" grpId="0"/>
      <p:bldP spid="11" grpId="0" animBg="1"/>
      <p:bldP spid="12" grpId="0" animBg="1"/>
      <p:bldP spid="13" grpId="0"/>
      <p:bldP spid="17" grpId="0"/>
      <p:bldP spid="18" grpId="0" animBg="1"/>
      <p:bldP spid="20" grpId="0"/>
      <p:bldP spid="22" grpId="0"/>
      <p:bldP spid="29" grpId="0"/>
      <p:bldP spid="32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429787" y="2881788"/>
            <a:ext cx="792088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Your bag</a:t>
            </a:r>
            <a:r>
              <a:rPr lang="ja-JP" altLang="en-US" sz="30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0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in the room </a:t>
            </a:r>
            <a:r>
              <a:rPr lang="en-US" altLang="ja-JP" sz="30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24899" y="423485"/>
            <a:ext cx="103746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132733" y="3892327"/>
            <a:ext cx="9540552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your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bag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 in the room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0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59641" y="3859270"/>
            <a:ext cx="153789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2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127180" y="3789040"/>
            <a:ext cx="8837308" cy="846145"/>
          </a:xfrm>
          <a:prstGeom prst="wedgeRoundRectCallout">
            <a:avLst>
              <a:gd name="adj1" fmla="val 52166"/>
              <a:gd name="adj2" fmla="val 1099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973639" y="4738066"/>
            <a:ext cx="4606474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 dirty="0"/>
          </a:p>
        </p:txBody>
      </p:sp>
      <p:sp>
        <p:nvSpPr>
          <p:cNvPr id="35" name="正方形/長方形 34"/>
          <p:cNvSpPr/>
          <p:nvPr/>
        </p:nvSpPr>
        <p:spPr>
          <a:xfrm>
            <a:off x="1204472" y="4738066"/>
            <a:ext cx="4881734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it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973638" y="5480646"/>
            <a:ext cx="4606474" cy="4788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365776" y="5532218"/>
            <a:ext cx="572412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it (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497243">
            <a:off x="2251317" y="2555446"/>
            <a:ext cx="260493" cy="2255950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1723694" y="3896058"/>
            <a:ext cx="1537892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your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3319577" y="4743821"/>
            <a:ext cx="1537892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2903378" y="5514692"/>
            <a:ext cx="1865364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0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363791" y="6172874"/>
            <a:ext cx="572412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</a:t>
            </a:r>
            <a:r>
              <a:rPr lang="en-US" altLang="ja-JP" sz="30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it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(</a:t>
            </a:r>
            <a:r>
              <a:rPr lang="en-US" altLang="ja-JP" sz="30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2845846" y="6161364"/>
            <a:ext cx="124925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4148834" y="6172874"/>
            <a:ext cx="1865364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Picture 49">
            <a:extLst>
              <a:ext uri="{FF2B5EF4-FFF2-40B4-BE49-F238E27FC236}">
                <a16:creationId xmlns:a16="http://schemas.microsoft.com/office/drawing/2014/main" id="{0A1C3052-0423-C20B-94D3-EA322FBBE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4875" y="366153"/>
            <a:ext cx="2216291" cy="166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3A87F93-4DDF-BCEA-87BB-78F00A57F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92640" y="1516820"/>
            <a:ext cx="561837" cy="441443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D5AF648D-A457-59CB-FFB3-1B85928FB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48570" y="309251"/>
            <a:ext cx="2226689" cy="1670015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409892" y="-214059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2428598" y="4760434"/>
            <a:ext cx="517923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it</a:t>
            </a:r>
            <a:endParaRPr lang="ja-JP" altLang="en-US" sz="30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6C44730-DE2B-5DE5-61DC-9F5AB279CEA1}"/>
              </a:ext>
            </a:extLst>
          </p:cNvPr>
          <p:cNvSpPr/>
          <p:nvPr/>
        </p:nvSpPr>
        <p:spPr>
          <a:xfrm>
            <a:off x="3151166" y="3886030"/>
            <a:ext cx="1537892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bag</a:t>
            </a:r>
            <a:endParaRPr lang="ja-JP" altLang="en-US" sz="30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9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28" grpId="0"/>
      <p:bldP spid="1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667561" y="2857489"/>
            <a:ext cx="6360823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It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rainy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39552" y="3859779"/>
            <a:ext cx="7338417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rainy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yesterday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819047" y="3870888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539552" y="3776577"/>
            <a:ext cx="8064896" cy="846145"/>
          </a:xfrm>
          <a:prstGeom prst="wedgeRoundRectCallout">
            <a:avLst>
              <a:gd name="adj1" fmla="val 55877"/>
              <a:gd name="adj2" fmla="val -3098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763688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994522" y="4738066"/>
            <a:ext cx="488173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it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763688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2155826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</a:t>
            </a:r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it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wasn’t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2023594" y="3114526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2403980" y="3854583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4560942" y="4738066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3944787" y="5514691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2153841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</a:t>
            </a:r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it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3894751" y="6161364"/>
            <a:ext cx="124925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5534154" y="6172874"/>
            <a:ext cx="18653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342967" y="4755088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it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E7159CE-66BB-1750-7692-0C8FDDBCE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738" y="388933"/>
            <a:ext cx="1506500" cy="162712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0C61DC1-102C-ED82-60EB-B06D05617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732" y="217266"/>
            <a:ext cx="1648112" cy="1610495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1567960" y="-257942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24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12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/>
        </p:nvSpPr>
        <p:spPr>
          <a:xfrm>
            <a:off x="1186961" y="2828012"/>
            <a:ext cx="71287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They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sad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night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39552" y="262390"/>
            <a:ext cx="5184576" cy="162196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517390" y="1774557"/>
            <a:ext cx="8568952" cy="3648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005775" y="118373"/>
            <a:ext cx="74493" cy="22305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180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820978" y="481103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134198" y="2073042"/>
            <a:ext cx="14205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0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724128" y="116632"/>
            <a:ext cx="45719" cy="2108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802959" y="2131695"/>
            <a:ext cx="28809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B0F0"/>
                </a:solidFill>
                <a:effectLst/>
                <a:latin typeface="Century Schoolbook" panose="02040604050505020304" pitchFamily="18" charset="0"/>
              </a:rPr>
              <a:t>yesterday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F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12050" y="3857542"/>
            <a:ext cx="862424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Were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they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sad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last night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95251" y="3866134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8" name="角丸四角形吹き出し 47"/>
          <p:cNvSpPr/>
          <p:nvPr/>
        </p:nvSpPr>
        <p:spPr>
          <a:xfrm>
            <a:off x="0" y="3789040"/>
            <a:ext cx="8656780" cy="846145"/>
          </a:xfrm>
          <a:prstGeom prst="wedgeRoundRectCallout">
            <a:avLst>
              <a:gd name="adj1" fmla="val 52166"/>
              <a:gd name="adj2" fmla="val 1099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角丸四角形吹き出し 33"/>
          <p:cNvSpPr/>
          <p:nvPr/>
        </p:nvSpPr>
        <p:spPr>
          <a:xfrm>
            <a:off x="1547664" y="4738066"/>
            <a:ext cx="6548705" cy="2119934"/>
          </a:xfrm>
          <a:prstGeom prst="wedgeRoundRectCallout">
            <a:avLst>
              <a:gd name="adj1" fmla="val -59280"/>
              <a:gd name="adj2" fmla="val 24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778498" y="4738066"/>
            <a:ext cx="581783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 )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" name="直線コネクタ 4"/>
          <p:cNvCxnSpPr>
            <a:cxnSpLocks/>
          </p:cNvCxnSpPr>
          <p:nvPr/>
        </p:nvCxnSpPr>
        <p:spPr>
          <a:xfrm flipH="1" flipV="1">
            <a:off x="1547664" y="5480646"/>
            <a:ext cx="6550690" cy="6809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1939802" y="5532218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they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weren’t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上矢印 17">
            <a:extLst>
              <a:ext uri="{FF2B5EF4-FFF2-40B4-BE49-F238E27FC236}">
                <a16:creationId xmlns:a16="http://schemas.microsoft.com/office/drawing/2014/main" id="{53A10FAC-0D8E-18DB-C08C-92CB2F4817DD}"/>
              </a:ext>
            </a:extLst>
          </p:cNvPr>
          <p:cNvSpPr/>
          <p:nvPr/>
        </p:nvSpPr>
        <p:spPr>
          <a:xfrm rot="15216315">
            <a:off x="2521776" y="2999663"/>
            <a:ext cx="260493" cy="1223906"/>
          </a:xfrm>
          <a:prstGeom prst="upArrow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D56E154-75EC-A6F7-FCB8-0E03C6C5592F}"/>
              </a:ext>
            </a:extLst>
          </p:cNvPr>
          <p:cNvSpPr/>
          <p:nvPr/>
        </p:nvSpPr>
        <p:spPr>
          <a:xfrm>
            <a:off x="2398628" y="3848950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they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4F9C7B2-3C75-3890-C9EC-6054DCE5333D}"/>
              </a:ext>
            </a:extLst>
          </p:cNvPr>
          <p:cNvSpPr/>
          <p:nvPr/>
        </p:nvSpPr>
        <p:spPr>
          <a:xfrm>
            <a:off x="5060848" y="4723596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2FF66B1C-E8E7-1716-2496-8B2B8216FE41}"/>
              </a:ext>
            </a:extLst>
          </p:cNvPr>
          <p:cNvSpPr/>
          <p:nvPr/>
        </p:nvSpPr>
        <p:spPr>
          <a:xfrm>
            <a:off x="4398097" y="5534319"/>
            <a:ext cx="2577267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4755581-313C-C4BF-F34D-6047D4DF69C7}"/>
              </a:ext>
            </a:extLst>
          </p:cNvPr>
          <p:cNvSpPr/>
          <p:nvPr/>
        </p:nvSpPr>
        <p:spPr>
          <a:xfrm>
            <a:off x="1937817" y="6172874"/>
            <a:ext cx="572412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No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</a:rPr>
              <a:t>, they (</a:t>
            </a:r>
            <a:r>
              <a:rPr lang="en-US" altLang="ja-JP" sz="3600" b="1" cap="none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were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28BD814-2C57-06EA-D477-53A5BC6D7352}"/>
              </a:ext>
            </a:extLst>
          </p:cNvPr>
          <p:cNvSpPr/>
          <p:nvPr/>
        </p:nvSpPr>
        <p:spPr>
          <a:xfrm>
            <a:off x="4407950" y="6156355"/>
            <a:ext cx="148606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D56A689-568B-5D5A-9B40-303670AC2DFA}"/>
              </a:ext>
            </a:extLst>
          </p:cNvPr>
          <p:cNvSpPr/>
          <p:nvPr/>
        </p:nvSpPr>
        <p:spPr>
          <a:xfrm>
            <a:off x="6228183" y="6172874"/>
            <a:ext cx="109850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98752B2-4F1F-978E-F429-980E751DD5ED}"/>
              </a:ext>
            </a:extLst>
          </p:cNvPr>
          <p:cNvSpPr/>
          <p:nvPr/>
        </p:nvSpPr>
        <p:spPr>
          <a:xfrm>
            <a:off x="3261989" y="4760284"/>
            <a:ext cx="15378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they</a:t>
            </a:r>
            <a:endParaRPr lang="ja-JP" altLang="en-US" sz="3600" b="1" cap="none" spc="50" dirty="0">
              <a:ln w="10541" cmpd="sng">
                <a:noFill/>
                <a:prstDash val="solid"/>
              </a:ln>
              <a:latin typeface="Century Schoolbook" panose="02040604050505020304" pitchFamily="18" charset="0"/>
            </a:endParaRPr>
          </a:p>
        </p:txBody>
      </p:sp>
      <p:pic>
        <p:nvPicPr>
          <p:cNvPr id="3" name="Picture 2" descr="C:\Users\KASUGA_Hideki\AppData\Local\Microsoft\Windows\Temporary Internet Files\Content.IE5\WHMJTCVC\MC900423856[1].wmf">
            <a:extLst>
              <a:ext uri="{FF2B5EF4-FFF2-40B4-BE49-F238E27FC236}">
                <a16:creationId xmlns:a16="http://schemas.microsoft.com/office/drawing/2014/main" id="{CE9723FA-6507-3615-A354-161FA394F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6961" y="512044"/>
            <a:ext cx="897801" cy="847923"/>
          </a:xfrm>
          <a:prstGeom prst="rect">
            <a:avLst/>
          </a:prstGeom>
          <a:noFill/>
        </p:spPr>
      </p:pic>
      <p:pic>
        <p:nvPicPr>
          <p:cNvPr id="13" name="Picture 3" descr="C:\Users\KASUGA_Hideki\AppData\Local\Microsoft\Windows\Temporary Internet Files\Content.IE5\NVS1ATHJ\MC900425804[1].wmf">
            <a:extLst>
              <a:ext uri="{FF2B5EF4-FFF2-40B4-BE49-F238E27FC236}">
                <a16:creationId xmlns:a16="http://schemas.microsoft.com/office/drawing/2014/main" id="{9ED84404-95D1-9644-D94B-4FBEE24D5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8533" y="1039746"/>
            <a:ext cx="852457" cy="899312"/>
          </a:xfrm>
          <a:prstGeom prst="rect">
            <a:avLst/>
          </a:prstGeom>
          <a:noFill/>
        </p:spPr>
      </p:pic>
      <p:pic>
        <p:nvPicPr>
          <p:cNvPr id="14" name="Picture 5" descr="C:\Users\KASUGA_Hideki\AppData\Local\Microsoft\Windows\Temporary Internet Files\Content.IE5\WHMJTCVC\MC900428075[1].wmf">
            <a:extLst>
              <a:ext uri="{FF2B5EF4-FFF2-40B4-BE49-F238E27FC236}">
                <a16:creationId xmlns:a16="http://schemas.microsoft.com/office/drawing/2014/main" id="{D77537BE-FC55-18D4-2CAD-73D59CAF1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9067" y="478036"/>
            <a:ext cx="994533" cy="915938"/>
          </a:xfrm>
          <a:prstGeom prst="rect">
            <a:avLst/>
          </a:prstGeom>
          <a:noFill/>
        </p:spPr>
      </p:pic>
      <p:sp>
        <p:nvSpPr>
          <p:cNvPr id="28" name="正方形/長方形 27"/>
          <p:cNvSpPr/>
          <p:nvPr/>
        </p:nvSpPr>
        <p:spPr>
          <a:xfrm>
            <a:off x="1444452" y="-241376"/>
            <a:ext cx="1261884" cy="26622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700" b="1" cap="none" spc="50" dirty="0">
                <a:ln w="11430"/>
                <a:solidFill>
                  <a:srgbClr val="FF0000">
                    <a:alpha val="58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6700" b="1" cap="none" spc="50" dirty="0">
              <a:ln w="11430"/>
              <a:solidFill>
                <a:srgbClr val="FF0000">
                  <a:alpha val="58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7" name="Picture 8" descr="C:\Users\秀紀\AppData\Local\Microsoft\Windows\INetCache\IE\78X1IYD1\MC900424448[1].wmf">
            <a:extLst>
              <a:ext uri="{FF2B5EF4-FFF2-40B4-BE49-F238E27FC236}">
                <a16:creationId xmlns:a16="http://schemas.microsoft.com/office/drawing/2014/main" id="{3EE5D107-4F8C-FFD6-3D0F-C06152F50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2346" y="522224"/>
            <a:ext cx="787397" cy="831617"/>
          </a:xfrm>
          <a:prstGeom prst="rect">
            <a:avLst/>
          </a:prstGeom>
          <a:noFill/>
        </p:spPr>
      </p:pic>
      <p:pic>
        <p:nvPicPr>
          <p:cNvPr id="20" name="Picture 4" descr="C:\Users\秀紀\AppData\Local\Microsoft\Windows\INetCache\IE\QJHCRNMZ\MC900423840[1].wmf">
            <a:extLst>
              <a:ext uri="{FF2B5EF4-FFF2-40B4-BE49-F238E27FC236}">
                <a16:creationId xmlns:a16="http://schemas.microsoft.com/office/drawing/2014/main" id="{58AA23AD-2EB3-711D-3247-AFC6CC62E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5353" y="509166"/>
            <a:ext cx="872547" cy="913334"/>
          </a:xfrm>
          <a:prstGeom prst="rect">
            <a:avLst/>
          </a:prstGeom>
          <a:noFill/>
        </p:spPr>
      </p:pic>
      <p:pic>
        <p:nvPicPr>
          <p:cNvPr id="22" name="Picture 9" descr="C:\Users\秀紀\AppData\Local\Microsoft\Windows\INetCache\IE\QJHCRNMZ\MC900428085[1].wmf">
            <a:extLst>
              <a:ext uri="{FF2B5EF4-FFF2-40B4-BE49-F238E27FC236}">
                <a16:creationId xmlns:a16="http://schemas.microsoft.com/office/drawing/2014/main" id="{EE80F940-16B4-3740-B264-E02013626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06045" y="1107956"/>
            <a:ext cx="872547" cy="871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09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4" grpId="0" animBg="1"/>
      <p:bldP spid="47" grpId="0"/>
      <p:bldP spid="31" grpId="0"/>
      <p:bldP spid="23" grpId="0"/>
      <p:bldP spid="48" grpId="0" animBg="1"/>
      <p:bldP spid="34" grpId="0" animBg="1"/>
      <p:bldP spid="35" grpId="0"/>
      <p:bldP spid="36" grpId="0"/>
      <p:bldP spid="15" grpId="0" animBg="1"/>
      <p:bldP spid="16" grpId="0"/>
      <p:bldP spid="19" grpId="0"/>
      <p:bldP spid="21" grpId="0"/>
      <p:bldP spid="27" grpId="0"/>
      <p:bldP spid="33" grpId="0"/>
      <p:bldP spid="37" grpId="0"/>
      <p:bldP spid="12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1E974EB-1F72-790E-2F16-0A68B3384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" y="0"/>
            <a:ext cx="9134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00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/>
          <a:p>
            <a:r>
              <a:rPr lang="en-US" altLang="ja-JP" sz="6000" b="1" dirty="0"/>
              <a:t>be</a:t>
            </a:r>
            <a:r>
              <a:rPr lang="ja-JP" altLang="en-US" sz="6000" dirty="0"/>
              <a:t>動詞の過去形の否定文</a:t>
            </a:r>
            <a:endParaRPr kumimoji="1" lang="ja-JP" altLang="en-US" sz="6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Practice was not , were not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54">
            <a:extLst>
              <a:ext uri="{FF2B5EF4-FFF2-40B4-BE49-F238E27FC236}">
                <a16:creationId xmlns:a16="http://schemas.microsoft.com/office/drawing/2014/main" id="{ACC34D22-F4E2-3D94-11D3-47E702363B29}"/>
              </a:ext>
            </a:extLst>
          </p:cNvPr>
          <p:cNvSpPr/>
          <p:nvPr/>
        </p:nvSpPr>
        <p:spPr>
          <a:xfrm>
            <a:off x="0" y="4437112"/>
            <a:ext cx="9117539" cy="2418067"/>
          </a:xfrm>
          <a:prstGeom prst="roundRect">
            <a:avLst>
              <a:gd name="adj" fmla="val 8341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Century Schoolbook" panose="02040604050505020304" pitchFamily="18" charset="0"/>
              </a:rPr>
              <a:t>　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1963491" y="1099747"/>
            <a:ext cx="20409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I was</a:t>
            </a:r>
            <a:endParaRPr lang="ja-JP" altLang="en-US" sz="48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004435" y="1099747"/>
            <a:ext cx="23519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happy.</a:t>
            </a:r>
            <a:endParaRPr lang="ja-JP" altLang="en-US" sz="48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007690" y="2816037"/>
            <a:ext cx="20409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I was</a:t>
            </a:r>
            <a:endParaRPr lang="ja-JP" altLang="en-US" sz="48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048634" y="2811643"/>
            <a:ext cx="23519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happy</a:t>
            </a:r>
            <a:r>
              <a:rPr lang="en-US" altLang="ja-JP" sz="48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endParaRPr lang="ja-JP" altLang="en-US" sz="48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3750320" y="1907502"/>
            <a:ext cx="194421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48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6640" y="-2792"/>
            <a:ext cx="83695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動詞の過去形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( was, were )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の否定文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4182368" y="3523776"/>
            <a:ext cx="1169255" cy="956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Century Schoolbook" panose="02040604050505020304" pitchFamily="18" charset="0"/>
            </a:endParaRPr>
          </a:p>
        </p:txBody>
      </p:sp>
      <p:sp>
        <p:nvSpPr>
          <p:cNvPr id="31" name="下カーブ矢印 30"/>
          <p:cNvSpPr/>
          <p:nvPr/>
        </p:nvSpPr>
        <p:spPr>
          <a:xfrm flipV="1">
            <a:off x="4593786" y="3605725"/>
            <a:ext cx="1507503" cy="39837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00" y="2580880"/>
            <a:ext cx="972297" cy="1362996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4" y="1031564"/>
            <a:ext cx="876846" cy="117019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73DC1C-1536-DB78-F0F3-F11BF863C662}"/>
              </a:ext>
            </a:extLst>
          </p:cNvPr>
          <p:cNvSpPr/>
          <p:nvPr/>
        </p:nvSpPr>
        <p:spPr>
          <a:xfrm>
            <a:off x="2894" y="4395412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C25495F-DBF1-D482-B6FE-1F2E131E94E5}"/>
              </a:ext>
            </a:extLst>
          </p:cNvPr>
          <p:cNvSpPr/>
          <p:nvPr/>
        </p:nvSpPr>
        <p:spPr>
          <a:xfrm>
            <a:off x="-29666" y="4854997"/>
            <a:ext cx="93039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動詞の過去形の文の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否定文の形も今までの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動詞がある文と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同じです。つまり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動詞の後ろに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をつけます。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2BBF83F-B01A-5C6A-D3E7-C0B2A119660F}"/>
              </a:ext>
            </a:extLst>
          </p:cNvPr>
          <p:cNvSpPr/>
          <p:nvPr/>
        </p:nvSpPr>
        <p:spPr>
          <a:xfrm>
            <a:off x="-25592" y="5631631"/>
            <a:ext cx="893117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は基本的に後ろを否定します。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動詞は否定しません。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7885219-E322-2002-C841-43EE9840A249}"/>
              </a:ext>
            </a:extLst>
          </p:cNvPr>
          <p:cNvSpPr/>
          <p:nvPr/>
        </p:nvSpPr>
        <p:spPr>
          <a:xfrm>
            <a:off x="0" y="601427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③短縮形は「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」を短縮して「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」、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were 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を短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縮して「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en-US" altLang="ja-JP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」と短縮します。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3993 -2.22222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0053 0.13241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/>
      <p:bldP spid="12" grpId="0"/>
      <p:bldP spid="13" grpId="0"/>
      <p:bldP spid="13" grpId="1"/>
      <p:bldP spid="14" grpId="0"/>
      <p:bldP spid="14" grpId="1"/>
      <p:bldP spid="26" grpId="0" animBg="1"/>
      <p:bldP spid="31" grpId="0" animBg="1"/>
      <p:bldP spid="6" grpId="0"/>
      <p:bldP spid="7" grpId="0"/>
      <p:bldP spid="8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C:\Users\KASUGA_Hideki\AppData\Local\Microsoft\Windows\Temporary Internet Files\Content.IE5\F56M2SUT\MC90042448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1656186" cy="1747217"/>
          </a:xfrm>
          <a:prstGeom prst="rect">
            <a:avLst/>
          </a:prstGeom>
          <a:noFill/>
        </p:spPr>
      </p:pic>
      <p:sp>
        <p:nvSpPr>
          <p:cNvPr id="11" name="正方形/長方形 10"/>
          <p:cNvSpPr/>
          <p:nvPr/>
        </p:nvSpPr>
        <p:spPr>
          <a:xfrm>
            <a:off x="2433710" y="1489940"/>
            <a:ext cx="56166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was sad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Picture 5" descr="C:\Users\KASUGA_Hideki\AppData\Local\Microsoft\Windows\Temporary Internet Files\Content.IE5\F56M2SUT\MC900424480[1].wmf">
            <a:extLst>
              <a:ext uri="{FF2B5EF4-FFF2-40B4-BE49-F238E27FC236}">
                <a16:creationId xmlns:a16="http://schemas.microsoft.com/office/drawing/2014/main" id="{B15E3A6D-6209-F555-71AA-82FA83BAC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66074"/>
            <a:ext cx="1656186" cy="1747217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355464" y="2123581"/>
            <a:ext cx="1880346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334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5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itchFamily="18" charset="0"/>
              </a:rPr>
              <a:t>×</a:t>
            </a:r>
            <a:endParaRPr lang="ja-JP" altLang="en-US" sz="334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55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2411760" y="4447294"/>
            <a:ext cx="70567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sad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2841371" y="4447293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was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92F8E6-AA19-400D-CFCC-42A71C3D3560}"/>
              </a:ext>
            </a:extLst>
          </p:cNvPr>
          <p:cNvSpPr/>
          <p:nvPr/>
        </p:nvSpPr>
        <p:spPr>
          <a:xfrm>
            <a:off x="4211960" y="4447293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7610B9-E6AB-B5A8-F668-4DCDB372713C}"/>
              </a:ext>
            </a:extLst>
          </p:cNvPr>
          <p:cNvSpPr/>
          <p:nvPr/>
        </p:nvSpPr>
        <p:spPr>
          <a:xfrm>
            <a:off x="5436096" y="4447293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sad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1043608" y="1658821"/>
            <a:ext cx="64587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was in America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1072927" y="4838145"/>
            <a:ext cx="74595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wasn’t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in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America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1418161" y="4849165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7610B9-E6AB-B5A8-F668-4DCDB372713C}"/>
              </a:ext>
            </a:extLst>
          </p:cNvPr>
          <p:cNvSpPr/>
          <p:nvPr/>
        </p:nvSpPr>
        <p:spPr>
          <a:xfrm>
            <a:off x="3255240" y="4843655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7" name="Picture 97" descr="C:\Users\KASUGA_Hideki\AppData\Local\Microsoft\Windows\Temporary Internet Files\Content.IE5\JJ3L39U3\MC900174377[1].wmf">
            <a:extLst>
              <a:ext uri="{FF2B5EF4-FFF2-40B4-BE49-F238E27FC236}">
                <a16:creationId xmlns:a16="http://schemas.microsoft.com/office/drawing/2014/main" id="{645BCF47-A7CB-B519-B9EF-8594679DE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884" y="188640"/>
            <a:ext cx="1746253" cy="1402686"/>
          </a:xfrm>
          <a:prstGeom prst="rect">
            <a:avLst/>
          </a:prstGeom>
          <a:noFill/>
        </p:spPr>
      </p:pic>
      <p:pic>
        <p:nvPicPr>
          <p:cNvPr id="8" name="Picture 96" descr="C:\Users\KASUGA_Hideki\AppData\Local\Microsoft\Windows\Temporary Internet Files\Content.IE5\JJ3L39U3\MC900349131[1].wmf">
            <a:extLst>
              <a:ext uri="{FF2B5EF4-FFF2-40B4-BE49-F238E27FC236}">
                <a16:creationId xmlns:a16="http://schemas.microsoft.com/office/drawing/2014/main" id="{E4EB81CD-3379-ECFE-C8A2-34C955C0D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00482" y="434092"/>
            <a:ext cx="591055" cy="961926"/>
          </a:xfrm>
          <a:prstGeom prst="rect">
            <a:avLst/>
          </a:prstGeom>
          <a:noFill/>
        </p:spPr>
      </p:pic>
      <p:pic>
        <p:nvPicPr>
          <p:cNvPr id="10" name="Picture 97" descr="C:\Users\KASUGA_Hideki\AppData\Local\Microsoft\Windows\Temporary Internet Files\Content.IE5\JJ3L39U3\MC900174377[1].wmf">
            <a:extLst>
              <a:ext uri="{FF2B5EF4-FFF2-40B4-BE49-F238E27FC236}">
                <a16:creationId xmlns:a16="http://schemas.microsoft.com/office/drawing/2014/main" id="{870DDAB6-16C9-364A-7770-285FC762F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13" y="3025052"/>
            <a:ext cx="1746253" cy="1402686"/>
          </a:xfrm>
          <a:prstGeom prst="rect">
            <a:avLst/>
          </a:prstGeom>
          <a:noFill/>
        </p:spPr>
      </p:pic>
      <p:pic>
        <p:nvPicPr>
          <p:cNvPr id="13" name="Picture 96" descr="C:\Users\KASUGA_Hideki\AppData\Local\Microsoft\Windows\Temporary Internet Files\Content.IE5\JJ3L39U3\MC900349131[1].wmf">
            <a:extLst>
              <a:ext uri="{FF2B5EF4-FFF2-40B4-BE49-F238E27FC236}">
                <a16:creationId xmlns:a16="http://schemas.microsoft.com/office/drawing/2014/main" id="{0141E6B1-2B56-C6CA-4952-5CF34F1D7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32811" y="3270504"/>
            <a:ext cx="591055" cy="961926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162915" y="2136802"/>
            <a:ext cx="1880346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93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5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itchFamily="18" charset="0"/>
              </a:rPr>
              <a:t>×</a:t>
            </a:r>
            <a:endParaRPr lang="ja-JP" altLang="en-US" sz="193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55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3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1392673" y="2306241"/>
            <a:ext cx="64587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were sick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1403648" y="5076473"/>
            <a:ext cx="84249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were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sick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2627784" y="5074340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were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92F8E6-AA19-400D-CFCC-42A71C3D3560}"/>
              </a:ext>
            </a:extLst>
          </p:cNvPr>
          <p:cNvSpPr/>
          <p:nvPr/>
        </p:nvSpPr>
        <p:spPr>
          <a:xfrm>
            <a:off x="4067944" y="5076473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7610B9-E6AB-B5A8-F668-4DCDB372713C}"/>
              </a:ext>
            </a:extLst>
          </p:cNvPr>
          <p:cNvSpPr/>
          <p:nvPr/>
        </p:nvSpPr>
        <p:spPr>
          <a:xfrm>
            <a:off x="5364088" y="5085184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sick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7" name="Picture 97">
            <a:extLst>
              <a:ext uri="{FF2B5EF4-FFF2-40B4-BE49-F238E27FC236}">
                <a16:creationId xmlns:a16="http://schemas.microsoft.com/office/drawing/2014/main" id="{645BCF47-A7CB-B519-B9EF-8594679DE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476" y="784279"/>
            <a:ext cx="1746253" cy="991603"/>
          </a:xfrm>
          <a:prstGeom prst="rect">
            <a:avLst/>
          </a:prstGeom>
          <a:noFill/>
        </p:spPr>
      </p:pic>
      <p:pic>
        <p:nvPicPr>
          <p:cNvPr id="10" name="Picture 97">
            <a:extLst>
              <a:ext uri="{FF2B5EF4-FFF2-40B4-BE49-F238E27FC236}">
                <a16:creationId xmlns:a16="http://schemas.microsoft.com/office/drawing/2014/main" id="{870DDAB6-16C9-364A-7770-285FC762F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805" y="3620691"/>
            <a:ext cx="1746253" cy="991603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185471" y="2650458"/>
            <a:ext cx="1880346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93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5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itchFamily="18" charset="0"/>
              </a:rPr>
              <a:t>×</a:t>
            </a:r>
            <a:endParaRPr lang="ja-JP" altLang="en-US" sz="193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55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57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349082" y="1952415"/>
            <a:ext cx="73912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was angry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this morning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349083" y="5060905"/>
            <a:ext cx="86824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angry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this morning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1403648" y="5060905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was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92F8E6-AA19-400D-CFCC-42A71C3D3560}"/>
              </a:ext>
            </a:extLst>
          </p:cNvPr>
          <p:cNvSpPr/>
          <p:nvPr/>
        </p:nvSpPr>
        <p:spPr>
          <a:xfrm>
            <a:off x="2699790" y="5060905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61BE707-45AE-FF41-1947-9FDDFD960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6866" y="150728"/>
            <a:ext cx="1515463" cy="1712818"/>
          </a:xfrm>
          <a:prstGeom prst="rect">
            <a:avLst/>
          </a:prstGeom>
          <a:noFill/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0A8AD7B1-42A3-C6BC-2DCA-EF78518BE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5369" y="3210835"/>
            <a:ext cx="1530506" cy="1712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026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349083" y="1952415"/>
            <a:ext cx="64587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was in Australia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349083" y="5060905"/>
            <a:ext cx="86824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in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Australia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1149183" y="5060905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was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92F8E6-AA19-400D-CFCC-42A71C3D3560}"/>
              </a:ext>
            </a:extLst>
          </p:cNvPr>
          <p:cNvSpPr/>
          <p:nvPr/>
        </p:nvSpPr>
        <p:spPr>
          <a:xfrm>
            <a:off x="2519772" y="5060905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7610B9-E6AB-B5A8-F668-4DCDB372713C}"/>
              </a:ext>
            </a:extLst>
          </p:cNvPr>
          <p:cNvSpPr/>
          <p:nvPr/>
        </p:nvSpPr>
        <p:spPr>
          <a:xfrm>
            <a:off x="3635896" y="5073850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" name="Picture 3" descr="C:\Users\KASUGA_Hideki\AppData\Local\Microsoft\Windows\Temporary Internet Files\Content.IE5\OLCEA74W\MC900161626[1].wmf">
            <a:extLst>
              <a:ext uri="{FF2B5EF4-FFF2-40B4-BE49-F238E27FC236}">
                <a16:creationId xmlns:a16="http://schemas.microsoft.com/office/drawing/2014/main" id="{D61BE707-45AE-FF41-1947-9FDDFD960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90" y="150728"/>
            <a:ext cx="2163078" cy="1712818"/>
          </a:xfrm>
          <a:prstGeom prst="rect">
            <a:avLst/>
          </a:prstGeom>
          <a:noFill/>
        </p:spPr>
      </p:pic>
      <p:pic>
        <p:nvPicPr>
          <p:cNvPr id="9" name="Picture 6" descr="C:\Users\KASUGA_Hideki\AppData\Local\Microsoft\Windows\Temporary Internet Files\Content.IE5\L3J5MB5M\MC900359675[1].wmf">
            <a:extLst>
              <a:ext uri="{FF2B5EF4-FFF2-40B4-BE49-F238E27FC236}">
                <a16:creationId xmlns:a16="http://schemas.microsoft.com/office/drawing/2014/main" id="{C9A65DB4-7AE9-4E51-1E14-BD7116F8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674" y="759415"/>
            <a:ext cx="548266" cy="827173"/>
          </a:xfrm>
          <a:prstGeom prst="rect">
            <a:avLst/>
          </a:prstGeom>
          <a:noFill/>
        </p:spPr>
      </p:pic>
      <p:pic>
        <p:nvPicPr>
          <p:cNvPr id="14" name="Picture 3" descr="C:\Users\KASUGA_Hideki\AppData\Local\Microsoft\Windows\Temporary Internet Files\Content.IE5\OLCEA74W\MC900161626[1].wmf">
            <a:extLst>
              <a:ext uri="{FF2B5EF4-FFF2-40B4-BE49-F238E27FC236}">
                <a16:creationId xmlns:a16="http://schemas.microsoft.com/office/drawing/2014/main" id="{0A8AD7B1-42A3-C6BC-2DCA-EF78518BE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083" y="3210835"/>
            <a:ext cx="2163078" cy="1712818"/>
          </a:xfrm>
          <a:prstGeom prst="rect">
            <a:avLst/>
          </a:prstGeom>
          <a:noFill/>
        </p:spPr>
      </p:pic>
      <p:pic>
        <p:nvPicPr>
          <p:cNvPr id="15" name="Picture 6" descr="C:\Users\KASUGA_Hideki\AppData\Local\Microsoft\Windows\Temporary Internet Files\Content.IE5\L3J5MB5M\MC900359675[1].wmf">
            <a:extLst>
              <a:ext uri="{FF2B5EF4-FFF2-40B4-BE49-F238E27FC236}">
                <a16:creationId xmlns:a16="http://schemas.microsoft.com/office/drawing/2014/main" id="{1D4E9CB4-D033-2B48-543F-CD02042C1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9067" y="3819522"/>
            <a:ext cx="548266" cy="827173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566200" y="1728158"/>
            <a:ext cx="1880346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78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5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itchFamily="18" charset="0"/>
              </a:rPr>
              <a:t>×</a:t>
            </a:r>
            <a:endParaRPr lang="ja-JP" altLang="en-US" sz="278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55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88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455936" y="2381355"/>
            <a:ext cx="75101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were in Kyoto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455936" y="5935400"/>
            <a:ext cx="944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were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in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Kyoto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1869624" y="5908988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were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C92F8E6-AA19-400D-CFCC-42A71C3D3560}"/>
              </a:ext>
            </a:extLst>
          </p:cNvPr>
          <p:cNvSpPr/>
          <p:nvPr/>
        </p:nvSpPr>
        <p:spPr>
          <a:xfrm>
            <a:off x="3336691" y="5908987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A7610B9-E6AB-B5A8-F668-4DCDB372713C}"/>
              </a:ext>
            </a:extLst>
          </p:cNvPr>
          <p:cNvSpPr/>
          <p:nvPr/>
        </p:nvSpPr>
        <p:spPr>
          <a:xfrm>
            <a:off x="4471602" y="5935400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7" name="Picture 97">
            <a:extLst>
              <a:ext uri="{FF2B5EF4-FFF2-40B4-BE49-F238E27FC236}">
                <a16:creationId xmlns:a16="http://schemas.microsoft.com/office/drawing/2014/main" id="{645BCF47-A7CB-B519-B9EF-8594679DE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936" y="214932"/>
            <a:ext cx="2637825" cy="1780176"/>
          </a:xfrm>
          <a:prstGeom prst="rect">
            <a:avLst/>
          </a:prstGeom>
          <a:noFill/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40100F5-4DCA-BA81-DAEA-F925C89F79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601" y="1280025"/>
            <a:ext cx="1440160" cy="1017690"/>
          </a:xfrm>
          <a:prstGeom prst="rect">
            <a:avLst/>
          </a:prstGeom>
        </p:spPr>
      </p:pic>
      <p:pic>
        <p:nvPicPr>
          <p:cNvPr id="9" name="Picture 97">
            <a:extLst>
              <a:ext uri="{FF2B5EF4-FFF2-40B4-BE49-F238E27FC236}">
                <a16:creationId xmlns:a16="http://schemas.microsoft.com/office/drawing/2014/main" id="{2388FFB5-BE75-99C6-DDE2-E19D99990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936" y="3433653"/>
            <a:ext cx="2637825" cy="1780176"/>
          </a:xfrm>
          <a:prstGeom prst="rect">
            <a:avLst/>
          </a:prstGeom>
          <a:noFill/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9FDB933-8120-F5AE-7702-AAB632F8BC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601" y="4498746"/>
            <a:ext cx="1440160" cy="1017690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840697" y="2297715"/>
            <a:ext cx="1880346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78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55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itchFamily="18" charset="0"/>
              </a:rPr>
              <a:t>×</a:t>
            </a:r>
            <a:endParaRPr lang="ja-JP" altLang="en-US" sz="278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55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8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811354" y="2117297"/>
            <a:ext cx="64587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 were happy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620AC5-AACE-1995-B148-8EAE4D147AB0}"/>
              </a:ext>
            </a:extLst>
          </p:cNvPr>
          <p:cNvSpPr/>
          <p:nvPr/>
        </p:nvSpPr>
        <p:spPr>
          <a:xfrm>
            <a:off x="865161" y="5369225"/>
            <a:ext cx="84249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weren’t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happy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9EB69-E7C6-F15C-3915-A30EAFBE1D15}"/>
              </a:ext>
            </a:extLst>
          </p:cNvPr>
          <p:cNvSpPr/>
          <p:nvPr/>
        </p:nvSpPr>
        <p:spPr>
          <a:xfrm>
            <a:off x="1811751" y="5377040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ere</a:t>
            </a:r>
            <a:r>
              <a:rPr lang="en-US" altLang="ja-JP" sz="3200" b="1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8" name="Picture 3" descr="C:\Users\KASUGA_Hideki\AppData\Local\Microsoft\Windows\Temporary Internet Files\Content.IE5\JJ3L39U3\MC90042384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887943" cy="929450"/>
          </a:xfrm>
          <a:prstGeom prst="rect">
            <a:avLst/>
          </a:prstGeom>
          <a:noFill/>
        </p:spPr>
      </p:pic>
      <p:pic>
        <p:nvPicPr>
          <p:cNvPr id="15" name="Picture 4" descr="C:\Users\KASUGA_Hideki\AppData\Local\Microsoft\Windows\Temporary Internet Files\Content.IE5\4FQTTR04\MC900423842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98734"/>
            <a:ext cx="862131" cy="931952"/>
          </a:xfrm>
          <a:prstGeom prst="rect">
            <a:avLst/>
          </a:prstGeom>
          <a:noFill/>
        </p:spPr>
      </p:pic>
      <p:pic>
        <p:nvPicPr>
          <p:cNvPr id="2" name="Picture 2" descr="C:\Users\秀紀\AppData\Local\Microsoft\Windows\INetCache\IE\P2737PQ6\MC900428103[1].wmf">
            <a:extLst>
              <a:ext uri="{FF2B5EF4-FFF2-40B4-BE49-F238E27FC236}">
                <a16:creationId xmlns:a16="http://schemas.microsoft.com/office/drawing/2014/main" id="{5C1C6926-BB71-1E14-4F19-1FB61A944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1354" y="1040123"/>
            <a:ext cx="798463" cy="843368"/>
          </a:xfrm>
          <a:prstGeom prst="rect">
            <a:avLst/>
          </a:prstGeom>
          <a:noFill/>
        </p:spPr>
      </p:pic>
      <p:pic>
        <p:nvPicPr>
          <p:cNvPr id="5" name="Picture 2" descr="C:\Users\KASUGA_Hideki\AppData\Local\Microsoft\Windows\Temporary Internet Files\Content.IE5\WHMJTCVC\MC900423856[1].wmf">
            <a:extLst>
              <a:ext uri="{FF2B5EF4-FFF2-40B4-BE49-F238E27FC236}">
                <a16:creationId xmlns:a16="http://schemas.microsoft.com/office/drawing/2014/main" id="{5B7E7E19-312E-7CBF-6A98-6873D979D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598" y="3665264"/>
            <a:ext cx="897801" cy="847923"/>
          </a:xfrm>
          <a:prstGeom prst="rect">
            <a:avLst/>
          </a:prstGeom>
          <a:noFill/>
        </p:spPr>
      </p:pic>
      <p:pic>
        <p:nvPicPr>
          <p:cNvPr id="7" name="Picture 3" descr="C:\Users\KASUGA_Hideki\AppData\Local\Microsoft\Windows\Temporary Internet Files\Content.IE5\NVS1ATHJ\MC900425804[1].wmf">
            <a:extLst>
              <a:ext uri="{FF2B5EF4-FFF2-40B4-BE49-F238E27FC236}">
                <a16:creationId xmlns:a16="http://schemas.microsoft.com/office/drawing/2014/main" id="{37CDE4A7-98D3-5C2F-A569-70E5E1808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4170" y="4192966"/>
            <a:ext cx="852457" cy="899312"/>
          </a:xfrm>
          <a:prstGeom prst="rect">
            <a:avLst/>
          </a:prstGeom>
          <a:noFill/>
        </p:spPr>
      </p:pic>
      <p:pic>
        <p:nvPicPr>
          <p:cNvPr id="10" name="Picture 5" descr="C:\Users\KASUGA_Hideki\AppData\Local\Microsoft\Windows\Temporary Internet Files\Content.IE5\WHMJTCVC\MC900428075[1].wmf">
            <a:extLst>
              <a:ext uri="{FF2B5EF4-FFF2-40B4-BE49-F238E27FC236}">
                <a16:creationId xmlns:a16="http://schemas.microsoft.com/office/drawing/2014/main" id="{D7937A6A-A283-E9C2-7E31-80ED838BC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94704" y="3631256"/>
            <a:ext cx="994533" cy="915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161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CD1055-3500-CEEA-A825-0C7D7B285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8"/>
            <a:ext cx="9144000" cy="684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49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1187624" y="3789040"/>
            <a:ext cx="7812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be</a:t>
            </a:r>
            <a:r>
              <a:rPr lang="ja-JP" altLang="en-US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動詞の過去形</a:t>
            </a:r>
            <a:endParaRPr kumimoji="1" lang="ja-JP" altLang="en-US" sz="72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Century Schoolbook"/>
        <a:ea typeface="ＭＳ Ｐゴシック"/>
        <a:cs typeface=""/>
      </a:majorFont>
      <a:minorFont>
        <a:latin typeface="Century Schoolbook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1003</Words>
  <Application>Microsoft Office PowerPoint</Application>
  <PresentationFormat>画面に合わせる (4:3)</PresentationFormat>
  <Paragraphs>276</Paragraphs>
  <Slides>26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0" baseType="lpstr">
      <vt:lpstr>Arial</vt:lpstr>
      <vt:lpstr>Calibri</vt:lpstr>
      <vt:lpstr>Century Schoolbook</vt:lpstr>
      <vt:lpstr>Office テーマ</vt:lpstr>
      <vt:lpstr>PowerPoint プレゼンテーション</vt:lpstr>
      <vt:lpstr>be動詞の過去形の疑問文</vt:lpstr>
      <vt:lpstr>PowerPoint プレゼンテーション</vt:lpstr>
      <vt:lpstr>PowerPoint プレゼンテーション</vt:lpstr>
      <vt:lpstr>PowerPoint プレゼンテーション</vt:lpstr>
      <vt:lpstr>be動詞の過去形の疑問文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be動詞の過去形の否定文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～している：進行形</dc:title>
  <dc:creator>KASUGA_Hideki</dc:creator>
  <cp:lastModifiedBy>春日 秀紀</cp:lastModifiedBy>
  <cp:revision>109</cp:revision>
  <dcterms:created xsi:type="dcterms:W3CDTF">2012-12-20T01:13:50Z</dcterms:created>
  <dcterms:modified xsi:type="dcterms:W3CDTF">2026-10-13T03:30:15Z</dcterms:modified>
</cp:coreProperties>
</file>