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B5529-DA58-4DE3-88A6-6785F0E9955A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6C344-E6A5-435D-BD8B-B45A18C20EF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C43E6-EF67-4B4B-851E-D2E253A51805}" type="datetimeFigureOut">
              <a:rPr kumimoji="1" lang="ja-JP" altLang="en-US" smtClean="0"/>
              <a:pPr/>
              <a:t>2014/10/11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2BAD5-A075-4CA4-82BD-1CCE75F9697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テキスト プレースホルダ 4"/>
          <p:cNvSpPr txBox="1">
            <a:spLocks/>
          </p:cNvSpPr>
          <p:nvPr/>
        </p:nvSpPr>
        <p:spPr>
          <a:xfrm>
            <a:off x="179512" y="2852936"/>
            <a:ext cx="9144000" cy="10801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7200" dirty="0" smtClean="0"/>
              <a:t>Why did I become able to understand English?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ASUGA_Hideki\AppData\Local\Microsoft\Windows\Temporary Internet Files\Content.IE5\R41H7RAP\MC90034331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3694334" cy="2376264"/>
          </a:xfrm>
          <a:prstGeom prst="rect">
            <a:avLst/>
          </a:prstGeom>
          <a:noFill/>
        </p:spPr>
      </p:pic>
      <p:sp>
        <p:nvSpPr>
          <p:cNvPr id="3" name="下矢印 2"/>
          <p:cNvSpPr/>
          <p:nvPr/>
        </p:nvSpPr>
        <p:spPr>
          <a:xfrm rot="4571987">
            <a:off x="3528083" y="644774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 txBox="1">
            <a:spLocks/>
          </p:cNvSpPr>
          <p:nvPr/>
        </p:nvSpPr>
        <p:spPr>
          <a:xfrm>
            <a:off x="2915816" y="3356992"/>
            <a:ext cx="129614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Yuka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4" name="Picture 6" descr="C:\Users\KASUGA_Hideki\AppData\Local\Microsoft\Windows\Temporary Internet Files\Content.IE5\R41H7RAP\MC90032093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004048" y="2780928"/>
            <a:ext cx="3746371" cy="3144314"/>
          </a:xfrm>
          <a:prstGeom prst="rect">
            <a:avLst/>
          </a:prstGeom>
          <a:noFill/>
        </p:spPr>
      </p:pic>
      <p:pic>
        <p:nvPicPr>
          <p:cNvPr id="2057" name="Picture 9" descr="C:\Users\KASUGA_Hideki\AppData\Local\Microsoft\Windows\Temporary Internet Files\Content.IE5\GI40BYRR\MC9004452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220072" y="4653136"/>
            <a:ext cx="585945" cy="1406351"/>
          </a:xfrm>
          <a:prstGeom prst="rect">
            <a:avLst/>
          </a:prstGeom>
          <a:noFill/>
        </p:spPr>
      </p:pic>
      <p:pic>
        <p:nvPicPr>
          <p:cNvPr id="2059" name="Picture 11" descr="C:\Users\KASUGA_Hideki\AppData\Local\Microsoft\Windows\Temporary Internet Files\Content.IE5\R41H7RAP\MC90021666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331640" y="4725144"/>
            <a:ext cx="1033929" cy="1245421"/>
          </a:xfrm>
          <a:prstGeom prst="rect">
            <a:avLst/>
          </a:prstGeom>
          <a:noFill/>
        </p:spPr>
      </p:pic>
      <p:sp>
        <p:nvSpPr>
          <p:cNvPr id="14" name="下矢印 13"/>
          <p:cNvSpPr/>
          <p:nvPr/>
        </p:nvSpPr>
        <p:spPr>
          <a:xfrm rot="18166184">
            <a:off x="4464692" y="3955479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タイトル 3"/>
          <p:cNvSpPr txBox="1">
            <a:spLocks/>
          </p:cNvSpPr>
          <p:nvPr/>
        </p:nvSpPr>
        <p:spPr>
          <a:xfrm>
            <a:off x="4436368" y="152400"/>
            <a:ext cx="12241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Ken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>
          <a:xfrm>
            <a:off x="4499992" y="980728"/>
            <a:ext cx="324036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Ken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moved.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>
          <a:xfrm>
            <a:off x="611560" y="5705872"/>
            <a:ext cx="7272808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Yuka 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was</a:t>
            </a:r>
            <a:r>
              <a:rPr kumimoji="1" lang="en-US" altLang="ja-JP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taken by her mother.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4" grpId="0" animBg="1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216024" y="188640"/>
            <a:ext cx="860444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It becomes easier to memorize this.</a:t>
            </a:r>
          </a:p>
        </p:txBody>
      </p:sp>
      <p:sp>
        <p:nvSpPr>
          <p:cNvPr id="3" name="タイトル 3"/>
          <p:cNvSpPr txBox="1">
            <a:spLocks/>
          </p:cNvSpPr>
          <p:nvPr/>
        </p:nvSpPr>
        <p:spPr>
          <a:xfrm>
            <a:off x="395536" y="1340768"/>
            <a:ext cx="324036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“at home”</a:t>
            </a:r>
          </a:p>
        </p:txBody>
      </p:sp>
      <p:sp>
        <p:nvSpPr>
          <p:cNvPr id="4" name="縦書きテキスト プレースホルダ 4"/>
          <p:cNvSpPr txBox="1">
            <a:spLocks/>
          </p:cNvSpPr>
          <p:nvPr/>
        </p:nvSpPr>
        <p:spPr>
          <a:xfrm>
            <a:off x="1259632" y="3284984"/>
            <a:ext cx="7200800" cy="23042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4000" noProof="0" dirty="0" smtClean="0"/>
              <a:t>①在宅して、家に</a:t>
            </a:r>
            <a:endParaRPr kumimoji="1" lang="en-US" altLang="ja-JP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4000" dirty="0" smtClean="0"/>
              <a:t>②くつろいで、気軽に</a:t>
            </a:r>
            <a:endParaRPr lang="en-US" altLang="ja-JP" sz="4000" dirty="0" smtClean="0"/>
          </a:p>
          <a:p>
            <a:pPr marL="342900" lvl="0" indent="-342900">
              <a:spcBef>
                <a:spcPct val="20000"/>
              </a:spcBef>
            </a:pPr>
            <a:r>
              <a:rPr lang="ja-JP" altLang="en-US" sz="4000" dirty="0" smtClean="0"/>
              <a:t>③精通して、熟達して、慣れて</a:t>
            </a:r>
            <a:endParaRPr lang="en-US" altLang="ja-JP" sz="4000" dirty="0" smtClean="0"/>
          </a:p>
        </p:txBody>
      </p:sp>
      <p:sp>
        <p:nvSpPr>
          <p:cNvPr id="5" name="タイトル 3"/>
          <p:cNvSpPr txBox="1">
            <a:spLocks/>
          </p:cNvSpPr>
          <p:nvPr/>
        </p:nvSpPr>
        <p:spPr>
          <a:xfrm>
            <a:off x="467544" y="2492896"/>
            <a:ext cx="784048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What does it mean in Japanese?</a:t>
            </a:r>
          </a:p>
        </p:txBody>
      </p:sp>
      <p:pic>
        <p:nvPicPr>
          <p:cNvPr id="1026" name="Picture 2" descr="C:\Users\KASUGA_Hideki\AppData\Local\Microsoft\Windows\Temporary Internet Files\Content.IE5\ORS4HK7X\MC90044173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836712"/>
            <a:ext cx="2016224" cy="2016224"/>
          </a:xfrm>
          <a:prstGeom prst="rect">
            <a:avLst/>
          </a:prstGeom>
          <a:noFill/>
        </p:spPr>
      </p:pic>
      <p:sp>
        <p:nvSpPr>
          <p:cNvPr id="7" name="タイトル 3"/>
          <p:cNvSpPr txBox="1">
            <a:spLocks/>
          </p:cNvSpPr>
          <p:nvPr/>
        </p:nvSpPr>
        <p:spPr>
          <a:xfrm>
            <a:off x="216024" y="5589240"/>
            <a:ext cx="8927976" cy="126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You can imagine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the meaning easily without memorizing the meaning.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build="p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179512" y="1700808"/>
            <a:ext cx="8748464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You know one way to think in English.</a:t>
            </a:r>
          </a:p>
        </p:txBody>
      </p:sp>
      <p:sp>
        <p:nvSpPr>
          <p:cNvPr id="3" name="タイトル 3"/>
          <p:cNvSpPr txBox="1">
            <a:spLocks/>
          </p:cNvSpPr>
          <p:nvPr/>
        </p:nvSpPr>
        <p:spPr>
          <a:xfrm>
            <a:off x="683568" y="5517232"/>
            <a:ext cx="626469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So let’s enjoy English!</a:t>
            </a:r>
          </a:p>
        </p:txBody>
      </p:sp>
      <p:sp>
        <p:nvSpPr>
          <p:cNvPr id="4" name="タイトル 3"/>
          <p:cNvSpPr txBox="1">
            <a:spLocks/>
          </p:cNvSpPr>
          <p:nvPr/>
        </p:nvSpPr>
        <p:spPr>
          <a:xfrm>
            <a:off x="539552" y="260648"/>
            <a:ext cx="8351912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I started to learn English when I knew that idea.</a:t>
            </a:r>
          </a:p>
        </p:txBody>
      </p:sp>
      <p:sp>
        <p:nvSpPr>
          <p:cNvPr id="5" name="タイトル 3"/>
          <p:cNvSpPr txBox="1">
            <a:spLocks/>
          </p:cNvSpPr>
          <p:nvPr/>
        </p:nvSpPr>
        <p:spPr>
          <a:xfrm>
            <a:off x="251520" y="3140968"/>
            <a:ext cx="8712968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Now I am standing in front of you as an English teacher after I was a boy who was not good at English at all.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t2008102834tos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2348880"/>
            <a:ext cx="2538282" cy="3384376"/>
          </a:xfrm>
          <a:prstGeom prst="rect">
            <a:avLst/>
          </a:prstGeom>
        </p:spPr>
      </p:pic>
      <p:sp>
        <p:nvSpPr>
          <p:cNvPr id="3" name="タイトル 3"/>
          <p:cNvSpPr txBox="1">
            <a:spLocks/>
          </p:cNvSpPr>
          <p:nvPr/>
        </p:nvSpPr>
        <p:spPr>
          <a:xfrm>
            <a:off x="0" y="476672"/>
            <a:ext cx="91440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After I was graduated from high school,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I went to </a:t>
            </a:r>
            <a:r>
              <a:rPr lang="en-US" altLang="ja-JP" sz="4400" dirty="0" err="1" smtClean="0">
                <a:latin typeface="+mj-lt"/>
                <a:ea typeface="+mj-ea"/>
                <a:cs typeface="+mj-cs"/>
              </a:rPr>
              <a:t>Toshin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 high school.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>
          <a:xfrm>
            <a:off x="611560" y="332656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I met a </a:t>
            </a:r>
            <a:r>
              <a:rPr lang="en-US" altLang="ja-JP" sz="4400" dirty="0" err="1" smtClean="0">
                <a:latin typeface="+mj-lt"/>
                <a:ea typeface="+mj-ea"/>
                <a:cs typeface="+mj-cs"/>
              </a:rPr>
              <a:t>Toshin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 high school teacher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図 5" descr="imgd400580dzikbz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716930"/>
            <a:ext cx="3867891" cy="5141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3"/>
          <p:cNvSpPr txBox="1">
            <a:spLocks/>
          </p:cNvSpPr>
          <p:nvPr/>
        </p:nvSpPr>
        <p:spPr>
          <a:xfrm>
            <a:off x="755576" y="1556792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“G</a:t>
            </a: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</a:t>
            </a:r>
            <a:r>
              <a:rPr kumimoji="1" lang="en-US" altLang="ja-JP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to bed” means “sleep.”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baseline="0" dirty="0" smtClean="0">
                <a:latin typeface="+mj-lt"/>
                <a:ea typeface="+mj-ea"/>
                <a:cs typeface="+mj-cs"/>
              </a:rPr>
              <a:t>Why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 is “go to bed” “sleep”?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>
          <a:xfrm>
            <a:off x="467544" y="188640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He taught me,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>
          <a:xfrm>
            <a:off x="971600" y="1844824"/>
            <a:ext cx="712879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Because bed is not a bed.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1" name="Picture 7" descr="C:\Users\KASUGA_Hideki\AppData\Local\Microsoft\Windows\Temporary Internet Files\Content.IE5\NI1SJHWK\MC9003975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924944"/>
            <a:ext cx="2664296" cy="1848205"/>
          </a:xfrm>
          <a:prstGeom prst="rect">
            <a:avLst/>
          </a:prstGeom>
          <a:noFill/>
        </p:spPr>
      </p:pic>
      <p:pic>
        <p:nvPicPr>
          <p:cNvPr id="1032" name="Picture 8" descr="C:\Users\KASUGA_Hideki\AppData\Local\Microsoft\Windows\Temporary Internet Files\Content.IE5\R41H7RAP\MC90035237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708920"/>
            <a:ext cx="2664296" cy="2167983"/>
          </a:xfrm>
          <a:prstGeom prst="rect">
            <a:avLst/>
          </a:prstGeom>
          <a:noFill/>
        </p:spPr>
      </p:pic>
      <p:sp>
        <p:nvSpPr>
          <p:cNvPr id="13" name="タイトル 3"/>
          <p:cNvSpPr txBox="1">
            <a:spLocks/>
          </p:cNvSpPr>
          <p:nvPr/>
        </p:nvSpPr>
        <p:spPr>
          <a:xfrm>
            <a:off x="144016" y="188640"/>
            <a:ext cx="8964488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Why don’t they use “a” to go to bed?”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>
          <a:xfrm>
            <a:off x="3707904" y="3284984"/>
            <a:ext cx="165618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≠</a:t>
            </a:r>
            <a:endParaRPr kumimoji="1" lang="ja-JP" altLang="en-US" sz="19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3"/>
          <p:cNvSpPr txBox="1">
            <a:spLocks/>
          </p:cNvSpPr>
          <p:nvPr/>
        </p:nvSpPr>
        <p:spPr>
          <a:xfrm>
            <a:off x="827584" y="476672"/>
            <a:ext cx="7885384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Bed without “a” means </a:t>
            </a:r>
          </a:p>
          <a:p>
            <a:pPr lvl="0" algn="r">
              <a:spcBef>
                <a:spcPct val="0"/>
              </a:spcBef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our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image about</a:t>
            </a: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 “bed.”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1" name="Picture 7" descr="C:\Users\KASUGA_Hideki\AppData\Local\Microsoft\Windows\Temporary Internet Files\Content.IE5\NI1SJHWK\MC9003975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2276872"/>
            <a:ext cx="2179879" cy="1512168"/>
          </a:xfrm>
          <a:prstGeom prst="rect">
            <a:avLst/>
          </a:prstGeom>
          <a:noFill/>
        </p:spPr>
      </p:pic>
      <p:pic>
        <p:nvPicPr>
          <p:cNvPr id="2052" name="Picture 4" descr="C:\Users\KASUGA_Hideki\AppData\Local\Microsoft\Windows\Temporary Internet Files\Content.IE5\GI40BYRR\MC90007862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060848"/>
            <a:ext cx="996295" cy="3024336"/>
          </a:xfrm>
          <a:prstGeom prst="rect">
            <a:avLst/>
          </a:prstGeom>
          <a:noFill/>
        </p:spPr>
      </p:pic>
      <p:sp>
        <p:nvSpPr>
          <p:cNvPr id="10" name="雲形吹き出し 9"/>
          <p:cNvSpPr/>
          <p:nvPr/>
        </p:nvSpPr>
        <p:spPr>
          <a:xfrm>
            <a:off x="2987824" y="1628800"/>
            <a:ext cx="4392488" cy="3024336"/>
          </a:xfrm>
          <a:prstGeom prst="cloudCallout">
            <a:avLst>
              <a:gd name="adj1" fmla="val -97229"/>
              <a:gd name="adj2" fmla="val -601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タイトル 3"/>
          <p:cNvSpPr txBox="1">
            <a:spLocks/>
          </p:cNvSpPr>
          <p:nvPr/>
        </p:nvSpPr>
        <p:spPr>
          <a:xfrm>
            <a:off x="755576" y="5777880"/>
            <a:ext cx="7128792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1" lang="en-US" altLang="ja-JP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 can’t count our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image.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>
          <a:xfrm>
            <a:off x="683568" y="4653136"/>
            <a:ext cx="8820472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Our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image about</a:t>
            </a: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 “bed” is sleeping.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>
          <a:xfrm>
            <a:off x="0" y="1124744"/>
            <a:ext cx="8892480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Please think below.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endParaRPr lang="ja-JP" altLang="en-US" sz="4400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4400" dirty="0" smtClean="0">
                <a:latin typeface="+mj-lt"/>
                <a:ea typeface="+mj-ea"/>
                <a:cs typeface="+mj-cs"/>
              </a:rPr>
              <a:t>①　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Taro went to school yesterday.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r>
              <a:rPr lang="ja-JP" altLang="en-US" sz="4400" dirty="0" smtClean="0">
                <a:latin typeface="+mj-lt"/>
                <a:ea typeface="+mj-ea"/>
                <a:cs typeface="+mj-cs"/>
              </a:rPr>
              <a:t>②　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Kenji went to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a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school yesterday.</a:t>
            </a:r>
          </a:p>
        </p:txBody>
      </p:sp>
      <p:sp>
        <p:nvSpPr>
          <p:cNvPr id="13" name="タイトル 3"/>
          <p:cNvSpPr txBox="1">
            <a:spLocks/>
          </p:cNvSpPr>
          <p:nvPr/>
        </p:nvSpPr>
        <p:spPr>
          <a:xfrm>
            <a:off x="179512" y="44624"/>
            <a:ext cx="8964488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So they don’t use “a” to “go to bed.”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>
          <a:xfrm>
            <a:off x="683568" y="5301208"/>
            <a:ext cx="745232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What is the difference </a:t>
            </a:r>
          </a:p>
          <a:p>
            <a:pPr lvl="0" algn="r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between 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①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and 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②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KASUGA_Hideki\AppData\Local\Microsoft\Windows\Temporary Internet Files\Content.IE5\R41H7RAP\MC9003432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052736"/>
            <a:ext cx="3395388" cy="3432888"/>
          </a:xfrm>
          <a:prstGeom prst="rect">
            <a:avLst/>
          </a:prstGeom>
          <a:noFill/>
        </p:spPr>
      </p:pic>
      <p:sp>
        <p:nvSpPr>
          <p:cNvPr id="5" name="下矢印 4"/>
          <p:cNvSpPr/>
          <p:nvPr/>
        </p:nvSpPr>
        <p:spPr>
          <a:xfrm rot="7849260">
            <a:off x="5958757" y="3345914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下矢印 5"/>
          <p:cNvSpPr/>
          <p:nvPr/>
        </p:nvSpPr>
        <p:spPr>
          <a:xfrm rot="19718848">
            <a:off x="1778382" y="1379564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3"/>
          <p:cNvSpPr txBox="1">
            <a:spLocks/>
          </p:cNvSpPr>
          <p:nvPr/>
        </p:nvSpPr>
        <p:spPr>
          <a:xfrm>
            <a:off x="971600" y="476672"/>
            <a:ext cx="122413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Taro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>
          <a:xfrm>
            <a:off x="6588224" y="3645024"/>
            <a:ext cx="1584176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noProof="0" dirty="0" smtClean="0">
                <a:latin typeface="+mj-lt"/>
                <a:ea typeface="+mj-ea"/>
                <a:cs typeface="+mj-cs"/>
              </a:rPr>
              <a:t>Kenji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>
          <a:xfrm>
            <a:off x="3419872" y="4365104"/>
            <a:ext cx="504056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Kenji is Taro’s father.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>
          <a:xfrm>
            <a:off x="3419872" y="5085184"/>
            <a:ext cx="504056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Kenji isn’t studying.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>
          <a:xfrm>
            <a:off x="2411760" y="0"/>
            <a:ext cx="504056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Taro is studying.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 txBox="1">
            <a:spLocks/>
          </p:cNvSpPr>
          <p:nvPr/>
        </p:nvSpPr>
        <p:spPr>
          <a:xfrm>
            <a:off x="0" y="260648"/>
            <a:ext cx="8892480" cy="3888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Please think below.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endParaRPr lang="ja-JP" altLang="en-US" sz="4400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4400" dirty="0" smtClean="0">
                <a:latin typeface="+mj-lt"/>
                <a:ea typeface="+mj-ea"/>
                <a:cs typeface="+mj-cs"/>
              </a:rPr>
              <a:t>①　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Ken went there by bus.</a:t>
            </a:r>
          </a:p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  <a:defRPr/>
            </a:pPr>
            <a:r>
              <a:rPr lang="ja-JP" altLang="en-US" sz="4400" dirty="0" smtClean="0">
                <a:latin typeface="+mj-lt"/>
                <a:ea typeface="+mj-ea"/>
                <a:cs typeface="+mj-cs"/>
              </a:rPr>
              <a:t>②　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Yuka stood by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a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bus.</a:t>
            </a:r>
          </a:p>
        </p:txBody>
      </p:sp>
      <p:sp>
        <p:nvSpPr>
          <p:cNvPr id="9" name="タイトル 3"/>
          <p:cNvSpPr txBox="1">
            <a:spLocks/>
          </p:cNvSpPr>
          <p:nvPr/>
        </p:nvSpPr>
        <p:spPr>
          <a:xfrm>
            <a:off x="611560" y="4725144"/>
            <a:ext cx="745232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What is the difference </a:t>
            </a:r>
          </a:p>
          <a:p>
            <a:pPr lvl="0" algn="r">
              <a:spcBef>
                <a:spcPct val="0"/>
              </a:spcBef>
              <a:defRPr/>
            </a:pPr>
            <a:r>
              <a:rPr lang="en-US" altLang="ja-JP" sz="4400" dirty="0" smtClean="0">
                <a:latin typeface="+mj-lt"/>
                <a:ea typeface="+mj-ea"/>
                <a:cs typeface="+mj-cs"/>
              </a:rPr>
              <a:t>between 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① 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and </a:t>
            </a:r>
            <a:r>
              <a:rPr lang="ja-JP" altLang="en-US" sz="4400" dirty="0" smtClean="0">
                <a:latin typeface="+mj-lt"/>
                <a:ea typeface="+mj-ea"/>
                <a:cs typeface="+mj-cs"/>
              </a:rPr>
              <a:t>②</a:t>
            </a:r>
            <a:r>
              <a:rPr lang="en-US" altLang="ja-JP" sz="4400" dirty="0" smtClean="0">
                <a:latin typeface="+mj-lt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269</Words>
  <Application>Microsoft Office PowerPoint</Application>
  <PresentationFormat>画面に合わせる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春日秀紀</dc:creator>
  <cp:lastModifiedBy>春日秀紀</cp:lastModifiedBy>
  <cp:revision>3</cp:revision>
  <dcterms:created xsi:type="dcterms:W3CDTF">2014-10-09T08:45:36Z</dcterms:created>
  <dcterms:modified xsi:type="dcterms:W3CDTF">2014-10-11T09:36:30Z</dcterms:modified>
</cp:coreProperties>
</file>