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387" r:id="rId2"/>
    <p:sldId id="389" r:id="rId3"/>
    <p:sldId id="400" r:id="rId4"/>
    <p:sldId id="401" r:id="rId5"/>
    <p:sldId id="391" r:id="rId6"/>
    <p:sldId id="382" r:id="rId7"/>
    <p:sldId id="388" r:id="rId8"/>
    <p:sldId id="392" r:id="rId9"/>
    <p:sldId id="390" r:id="rId10"/>
    <p:sldId id="394" r:id="rId11"/>
    <p:sldId id="393" r:id="rId12"/>
    <p:sldId id="397" r:id="rId13"/>
    <p:sldId id="399" r:id="rId14"/>
    <p:sldId id="398" r:id="rId15"/>
    <p:sldId id="404" r:id="rId16"/>
    <p:sldId id="414" r:id="rId17"/>
    <p:sldId id="316" r:id="rId18"/>
    <p:sldId id="405" r:id="rId19"/>
    <p:sldId id="416" r:id="rId20"/>
    <p:sldId id="412" r:id="rId21"/>
    <p:sldId id="411" r:id="rId22"/>
    <p:sldId id="406" r:id="rId23"/>
    <p:sldId id="417" r:id="rId24"/>
    <p:sldId id="413" r:id="rId25"/>
    <p:sldId id="419" r:id="rId26"/>
  </p:sldIdLst>
  <p:sldSz cx="9144000" cy="6858000" type="screen4x3"/>
  <p:notesSz cx="10223500" cy="7099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81205" autoAdjust="0"/>
  </p:normalViewPr>
  <p:slideViewPr>
    <p:cSldViewPr>
      <p:cViewPr varScale="1">
        <p:scale>
          <a:sx n="71" d="100"/>
          <a:sy n="71" d="100"/>
        </p:scale>
        <p:origin x="-179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0488" cy="3549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790727" y="0"/>
            <a:ext cx="4430488" cy="3549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74D73-8703-4580-A268-4AABCBF5061A}" type="datetimeFigureOut">
              <a:rPr kumimoji="1" lang="ja-JP" altLang="en-US" smtClean="0"/>
              <a:pPr/>
              <a:t>2015/2/15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6743233"/>
            <a:ext cx="4430488" cy="3549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790727" y="6743233"/>
            <a:ext cx="4430488" cy="3549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400E3-EFE9-4460-8AE1-FBBEE9E5D4D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0183" cy="35496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790952" y="0"/>
            <a:ext cx="4430183" cy="35496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88267C20-03BE-4429-A757-EF06179A9C8F}" type="datetimeFigureOut">
              <a:rPr kumimoji="1" lang="ja-JP" altLang="en-US" smtClean="0"/>
              <a:pPr/>
              <a:t>2015/2/15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336925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022350" y="3372168"/>
            <a:ext cx="8178800" cy="3194685"/>
          </a:xfrm>
          <a:prstGeom prst="rect">
            <a:avLst/>
          </a:prstGeom>
        </p:spPr>
        <p:txBody>
          <a:bodyPr vert="horz" lIns="98984" tIns="49492" rIns="98984" bIns="49492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6743103"/>
            <a:ext cx="4430183" cy="35496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790952" y="6743103"/>
            <a:ext cx="4430183" cy="35496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C7189066-7D2D-49FC-8D37-1B8BA11230A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Is this</a:t>
            </a:r>
            <a:r>
              <a:rPr kumimoji="1" lang="en-US" altLang="ja-JP" baseline="0" dirty="0" smtClean="0"/>
              <a:t> rabbit</a:t>
            </a:r>
            <a:r>
              <a:rPr kumimoji="1" lang="en-US" altLang="ja-JP" dirty="0" smtClean="0"/>
              <a:t> seen</a:t>
            </a:r>
            <a:r>
              <a:rPr kumimoji="1" lang="en-US" altLang="ja-JP" baseline="0" dirty="0" smtClean="0"/>
              <a:t> at </a:t>
            </a:r>
            <a:r>
              <a:rPr kumimoji="1" lang="en-US" altLang="ja-JP" baseline="0" dirty="0" err="1" smtClean="0"/>
              <a:t>Kiyomizudera</a:t>
            </a:r>
            <a:r>
              <a:rPr kumimoji="1" lang="en-US" altLang="ja-JP" baseline="0" dirty="0" smtClean="0"/>
              <a:t>?</a:t>
            </a:r>
          </a:p>
          <a:p>
            <a:r>
              <a:rPr kumimoji="1" lang="en-US" altLang="ja-JP" baseline="0" dirty="0" smtClean="0"/>
              <a:t>No, it isn’t.</a:t>
            </a:r>
          </a:p>
          <a:p>
            <a:r>
              <a:rPr kumimoji="1" lang="en-US" altLang="ja-JP" baseline="0" dirty="0" smtClean="0"/>
              <a:t>It is seen at </a:t>
            </a:r>
            <a:r>
              <a:rPr kumimoji="1" lang="en-US" altLang="ja-JP" baseline="0" dirty="0" err="1" smtClean="0"/>
              <a:t>Jishujinja</a:t>
            </a:r>
            <a:r>
              <a:rPr kumimoji="1" lang="en-US" altLang="ja-JP" baseline="0" dirty="0" smtClean="0"/>
              <a:t>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Was </a:t>
            </a:r>
            <a:r>
              <a:rPr kumimoji="1" lang="en-US" altLang="ja-JP" dirty="0" err="1" smtClean="0"/>
              <a:t>Bocchan</a:t>
            </a:r>
            <a:r>
              <a:rPr kumimoji="1" lang="en-US" altLang="ja-JP" dirty="0" smtClean="0"/>
              <a:t> written</a:t>
            </a:r>
            <a:r>
              <a:rPr kumimoji="1" lang="en-US" altLang="ja-JP" baseline="0" dirty="0" smtClean="0"/>
              <a:t> by </a:t>
            </a:r>
            <a:r>
              <a:rPr kumimoji="1" lang="en-US" altLang="ja-JP" baseline="0" dirty="0" err="1" smtClean="0"/>
              <a:t>Natsume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Soseki</a:t>
            </a:r>
            <a:r>
              <a:rPr kumimoji="1" lang="en-US" altLang="ja-JP" baseline="0" dirty="0" smtClean="0"/>
              <a:t>?</a:t>
            </a:r>
          </a:p>
          <a:p>
            <a:r>
              <a:rPr kumimoji="1" lang="en-US" altLang="ja-JP" baseline="0" dirty="0" smtClean="0"/>
              <a:t>Yes, it was.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Are</a:t>
            </a:r>
            <a:r>
              <a:rPr kumimoji="1" lang="en-US" altLang="ja-JP" baseline="0" dirty="0" smtClean="0"/>
              <a:t> 15 rocks seen at once at </a:t>
            </a:r>
            <a:r>
              <a:rPr kumimoji="1" lang="en-US" altLang="ja-JP" baseline="0" dirty="0" err="1" smtClean="0"/>
              <a:t>Ryoan-ji</a:t>
            </a:r>
            <a:r>
              <a:rPr kumimoji="1" lang="en-US" altLang="ja-JP" baseline="0" dirty="0" smtClean="0"/>
              <a:t>?</a:t>
            </a:r>
          </a:p>
          <a:p>
            <a:r>
              <a:rPr kumimoji="1" lang="en-US" altLang="ja-JP" baseline="0" dirty="0" smtClean="0"/>
              <a:t>Yes, they are.  It is said that you cannot see 15 rocks at once.</a:t>
            </a:r>
          </a:p>
          <a:p>
            <a:r>
              <a:rPr kumimoji="1" lang="en-US" altLang="ja-JP" baseline="0" dirty="0" smtClean="0"/>
              <a:t>But you can. There is a place to see them at once.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A84B7-05A1-4973-8A07-B52117A61F79}" type="slidenum">
              <a:rPr lang="en-US" altLang="ja-JP" smtClean="0"/>
              <a:pPr/>
              <a:t>18</a:t>
            </a:fld>
            <a:endParaRPr lang="en-US" altLang="ja-JP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A84B7-05A1-4973-8A07-B52117A61F79}" type="slidenum">
              <a:rPr lang="en-US" altLang="ja-JP" smtClean="0"/>
              <a:pPr/>
              <a:t>20</a:t>
            </a:fld>
            <a:endParaRPr lang="en-US" altLang="ja-JP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A84B7-05A1-4973-8A07-B52117A61F79}" type="slidenum">
              <a:rPr lang="en-US" altLang="ja-JP" smtClean="0"/>
              <a:pPr/>
              <a:t>21</a:t>
            </a:fld>
            <a:endParaRPr lang="en-US" altLang="ja-JP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A84B7-05A1-4973-8A07-B52117A61F79}" type="slidenum">
              <a:rPr lang="en-US" altLang="ja-JP" smtClean="0"/>
              <a:pPr/>
              <a:t>22</a:t>
            </a:fld>
            <a:endParaRPr lang="en-US" altLang="ja-JP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A84B7-05A1-4973-8A07-B52117A61F79}" type="slidenum">
              <a:rPr lang="en-US" altLang="ja-JP" smtClean="0"/>
              <a:pPr/>
              <a:t>24</a:t>
            </a:fld>
            <a:endParaRPr lang="en-US" altLang="ja-JP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Was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Kinkaku-ji</a:t>
            </a:r>
            <a:r>
              <a:rPr kumimoji="1" lang="en-US" altLang="ja-JP" baseline="0" dirty="0" smtClean="0"/>
              <a:t> burnt in 1940?</a:t>
            </a:r>
          </a:p>
          <a:p>
            <a:r>
              <a:rPr kumimoji="1" lang="en-US" altLang="ja-JP" baseline="0" dirty="0" smtClean="0"/>
              <a:t>No, it wasn’t. It was burnt in 1950.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Was Ramen</a:t>
            </a:r>
            <a:r>
              <a:rPr kumimoji="1" lang="en-US" altLang="ja-JP" baseline="0" dirty="0" smtClean="0"/>
              <a:t> eaten by </a:t>
            </a:r>
            <a:r>
              <a:rPr kumimoji="1" lang="en-US" altLang="ja-JP" baseline="0" dirty="0" err="1" smtClean="0"/>
              <a:t>Mitokomon</a:t>
            </a:r>
            <a:r>
              <a:rPr kumimoji="1" lang="en-US" altLang="ja-JP" baseline="0" dirty="0" smtClean="0"/>
              <a:t>?</a:t>
            </a:r>
          </a:p>
          <a:p>
            <a:r>
              <a:rPr kumimoji="1" lang="en-US" altLang="ja-JP" baseline="0" dirty="0" smtClean="0"/>
              <a:t>Yes, it was.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Was this map made in Meiji</a:t>
            </a:r>
            <a:r>
              <a:rPr kumimoji="1" lang="en-US" altLang="ja-JP" baseline="0" dirty="0" smtClean="0"/>
              <a:t> era?</a:t>
            </a:r>
          </a:p>
          <a:p>
            <a:r>
              <a:rPr kumimoji="1" lang="en-US" altLang="ja-JP" baseline="0" dirty="0" smtClean="0"/>
              <a:t>No, it wasn’t. It was made in Edo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Was </a:t>
            </a:r>
            <a:r>
              <a:rPr kumimoji="1" lang="en-US" altLang="ja-JP" dirty="0" err="1" smtClean="0"/>
              <a:t>Ginkaku-ji</a:t>
            </a:r>
            <a:r>
              <a:rPr kumimoji="1" lang="en-US" altLang="ja-JP" dirty="0" smtClean="0"/>
              <a:t> built</a:t>
            </a:r>
            <a:r>
              <a:rPr kumimoji="1" lang="en-US" altLang="ja-JP" baseline="0" dirty="0" smtClean="0"/>
              <a:t> by Ashikaga </a:t>
            </a:r>
            <a:r>
              <a:rPr kumimoji="1" lang="en-US" altLang="ja-JP" baseline="0" dirty="0" err="1" smtClean="0"/>
              <a:t>Yoshimitsu</a:t>
            </a:r>
            <a:r>
              <a:rPr kumimoji="1" lang="en-US" altLang="ja-JP" baseline="0" dirty="0" smtClean="0"/>
              <a:t>?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No, it wasn’t. It was built by Ashikaga </a:t>
            </a:r>
            <a:r>
              <a:rPr kumimoji="1" lang="en-US" altLang="ja-JP" baseline="0" dirty="0" err="1" smtClean="0"/>
              <a:t>Yoshimasa</a:t>
            </a:r>
            <a:r>
              <a:rPr kumimoji="1" lang="en-US" altLang="ja-JP" baseline="0" dirty="0" smtClean="0"/>
              <a:t>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Was</a:t>
            </a:r>
            <a:r>
              <a:rPr kumimoji="1" lang="en-US" altLang="ja-JP" baseline="0" dirty="0" smtClean="0"/>
              <a:t> the word of hello made by Edison.</a:t>
            </a:r>
          </a:p>
          <a:p>
            <a:r>
              <a:rPr kumimoji="1" lang="en-US" altLang="ja-JP" baseline="0" dirty="0" smtClean="0"/>
              <a:t>Yes, it was. Bell made a telephone but Edison made hello.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Was </a:t>
            </a:r>
            <a:r>
              <a:rPr kumimoji="1" lang="en-US" altLang="ja-JP" dirty="0" err="1" smtClean="0"/>
              <a:t>Todai-ji</a:t>
            </a:r>
            <a:r>
              <a:rPr kumimoji="1" lang="en-US" altLang="ja-JP" dirty="0" smtClean="0"/>
              <a:t> built in Nara era?</a:t>
            </a:r>
          </a:p>
          <a:p>
            <a:r>
              <a:rPr kumimoji="1" lang="en-US" altLang="ja-JP" dirty="0" smtClean="0"/>
              <a:t>Yes, it was.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Was</a:t>
            </a:r>
            <a:r>
              <a:rPr kumimoji="1" lang="en-US" altLang="ja-JP" baseline="0" dirty="0" smtClean="0"/>
              <a:t> 9 eaten by 7?</a:t>
            </a:r>
          </a:p>
          <a:p>
            <a:r>
              <a:rPr kumimoji="1" lang="en-US" altLang="ja-JP" baseline="0" dirty="0" smtClean="0"/>
              <a:t>Yes, it was. 7 ate 9.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2015/2/15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2015/2/15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2015/2/15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2015/2/15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2015/2/15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2015/2/15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2015/2/15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2015/2/15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2015/2/15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2015/2/15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D9B8-2BEE-46FF-9642-A97C0F0A6FAB}" type="datetimeFigureOut">
              <a:rPr kumimoji="1" lang="ja-JP" altLang="en-US" smtClean="0"/>
              <a:pPr/>
              <a:t>2015/2/15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621C-2211-4C6E-AB72-B42EDF7B5C7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D9B8-2BEE-46FF-9642-A97C0F0A6FAB}" type="datetimeFigureOut">
              <a:rPr kumimoji="1" lang="ja-JP" altLang="en-US" smtClean="0"/>
              <a:pPr/>
              <a:t>2015/2/15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E621C-2211-4C6E-AB72-B42EDF7B5C7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受け身の疑問文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Practice </a:t>
            </a:r>
            <a:r>
              <a:rPr kumimoji="1" lang="ja-JP" altLang="en-US" dirty="0" smtClean="0"/>
              <a:t>～</a:t>
            </a:r>
            <a:r>
              <a:rPr kumimoji="1" lang="en-US" altLang="ja-JP" dirty="0" err="1" smtClean="0"/>
              <a:t>ed</a:t>
            </a:r>
            <a:r>
              <a:rPr kumimoji="1" lang="ja-JP" altLang="en-US" dirty="0" smtClean="0"/>
              <a:t>・・・？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CIMG0353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0" y="0"/>
            <a:ext cx="1159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Q6</a:t>
            </a:r>
            <a:endParaRPr lang="ja-JP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030060" y="836712"/>
            <a:ext cx="2717412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ja-JP" altLang="en-US" sz="3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0"/>
            <a:ext cx="1159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Q7</a:t>
            </a:r>
            <a:endParaRPr lang="ja-JP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CIMG0528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8807" y="0"/>
            <a:ext cx="1010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Q8</a:t>
            </a:r>
            <a:endParaRPr lang="ja-JP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秀紀\AppData\Local\Microsoft\Windows\INetCache\IE\AQFOJBIH\MC90041679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511402"/>
            <a:ext cx="2160240" cy="2346598"/>
          </a:xfrm>
          <a:prstGeom prst="rect">
            <a:avLst/>
          </a:prstGeom>
          <a:noFill/>
        </p:spPr>
      </p:pic>
      <p:sp>
        <p:nvSpPr>
          <p:cNvPr id="3" name="正方形/長方形 2"/>
          <p:cNvSpPr/>
          <p:nvPr/>
        </p:nvSpPr>
        <p:spPr>
          <a:xfrm>
            <a:off x="308807" y="0"/>
            <a:ext cx="1010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764704"/>
            <a:ext cx="722487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CIMG0476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133279" y="0"/>
            <a:ext cx="1361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Q10</a:t>
            </a:r>
            <a:endParaRPr lang="ja-JP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123728" y="2996952"/>
            <a:ext cx="561662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4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Who is a winner?</a:t>
            </a:r>
            <a:endParaRPr lang="ja-JP" altLang="en-US" sz="44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受け身の疑問文</a:t>
            </a:r>
            <a:endParaRPr kumimoji="1" lang="ja-JP" altLang="en-US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Practic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3131840" y="6237312"/>
            <a:ext cx="3528392" cy="7200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左矢印 16"/>
          <p:cNvSpPr/>
          <p:nvPr/>
        </p:nvSpPr>
        <p:spPr>
          <a:xfrm rot="20749938">
            <a:off x="1851108" y="3549641"/>
            <a:ext cx="2569055" cy="143199"/>
          </a:xfrm>
          <a:prstGeom prst="left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35496" y="2636912"/>
            <a:ext cx="9071992" cy="2304256"/>
          </a:xfrm>
          <a:prstGeom prst="roundRect">
            <a:avLst>
              <a:gd name="adj" fmla="val 7022"/>
            </a:avLst>
          </a:prstGeom>
          <a:solidFill>
            <a:srgbClr val="FFFF00">
              <a:alpha val="19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  <a:p>
            <a:pPr algn="ctr"/>
            <a:endParaRPr lang="en-US" altLang="ja-JP" dirty="0" smtClean="0"/>
          </a:p>
          <a:p>
            <a:pPr algn="ctr"/>
            <a:endParaRPr kumimoji="1" lang="en-US" altLang="ja-JP" dirty="0" smtClean="0"/>
          </a:p>
          <a:p>
            <a:pPr algn="ctr"/>
            <a:endParaRPr lang="en-US" altLang="ja-JP" smtClean="0"/>
          </a:p>
          <a:p>
            <a:pPr algn="ctr"/>
            <a:endParaRPr kumimoji="1" lang="ja-JP" altLang="en-US"/>
          </a:p>
        </p:txBody>
      </p:sp>
      <p:sp>
        <p:nvSpPr>
          <p:cNvPr id="14" name="左矢印 13"/>
          <p:cNvSpPr/>
          <p:nvPr/>
        </p:nvSpPr>
        <p:spPr>
          <a:xfrm rot="20779901">
            <a:off x="2685037" y="1187608"/>
            <a:ext cx="2115586" cy="192873"/>
          </a:xfrm>
          <a:prstGeom prst="left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967021" y="476672"/>
            <a:ext cx="59827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That is your book.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644019" y="476672"/>
            <a:ext cx="7200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is</a:t>
            </a:r>
            <a:endParaRPr lang="ja-JP" altLang="en-US" sz="48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177072" y="1229851"/>
            <a:ext cx="59314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that     </a:t>
            </a:r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your book?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055098" y="1916832"/>
            <a:ext cx="69813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Yes, it is. / No, it isn’t.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827725" y="2708920"/>
            <a:ext cx="70647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English</a:t>
            </a:r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is used there.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427995" y="2708920"/>
            <a:ext cx="7200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is</a:t>
            </a:r>
            <a:endParaRPr lang="ja-JP" altLang="en-US" sz="48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913906" y="3534107"/>
            <a:ext cx="71945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English   </a:t>
            </a:r>
            <a:r>
              <a:rPr lang="ja-JP" altLang="en-US" sz="48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48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used there</a:t>
            </a:r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265727" y="4171727"/>
            <a:ext cx="64107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Yes, it is. / No, it isn’t.</a:t>
            </a:r>
            <a:endParaRPr lang="ja-JP" altLang="en-US" sz="44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1026" name="Picture 2" descr="C:\Users\KASUGA_Hideki\AppData\Local\Microsoft\Windows\Temporary Internet Files\Content.IE5\FMPSXP3L\MC90039113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764704"/>
            <a:ext cx="1422283" cy="1224136"/>
          </a:xfrm>
          <a:prstGeom prst="rect">
            <a:avLst/>
          </a:prstGeom>
          <a:noFill/>
        </p:spPr>
      </p:pic>
      <p:pic>
        <p:nvPicPr>
          <p:cNvPr id="1027" name="Picture 3" descr="C:\Users\KASUGA_Hideki\AppData\Local\Microsoft\Windows\Temporary Internet Files\Content.IE5\DXRCLBED\MC90041642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92" y="2708920"/>
            <a:ext cx="1294810" cy="1008112"/>
          </a:xfrm>
          <a:prstGeom prst="rect">
            <a:avLst/>
          </a:prstGeom>
          <a:noFill/>
        </p:spPr>
      </p:pic>
      <p:sp>
        <p:nvSpPr>
          <p:cNvPr id="10" name="正方形/長方形 9"/>
          <p:cNvSpPr/>
          <p:nvPr/>
        </p:nvSpPr>
        <p:spPr>
          <a:xfrm>
            <a:off x="1804819" y="1217077"/>
            <a:ext cx="12330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Is</a:t>
            </a:r>
            <a:endParaRPr lang="ja-JP" altLang="en-US" sz="48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818690" y="3501008"/>
            <a:ext cx="12330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Is</a:t>
            </a:r>
            <a:endParaRPr lang="ja-JP" altLang="en-US" sz="48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-108520" y="-99392"/>
            <a:ext cx="37866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受け身の疑問文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6678" y="4797152"/>
            <a:ext cx="1645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5355213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cap="none" spc="0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①</a:t>
            </a:r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受け身</a:t>
            </a:r>
            <a:r>
              <a:rPr lang="ja-JP" altLang="en-US" sz="2800" b="1" cap="none" spc="0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と言っても疑問文の形は、今までの</a:t>
            </a:r>
            <a:r>
              <a:rPr lang="en-US" altLang="ja-JP" sz="2800" b="1" cap="none" spc="0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be</a:t>
            </a:r>
            <a:r>
              <a:rPr lang="ja-JP" altLang="en-US" sz="2800" b="1" cap="none" spc="0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動詞が</a:t>
            </a:r>
            <a:endParaRPr lang="en-US" altLang="ja-JP" sz="2800" b="1" cap="none" spc="0" dirty="0" smtClean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2800" b="1" cap="none" spc="0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ある文と</a:t>
            </a:r>
            <a:r>
              <a:rPr lang="ja-JP" altLang="en-US" sz="28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同じ。</a:t>
            </a:r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en-US" altLang="ja-JP" sz="28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be</a:t>
            </a:r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動詞が前にでる。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0" y="6290156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②答え方も今までの</a:t>
            </a:r>
            <a:r>
              <a:rPr lang="en-US" altLang="ja-JP" sz="28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be</a:t>
            </a:r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動詞の疑問文と同じ答え方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5496" y="4941168"/>
            <a:ext cx="9071992" cy="1872208"/>
          </a:xfrm>
          <a:prstGeom prst="roundRect">
            <a:avLst>
              <a:gd name="adj" fmla="val 6194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38483E-6 L -0.27726 0.107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37188 0.1185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7" grpId="0" animBg="1"/>
      <p:bldP spid="16" grpId="0" animBg="1"/>
      <p:bldP spid="14" grpId="0" animBg="1"/>
      <p:bldP spid="11" grpId="0" build="allAtOnce"/>
      <p:bldP spid="9" grpId="0" build="allAtOnce"/>
      <p:bldP spid="9" grpId="2" build="allAtOnce"/>
      <p:bldP spid="9" grpId="3" build="allAtOnce"/>
      <p:bldP spid="12" grpId="0" build="allAtOnce"/>
      <p:bldP spid="13" grpId="0" build="allAtOnce"/>
      <p:bldP spid="18" grpId="0" build="allAtOnce"/>
      <p:bldP spid="19" grpId="0" build="allAtOnce"/>
      <p:bldP spid="19" grpId="1" build="allAtOnce"/>
      <p:bldP spid="19" grpId="2" build="allAtOnce"/>
      <p:bldP spid="25" grpId="0" build="allAtOnce"/>
      <p:bldP spid="26" grpId="0" build="allAtOnce"/>
      <p:bldP spid="10" grpId="1"/>
      <p:bldP spid="24" grpId="0"/>
      <p:bldP spid="22" grpId="0"/>
      <p:bldP spid="23" grpId="0"/>
      <p:bldP spid="27" grpId="0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323528" y="3789040"/>
            <a:ext cx="83720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(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 Is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itchFamily="18" charset="0"/>
              </a:rPr>
              <a:t>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)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itchFamily="18" charset="0"/>
              </a:rPr>
              <a:t>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basketball (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played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)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itchFamily="18" charset="0"/>
              </a:rPr>
              <a:t> </a:t>
            </a:r>
          </a:p>
          <a:p>
            <a:pPr algn="r"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by 10 players?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itchFamily="18" charset="0"/>
            </a:endParaRPr>
          </a:p>
        </p:txBody>
      </p:sp>
      <p:pic>
        <p:nvPicPr>
          <p:cNvPr id="1026" name="Picture 2" descr="C:\Users\KASUGA_Hideki\AppData\Local\Microsoft\Windows\Temporary Internet Files\Content.IE5\D5YQSY40\MC9000902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032448" cy="3355314"/>
          </a:xfrm>
          <a:prstGeom prst="rect">
            <a:avLst/>
          </a:prstGeom>
          <a:noFill/>
        </p:spPr>
      </p:pic>
      <p:sp>
        <p:nvSpPr>
          <p:cNvPr id="14" name="正方形/長方形 13"/>
          <p:cNvSpPr/>
          <p:nvPr/>
        </p:nvSpPr>
        <p:spPr>
          <a:xfrm>
            <a:off x="395536" y="5302949"/>
            <a:ext cx="65357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Yes, ( it )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is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. / No, ( it )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isn’t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580112" y="1844824"/>
            <a:ext cx="121860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play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11560" y="3789040"/>
            <a:ext cx="57606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427984" y="3789040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763688" y="5301208"/>
            <a:ext cx="57606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716016" y="5229200"/>
            <a:ext cx="57606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3933056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(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 Is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)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this rabbit (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itchFamily="18" charset="0"/>
              </a:rPr>
              <a:t>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seen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) </a:t>
            </a:r>
          </a:p>
          <a:p>
            <a:pPr algn="r"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at </a:t>
            </a:r>
            <a:r>
              <a:rPr lang="en-US" altLang="ja-JP" sz="3600" b="1" dirty="0" err="1" smtClean="0">
                <a:ln w="12700">
                  <a:noFill/>
                  <a:prstDash val="solid"/>
                </a:ln>
                <a:latin typeface="Century Schoolbook" pitchFamily="18" charset="0"/>
              </a:rPr>
              <a:t>Kiyomizu-dera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?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971600" y="5517232"/>
            <a:ext cx="65357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Yes, ( it )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is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.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/ No, ( it )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isn’t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3528" y="3933056"/>
            <a:ext cx="57606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084168" y="1700808"/>
            <a:ext cx="94448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see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139952" y="3933056"/>
            <a:ext cx="129614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339752" y="5517232"/>
            <a:ext cx="57606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220072" y="5517232"/>
            <a:ext cx="64807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CIMG0528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755576" y="1052736"/>
            <a:ext cx="3131840" cy="234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27584" y="1124744"/>
            <a:ext cx="705193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7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Quiz</a:t>
            </a:r>
            <a:endParaRPr lang="ja-JP" altLang="en-US" sz="287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152587" y="4005064"/>
            <a:ext cx="87398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(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Are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 ) these cars (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made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itchFamily="18" charset="0"/>
              </a:rPr>
              <a:t>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)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itchFamily="18" charset="0"/>
              </a:rPr>
              <a:t>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in Japan?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51520" y="5445224"/>
            <a:ext cx="868378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Yes, ( they )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are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. / No, ( they )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aren’t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itchFamily="18" charset="0"/>
            </a:endParaRPr>
          </a:p>
        </p:txBody>
      </p:sp>
      <p:pic>
        <p:nvPicPr>
          <p:cNvPr id="8" name="Picture 4" descr="C:\Users\KASUGA_Hideki\AppData\Local\Microsoft\Windows\Temporary Internet Files\Content.IE5\D2U8REE3\MC90042961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9551" y="188640"/>
            <a:ext cx="2450750" cy="1656184"/>
          </a:xfrm>
          <a:prstGeom prst="rect">
            <a:avLst/>
          </a:prstGeom>
          <a:noFill/>
        </p:spPr>
      </p:pic>
      <p:pic>
        <p:nvPicPr>
          <p:cNvPr id="9" name="Picture 2" descr="C:\Users\KASUGA_Hideki\AppData\Local\Microsoft\Windows\Temporary Internet Files\Content.IE5\Q0CW3SKE\MC90044173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80728"/>
            <a:ext cx="2743200" cy="2743200"/>
          </a:xfrm>
          <a:prstGeom prst="rect">
            <a:avLst/>
          </a:prstGeom>
          <a:noFill/>
        </p:spPr>
      </p:pic>
      <p:pic>
        <p:nvPicPr>
          <p:cNvPr id="10" name="Picture 5" descr="C:\Users\KASUGA_Hideki\AppData\Local\Microsoft\Windows\Temporary Internet Files\Content.IE5\0HL3WH2M\MC90042962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915816" y="188640"/>
            <a:ext cx="2319866" cy="1584176"/>
          </a:xfrm>
          <a:prstGeom prst="rect">
            <a:avLst/>
          </a:prstGeom>
          <a:noFill/>
        </p:spPr>
      </p:pic>
      <p:pic>
        <p:nvPicPr>
          <p:cNvPr id="11" name="Picture 3" descr="C:\Users\KASUGA_Hideki\AppData\Local\Microsoft\Windows\Temporary Internet Files\Content.IE5\T1I1N36Z\MC90042605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131840" y="1628800"/>
            <a:ext cx="2376264" cy="1714688"/>
          </a:xfrm>
          <a:prstGeom prst="rect">
            <a:avLst/>
          </a:prstGeom>
          <a:noFill/>
        </p:spPr>
      </p:pic>
      <p:sp>
        <p:nvSpPr>
          <p:cNvPr id="12" name="正方形/長方形 11"/>
          <p:cNvSpPr/>
          <p:nvPr/>
        </p:nvSpPr>
        <p:spPr>
          <a:xfrm>
            <a:off x="467544" y="4005064"/>
            <a:ext cx="108012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300192" y="1484784"/>
            <a:ext cx="148309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make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572000" y="4005064"/>
            <a:ext cx="15121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547664" y="5445224"/>
            <a:ext cx="136815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580112" y="5445224"/>
            <a:ext cx="136815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2" grpId="0" animBg="1"/>
      <p:bldP spid="13" grpId="0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179512" y="4149080"/>
            <a:ext cx="84604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(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 Are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)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itchFamily="18" charset="0"/>
              </a:rPr>
              <a:t>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many languages (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spoken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)</a:t>
            </a:r>
          </a:p>
          <a:p>
            <a:pPr algn="r"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itchFamily="18" charset="0"/>
              </a:rPr>
              <a:t>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in India?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36685" y="5517232"/>
            <a:ext cx="868378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Yes, ( they )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are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.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/ No, ( they )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aren’t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itchFamily="18" charset="0"/>
            </a:endParaRPr>
          </a:p>
        </p:txBody>
      </p:sp>
      <p:pic>
        <p:nvPicPr>
          <p:cNvPr id="1026" name="Picture 2" descr="D:\KASUGA_Hideki\Documents\中学校\英語\英語授業用\H25\2年\文法\受け身\44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5334000" cy="4019550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467544" y="4149080"/>
            <a:ext cx="108012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372200" y="1628800"/>
            <a:ext cx="157767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speak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012160" y="4077072"/>
            <a:ext cx="187220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475656" y="5517232"/>
            <a:ext cx="122413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508104" y="5517232"/>
            <a:ext cx="122413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5" grpId="0" animBg="1"/>
      <p:bldP spid="6" grpId="0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107504" y="4149080"/>
            <a:ext cx="917430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(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 Was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)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itchFamily="18" charset="0"/>
              </a:rPr>
              <a:t> </a:t>
            </a:r>
            <a:r>
              <a:rPr lang="en-US" altLang="ja-JP" sz="3600" b="1" dirty="0" err="1" smtClean="0">
                <a:ln w="12700">
                  <a:noFill/>
                  <a:prstDash val="solid"/>
                </a:ln>
                <a:latin typeface="Century Schoolbook" pitchFamily="18" charset="0"/>
              </a:rPr>
              <a:t>Bocchan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itchFamily="18" charset="0"/>
              </a:rPr>
              <a:t>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(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itchFamily="18" charset="0"/>
              </a:rPr>
              <a:t>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written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itchFamily="18" charset="0"/>
              </a:rPr>
              <a:t>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)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itchFamily="18" charset="0"/>
              </a:rPr>
              <a:t>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by </a:t>
            </a:r>
            <a:r>
              <a:rPr lang="en-US" altLang="ja-JP" sz="3600" b="1" dirty="0" err="1" smtClean="0">
                <a:ln w="12700">
                  <a:noFill/>
                  <a:prstDash val="solid"/>
                </a:ln>
                <a:latin typeface="Century Schoolbook" pitchFamily="18" charset="0"/>
              </a:rPr>
              <a:t>Soseki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?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51520" y="5230941"/>
            <a:ext cx="757771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Yes, ( it )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was.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/ No, ( it )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wasn’t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itchFamily="18" charset="0"/>
            </a:endParaRPr>
          </a:p>
        </p:txBody>
      </p:sp>
      <p:pic>
        <p:nvPicPr>
          <p:cNvPr id="5" name="Picture 2" descr="C:\Users\秀紀\AppData\Local\Microsoft\Windows\INetCache\IE\AQFOJBIH\MC90041679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268760"/>
            <a:ext cx="2160240" cy="234659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0"/>
            <a:ext cx="575854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7164288" y="476672"/>
            <a:ext cx="146706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write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67544" y="4149080"/>
            <a:ext cx="108012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355976" y="4149080"/>
            <a:ext cx="187220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619672" y="5229200"/>
            <a:ext cx="57606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076056" y="5229200"/>
            <a:ext cx="57606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SUGA_Hideki\AppData\Local\Microsoft\Windows\Temporary Internet Files\Content.IE5\PE5APXDQ\MC9004289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48680"/>
            <a:ext cx="1741932" cy="1770278"/>
          </a:xfrm>
          <a:prstGeom prst="rect">
            <a:avLst/>
          </a:prstGeom>
          <a:noFill/>
        </p:spPr>
      </p:pic>
      <p:pic>
        <p:nvPicPr>
          <p:cNvPr id="4" name="Picture 2" descr="C:\Users\KASUGA_Hideki\AppData\Local\Microsoft\Windows\Temporary Internet Files\Content.IE5\PE5APXDQ\MC9004289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1741932" cy="1770278"/>
          </a:xfrm>
          <a:prstGeom prst="rect">
            <a:avLst/>
          </a:prstGeom>
          <a:noFill/>
        </p:spPr>
      </p:pic>
      <p:pic>
        <p:nvPicPr>
          <p:cNvPr id="6" name="Picture 2" descr="C:\Users\KASUGA_Hideki\AppData\Local\Microsoft\Windows\Temporary Internet Files\Content.IE5\PE5APXDQ\MC9004289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92696"/>
            <a:ext cx="1741932" cy="1770278"/>
          </a:xfrm>
          <a:prstGeom prst="rect">
            <a:avLst/>
          </a:prstGeom>
          <a:noFill/>
        </p:spPr>
      </p:pic>
      <p:pic>
        <p:nvPicPr>
          <p:cNvPr id="7" name="Picture 2" descr="C:\Users\KASUGA_Hideki\AppData\Local\Microsoft\Windows\Temporary Internet Files\Content.IE5\PE5APXDQ\MC9004289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764704"/>
            <a:ext cx="1741932" cy="1770278"/>
          </a:xfrm>
          <a:prstGeom prst="rect">
            <a:avLst/>
          </a:prstGeom>
          <a:noFill/>
        </p:spPr>
      </p:pic>
      <p:sp>
        <p:nvSpPr>
          <p:cNvPr id="9" name="正方形/長方形 8"/>
          <p:cNvSpPr/>
          <p:nvPr/>
        </p:nvSpPr>
        <p:spPr>
          <a:xfrm>
            <a:off x="0" y="3068960"/>
            <a:ext cx="8676456" cy="1224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(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Were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)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itchFamily="18" charset="0"/>
              </a:rPr>
              <a:t>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these computers (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used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) </a:t>
            </a:r>
          </a:p>
          <a:p>
            <a:pPr algn="r"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by students yesterday?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-108520" y="4870901"/>
            <a:ext cx="946925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Yes, ( they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Schoolbook" pitchFamily="18" charset="0"/>
              </a:rPr>
              <a:t>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)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Schoolbook" pitchFamily="18" charset="0"/>
              </a:rPr>
              <a:t>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were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.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/ No, ( they )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weren’t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23528" y="3068960"/>
            <a:ext cx="136815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563888" y="2204864"/>
            <a:ext cx="9957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use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300192" y="3068960"/>
            <a:ext cx="136815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187624" y="4869160"/>
            <a:ext cx="136815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652120" y="4869160"/>
            <a:ext cx="129614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 animBg="1"/>
      <p:bldP spid="11" grpId="0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DSC_0591.JPG"/>
          <p:cNvPicPr>
            <a:picLocks noChangeAspect="1"/>
          </p:cNvPicPr>
          <p:nvPr/>
        </p:nvPicPr>
        <p:blipFill>
          <a:blip r:embed="rId3" cstate="screen">
            <a:lum bright="20000"/>
          </a:blip>
          <a:stretch>
            <a:fillRect/>
          </a:stretch>
        </p:blipFill>
        <p:spPr>
          <a:xfrm>
            <a:off x="1691680" y="188640"/>
            <a:ext cx="3840426" cy="288032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144016" y="3668831"/>
            <a:ext cx="88204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(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 Was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itchFamily="18" charset="0"/>
              </a:rPr>
              <a:t>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)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itchFamily="18" charset="0"/>
              </a:rPr>
              <a:t>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this lunch (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made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)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itchFamily="18" charset="0"/>
              </a:rPr>
              <a:t> </a:t>
            </a:r>
          </a:p>
          <a:p>
            <a:pPr algn="r"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by Mr. </a:t>
            </a:r>
            <a:r>
              <a:rPr lang="en-US" altLang="ja-JP" sz="3600" b="1" dirty="0" err="1" smtClean="0">
                <a:ln w="12700">
                  <a:noFill/>
                  <a:prstDash val="solid"/>
                </a:ln>
                <a:latin typeface="Century Schoolbook" pitchFamily="18" charset="0"/>
              </a:rPr>
              <a:t>Kasuga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 last year?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39552" y="5301208"/>
            <a:ext cx="757771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Yes, ( it )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was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. / No, ( it )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</a:rPr>
              <a:t>wasn’t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372200" y="1196752"/>
            <a:ext cx="1575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itchFamily="18" charset="0"/>
              </a:rPr>
              <a:t>make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7544" y="3645024"/>
            <a:ext cx="115212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716016" y="3645024"/>
            <a:ext cx="144016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907704" y="5301208"/>
            <a:ext cx="57606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364088" y="5301208"/>
            <a:ext cx="57606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3131840" y="6237312"/>
            <a:ext cx="3528392" cy="7200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左矢印 16"/>
          <p:cNvSpPr/>
          <p:nvPr/>
        </p:nvSpPr>
        <p:spPr>
          <a:xfrm rot="20749938">
            <a:off x="1851108" y="3549641"/>
            <a:ext cx="2569055" cy="143199"/>
          </a:xfrm>
          <a:prstGeom prst="left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35496" y="2636912"/>
            <a:ext cx="9071992" cy="2304256"/>
          </a:xfrm>
          <a:prstGeom prst="roundRect">
            <a:avLst>
              <a:gd name="adj" fmla="val 7022"/>
            </a:avLst>
          </a:prstGeom>
          <a:solidFill>
            <a:srgbClr val="FFFF00">
              <a:alpha val="19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  <a:p>
            <a:pPr algn="ctr"/>
            <a:endParaRPr lang="en-US" altLang="ja-JP" dirty="0" smtClean="0"/>
          </a:p>
          <a:p>
            <a:pPr algn="ctr"/>
            <a:endParaRPr kumimoji="1" lang="en-US" altLang="ja-JP" dirty="0" smtClean="0"/>
          </a:p>
          <a:p>
            <a:pPr algn="ctr"/>
            <a:endParaRPr lang="en-US" altLang="ja-JP" smtClean="0"/>
          </a:p>
          <a:p>
            <a:pPr algn="ctr"/>
            <a:endParaRPr kumimoji="1" lang="ja-JP" altLang="en-US"/>
          </a:p>
        </p:txBody>
      </p:sp>
      <p:sp>
        <p:nvSpPr>
          <p:cNvPr id="14" name="左矢印 13"/>
          <p:cNvSpPr/>
          <p:nvPr/>
        </p:nvSpPr>
        <p:spPr>
          <a:xfrm rot="20779901">
            <a:off x="2685037" y="1187608"/>
            <a:ext cx="2115586" cy="192873"/>
          </a:xfrm>
          <a:prstGeom prst="left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967021" y="476672"/>
            <a:ext cx="59827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That is your book.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644019" y="476672"/>
            <a:ext cx="7200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is</a:t>
            </a:r>
            <a:endParaRPr lang="ja-JP" altLang="en-US" sz="48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177072" y="1229851"/>
            <a:ext cx="59314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that     </a:t>
            </a:r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your book?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055098" y="1916832"/>
            <a:ext cx="69813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Yes, it is. / No, it isn’t.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827725" y="2708920"/>
            <a:ext cx="70647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English</a:t>
            </a:r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is used there.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427995" y="2708920"/>
            <a:ext cx="7200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is</a:t>
            </a:r>
            <a:endParaRPr lang="ja-JP" altLang="en-US" sz="48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913906" y="3534107"/>
            <a:ext cx="71945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English   </a:t>
            </a:r>
            <a:r>
              <a:rPr lang="ja-JP" altLang="en-US" sz="48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48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used there</a:t>
            </a:r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48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265727" y="4171727"/>
            <a:ext cx="64107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Yes, it is. / No, it isn’t.</a:t>
            </a:r>
            <a:endParaRPr lang="ja-JP" altLang="en-US" sz="44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1026" name="Picture 2" descr="C:\Users\KASUGA_Hideki\AppData\Local\Microsoft\Windows\Temporary Internet Files\Content.IE5\FMPSXP3L\MC90039113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764704"/>
            <a:ext cx="1422283" cy="1224136"/>
          </a:xfrm>
          <a:prstGeom prst="rect">
            <a:avLst/>
          </a:prstGeom>
          <a:noFill/>
        </p:spPr>
      </p:pic>
      <p:pic>
        <p:nvPicPr>
          <p:cNvPr id="1027" name="Picture 3" descr="C:\Users\KASUGA_Hideki\AppData\Local\Microsoft\Windows\Temporary Internet Files\Content.IE5\DXRCLBED\MC90041642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92" y="2708920"/>
            <a:ext cx="1294810" cy="1008112"/>
          </a:xfrm>
          <a:prstGeom prst="rect">
            <a:avLst/>
          </a:prstGeom>
          <a:noFill/>
        </p:spPr>
      </p:pic>
      <p:sp>
        <p:nvSpPr>
          <p:cNvPr id="10" name="正方形/長方形 9"/>
          <p:cNvSpPr/>
          <p:nvPr/>
        </p:nvSpPr>
        <p:spPr>
          <a:xfrm>
            <a:off x="1804819" y="1217077"/>
            <a:ext cx="12330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Is</a:t>
            </a:r>
            <a:endParaRPr lang="ja-JP" altLang="en-US" sz="48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818690" y="3501008"/>
            <a:ext cx="12330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Is</a:t>
            </a:r>
            <a:endParaRPr lang="ja-JP" altLang="en-US" sz="48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-108520" y="-99392"/>
            <a:ext cx="37866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受け身の疑問文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6678" y="4797152"/>
            <a:ext cx="1645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5355213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cap="none" spc="0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①</a:t>
            </a:r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受け身</a:t>
            </a:r>
            <a:r>
              <a:rPr lang="ja-JP" altLang="en-US" sz="2800" b="1" cap="none" spc="0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と言っても疑問文の形は、今までの</a:t>
            </a:r>
            <a:r>
              <a:rPr lang="en-US" altLang="ja-JP" sz="2800" b="1" cap="none" spc="0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be</a:t>
            </a:r>
            <a:r>
              <a:rPr lang="ja-JP" altLang="en-US" sz="2800" b="1" cap="none" spc="0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動詞が</a:t>
            </a:r>
            <a:endParaRPr lang="en-US" altLang="ja-JP" sz="2800" b="1" cap="none" spc="0" dirty="0" smtClean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2800" b="1" cap="none" spc="0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ある文と</a:t>
            </a:r>
            <a:r>
              <a:rPr lang="ja-JP" altLang="en-US" sz="28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同じ。</a:t>
            </a:r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en-US" altLang="ja-JP" sz="28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be</a:t>
            </a:r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動詞が前にでる。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0" y="6290156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②答え方も今までの</a:t>
            </a:r>
            <a:r>
              <a:rPr lang="en-US" altLang="ja-JP" sz="28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be</a:t>
            </a:r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動詞の疑問文と同じ答え方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5496" y="4941168"/>
            <a:ext cx="9071992" cy="1872208"/>
          </a:xfrm>
          <a:prstGeom prst="roundRect">
            <a:avLst>
              <a:gd name="adj" fmla="val 6194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60648"/>
            <a:ext cx="81660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I’ll ask you some questions.</a:t>
            </a:r>
            <a:endParaRPr lang="ja-JP" altLang="en-US" sz="44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23528" y="1196752"/>
            <a:ext cx="84249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4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Please go to the left side</a:t>
            </a:r>
          </a:p>
          <a:p>
            <a:pPr algn="r"/>
            <a:r>
              <a:rPr lang="en-US" altLang="ja-JP" sz="44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when you think “Yes”.</a:t>
            </a:r>
            <a:endParaRPr lang="ja-JP" altLang="en-US" sz="44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95536" y="2708920"/>
            <a:ext cx="84249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4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Please go to the right side</a:t>
            </a:r>
          </a:p>
          <a:p>
            <a:pPr algn="r"/>
            <a:r>
              <a:rPr lang="en-US" altLang="ja-JP" sz="44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when you think “No”.</a:t>
            </a:r>
            <a:endParaRPr lang="ja-JP" altLang="en-US" sz="44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79712" y="4642009"/>
            <a:ext cx="196720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○</a:t>
            </a:r>
            <a:endParaRPr lang="ja-JP" altLang="en-US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148064" y="4642009"/>
            <a:ext cx="196720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138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×</a:t>
            </a:r>
            <a:endParaRPr lang="ja-JP" altLang="en-US" sz="13800" b="1" cap="none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左矢印 7"/>
          <p:cNvSpPr/>
          <p:nvPr/>
        </p:nvSpPr>
        <p:spPr>
          <a:xfrm rot="10800000">
            <a:off x="7380312" y="5373216"/>
            <a:ext cx="1763688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矢印 8"/>
          <p:cNvSpPr/>
          <p:nvPr/>
        </p:nvSpPr>
        <p:spPr>
          <a:xfrm>
            <a:off x="0" y="5373216"/>
            <a:ext cx="1763688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39552" y="404664"/>
            <a:ext cx="8064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4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If you are wrong, </a:t>
            </a:r>
          </a:p>
          <a:p>
            <a:pPr algn="r"/>
            <a:r>
              <a:rPr lang="en-US" altLang="ja-JP" sz="44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g</a:t>
            </a:r>
            <a:r>
              <a:rPr lang="en-US" altLang="ja-JP" sz="44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o back please.</a:t>
            </a:r>
            <a:endParaRPr lang="ja-JP" altLang="en-US" sz="44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79712" y="4642009"/>
            <a:ext cx="196720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○</a:t>
            </a:r>
            <a:endParaRPr lang="ja-JP" altLang="en-US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148064" y="4642009"/>
            <a:ext cx="196720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138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×</a:t>
            </a:r>
            <a:endParaRPr lang="ja-JP" altLang="en-US" sz="13800" b="1" cap="none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左矢印 7"/>
          <p:cNvSpPr/>
          <p:nvPr/>
        </p:nvSpPr>
        <p:spPr>
          <a:xfrm rot="10800000">
            <a:off x="7380312" y="5373216"/>
            <a:ext cx="1763688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左矢印 8"/>
          <p:cNvSpPr/>
          <p:nvPr/>
        </p:nvSpPr>
        <p:spPr>
          <a:xfrm>
            <a:off x="0" y="5373216"/>
            <a:ext cx="1763688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67544" y="2270482"/>
            <a:ext cx="83884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4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Who is the last person</a:t>
            </a:r>
          </a:p>
          <a:p>
            <a:pPr algn="r"/>
            <a:r>
              <a:rPr lang="en-US" altLang="ja-JP" sz="44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to answer? </a:t>
            </a:r>
            <a:endParaRPr lang="ja-JP" altLang="en-US" sz="44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CIMG0451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0" y="0"/>
            <a:ext cx="1159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Q1</a:t>
            </a:r>
            <a:endParaRPr lang="ja-JP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ラーメン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0"/>
            <a:ext cx="1159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Q2</a:t>
            </a:r>
            <a:endParaRPr lang="ja-JP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伊能忠敬の地図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3568" y="0"/>
            <a:ext cx="7264280" cy="6858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0"/>
            <a:ext cx="1159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Q3</a:t>
            </a:r>
            <a:endParaRPr lang="ja-JP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CIMG112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0"/>
            <a:ext cx="1159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Q4</a:t>
            </a:r>
            <a:endParaRPr lang="ja-JP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SUGA_Hideki\AppData\Local\Microsoft\Windows\Temporary Internet Files\Content.IE5\KCR0MVHP\MC90043386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2232248" cy="2232248"/>
          </a:xfrm>
          <a:prstGeom prst="rect">
            <a:avLst/>
          </a:prstGeom>
          <a:noFill/>
        </p:spPr>
      </p:pic>
      <p:sp>
        <p:nvSpPr>
          <p:cNvPr id="3" name="円形吹き出し 2"/>
          <p:cNvSpPr/>
          <p:nvPr/>
        </p:nvSpPr>
        <p:spPr>
          <a:xfrm>
            <a:off x="2195736" y="548680"/>
            <a:ext cx="6408712" cy="4320480"/>
          </a:xfrm>
          <a:prstGeom prst="wedgeEllipseCallout">
            <a:avLst>
              <a:gd name="adj1" fmla="val -48842"/>
              <a:gd name="adj2" fmla="val 39365"/>
            </a:avLst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699792" y="1628800"/>
            <a:ext cx="556113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Hello.</a:t>
            </a:r>
            <a:endParaRPr lang="ja-JP" altLang="en-US" sz="1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1159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Q5</a:t>
            </a:r>
            <a:endParaRPr lang="ja-JP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638</Words>
  <Application>Microsoft Office PowerPoint</Application>
  <PresentationFormat>画面に合わせる (4:3)</PresentationFormat>
  <Paragraphs>138</Paragraphs>
  <Slides>25</Slides>
  <Notes>20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Office テーマ</vt:lpstr>
      <vt:lpstr>受け身の疑問文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受け身の疑問文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～している：進行形</dc:title>
  <dc:creator>KASUGA_Hideki</dc:creator>
  <cp:lastModifiedBy>春日秀紀</cp:lastModifiedBy>
  <cp:revision>100</cp:revision>
  <dcterms:created xsi:type="dcterms:W3CDTF">2012-12-20T01:13:50Z</dcterms:created>
  <dcterms:modified xsi:type="dcterms:W3CDTF">2015-02-15T08:04:39Z</dcterms:modified>
</cp:coreProperties>
</file>